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4" r:id="rId1"/>
  </p:sldMasterIdLst>
  <p:notesMasterIdLst>
    <p:notesMasterId r:id="rId18"/>
  </p:notesMasterIdLst>
  <p:sldIdLst>
    <p:sldId id="256" r:id="rId2"/>
    <p:sldId id="257" r:id="rId3"/>
    <p:sldId id="258" r:id="rId4"/>
    <p:sldId id="259" r:id="rId5"/>
    <p:sldId id="260" r:id="rId6"/>
    <p:sldId id="263" r:id="rId7"/>
    <p:sldId id="261" r:id="rId8"/>
    <p:sldId id="264" r:id="rId9"/>
    <p:sldId id="265" r:id="rId10"/>
    <p:sldId id="266" r:id="rId11"/>
    <p:sldId id="267" r:id="rId12"/>
    <p:sldId id="268" r:id="rId13"/>
    <p:sldId id="269" r:id="rId14"/>
    <p:sldId id="270" r:id="rId15"/>
    <p:sldId id="271" r:id="rId16"/>
    <p:sldId id="26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267" autoAdjust="0"/>
  </p:normalViewPr>
  <p:slideViewPr>
    <p:cSldViewPr snapToGrid="0">
      <p:cViewPr varScale="1">
        <p:scale>
          <a:sx n="74" d="100"/>
          <a:sy n="74" d="100"/>
        </p:scale>
        <p:origin x="104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14C0F-E863-44C7-8152-888CB2BD1194}" type="datetimeFigureOut">
              <a:rPr lang="en-GB" smtClean="0"/>
              <a:t>28/06/2021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CD7D1-6A97-44B4-942B-11B4AD6816E0}" type="slidenum">
              <a:rPr lang="en-GB" smtClean="0"/>
              <a:t>‹#›</a:t>
            </a:fld>
            <a:endParaRPr lang="en-GB" dirty="0"/>
          </a:p>
        </p:txBody>
      </p:sp>
    </p:spTree>
    <p:extLst>
      <p:ext uri="{BB962C8B-B14F-4D97-AF65-F5344CB8AC3E}">
        <p14:creationId xmlns:p14="http://schemas.microsoft.com/office/powerpoint/2010/main" val="2255818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groundwork.org.uk/friends-of-norton-common-letchworth"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groundwork.org.uk/the-friends-of-houghton-hall-park-houghton-regi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Parks and open spaces are amazing spaces for the community. A large number of these parks operate volunteering opportunities. Voluntary activity in parks helps to improve the space for the local community with volunteer groups involved in conservation tasks, running events, fundraising and working with landowners to protect and enhance the space.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5ACD7D1-6A97-44B4-942B-11B4AD6816E0}" type="slidenum">
              <a:rPr lang="en-GB" smtClean="0"/>
              <a:t>2</a:t>
            </a:fld>
            <a:endParaRPr lang="en-GB" dirty="0"/>
          </a:p>
        </p:txBody>
      </p:sp>
    </p:spTree>
    <p:extLst>
      <p:ext uri="{BB962C8B-B14F-4D97-AF65-F5344CB8AC3E}">
        <p14:creationId xmlns:p14="http://schemas.microsoft.com/office/powerpoint/2010/main" val="1703413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*DELETE SLIDE IF PARK IS NOT CLOSE TO YOUR STUDENTS*</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There are several volunteer groups operating in Harlow Town Park to provide a great space for the community. The volunteer opportunities include:</a:t>
            </a:r>
          </a:p>
          <a:p>
            <a:r>
              <a:rPr lang="en-US" sz="1200" i="1" kern="1200" dirty="0">
                <a:solidFill>
                  <a:schemeClr val="tx1"/>
                </a:solidFill>
                <a:effectLst/>
                <a:latin typeface="+mn-lt"/>
                <a:ea typeface="+mn-ea"/>
                <a:cs typeface="+mn-cs"/>
              </a:rPr>
              <a:t>Conservation volunteering – completing practical tasks to improve the space. Tasks can range from planting trees to litter picking and creating wildlife habitats.</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Decision making – friends groups have regular meetings where they discuss the park and improvements needed.</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Pets Corner – a range of volunteering opportunities are available in Pets Corner including working with the animals, helping to run events and working in the gift shop.</a:t>
            </a:r>
          </a:p>
          <a:p>
            <a:r>
              <a:rPr lang="en-US" sz="1200" i="1" kern="1200" dirty="0">
                <a:solidFill>
                  <a:schemeClr val="tx1"/>
                </a:solidFill>
                <a:effectLst/>
                <a:latin typeface="+mn-lt"/>
                <a:ea typeface="+mn-ea"/>
                <a:cs typeface="+mn-cs"/>
              </a:rPr>
              <a:t>Parkrun &amp; Junior Parkrun are run by volunteers. They are always happy to have more volunteers to help with setting up the course, marshalling and timing the run.</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For most of these opportunities, you need to be aged 16 plus to volunteer on your own, except Pets Corner which is aged 14 plus. Those under 16 can volunteer for all these opportunities with an adult.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find out more and to sign up visit: https://www.groundwork.org.uk/harlow-town-park-user-group-harlow/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ACD7D1-6A97-44B4-942B-11B4AD6816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888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*DELETE SLIDE IF PARK IS NOT CLOSE TO YOUR STUDENTS*</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Norton Common is in </a:t>
            </a:r>
            <a:r>
              <a:rPr lang="en-US" sz="1200" i="1" kern="1200" dirty="0" err="1">
                <a:solidFill>
                  <a:schemeClr val="tx1"/>
                </a:solidFill>
                <a:effectLst/>
                <a:latin typeface="+mn-lt"/>
                <a:ea typeface="+mn-ea"/>
                <a:cs typeface="+mn-cs"/>
              </a:rPr>
              <a:t>Letchworth</a:t>
            </a:r>
            <a:r>
              <a:rPr lang="en-US" sz="1200" i="1" kern="1200" dirty="0">
                <a:solidFill>
                  <a:schemeClr val="tx1"/>
                </a:solidFill>
                <a:effectLst/>
                <a:latin typeface="+mn-lt"/>
                <a:ea typeface="+mn-ea"/>
                <a:cs typeface="+mn-cs"/>
              </a:rPr>
              <a:t>, Hertfordshire, SG6 4UF. </a:t>
            </a:r>
            <a:r>
              <a:rPr lang="en-GB" sz="1200" i="1" kern="1200" dirty="0">
                <a:solidFill>
                  <a:schemeClr val="tx1"/>
                </a:solidFill>
                <a:effectLst/>
                <a:latin typeface="+mn-lt"/>
                <a:ea typeface="+mn-ea"/>
                <a:cs typeface="+mn-cs"/>
              </a:rPr>
              <a:t>Norton Common is common land, owned by North Herts District Council where people have the right to roam. First enshrined in law in the Magna Carta in 1215, Common Land traditionally sustained the poorest people in rural communities who owned no land of their own, providing them with a source of wood, bracken for bedding and pasture for livestock. In 1898, Ebenezer Howard proposed the merging of town and country as a solution to the squalor and poverty of urban life in Britain. As the World's first Garden City, Letchworth’s </a:t>
            </a:r>
            <a:br>
              <a:rPr lang="en-GB" sz="1200" i="1"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public parks are treasured and maintained for public enjoyment. </a:t>
            </a:r>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Friends of Norton Common are a friendly volunteer group that welcome input from the whole community. They are keen to ensure that the common is a space for all local people to enjoy and they work closely North Herts District Council to do this.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ACD7D1-6A97-44B4-942B-11B4AD6816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318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*DELETE SLIDE IF PARK IS NOT CLOSE TO YOUR STUDENTS*</a:t>
            </a:r>
          </a:p>
          <a:p>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Friends of Norton Common have several volunteering opportunities that young people are welcome to get involved with. Opportunities include:</a:t>
            </a:r>
          </a:p>
          <a:p>
            <a:r>
              <a:rPr lang="en-US" sz="1200" i="1" kern="1200" dirty="0">
                <a:solidFill>
                  <a:schemeClr val="tx1"/>
                </a:solidFill>
                <a:effectLst/>
                <a:latin typeface="+mn-lt"/>
                <a:ea typeface="+mn-ea"/>
                <a:cs typeface="+mn-cs"/>
              </a:rPr>
              <a:t>Conservation volunteering – completing practical tasks to improve the space. Tasks can range from planting trees to litter picking and creating wildlife habitats.</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Event planning – working with other volunteers to design, plan and run a range of community events.</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Decision making – friends groups have regular meetings where they discuss the park and improvements needed.</a:t>
            </a:r>
          </a:p>
          <a:p>
            <a:r>
              <a:rPr lang="en-GB" sz="1200" kern="1200" dirty="0">
                <a:solidFill>
                  <a:schemeClr val="tx1"/>
                </a:solidFill>
                <a:effectLst/>
                <a:latin typeface="+mn-lt"/>
                <a:ea typeface="+mn-ea"/>
                <a:cs typeface="+mn-cs"/>
              </a:rPr>
              <a:t>Find out more: </a:t>
            </a:r>
            <a:r>
              <a:rPr lang="en-GB" dirty="0">
                <a:hlinkClick r:id="rId3"/>
              </a:rPr>
              <a:t>www.groundwork.org.uk/friends-of-norton-common-letchworth</a:t>
            </a:r>
            <a:r>
              <a:rPr lang="en-GB" dirty="0"/>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ACD7D1-6A97-44B4-942B-11B4AD6816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636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*DELETE SLIDE IF PARK IS NOT CLOSE TO YOUR STUDENTS*</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Houghton Hall Park is in Houghton Regis, Central Bedfordshire, LU5 5FU. </a:t>
            </a:r>
            <a:r>
              <a:rPr lang="en-GB" sz="1200" i="1" kern="1200" dirty="0">
                <a:solidFill>
                  <a:schemeClr val="tx1"/>
                </a:solidFill>
                <a:effectLst/>
                <a:latin typeface="+mn-lt"/>
                <a:ea typeface="+mn-ea"/>
                <a:cs typeface="+mn-cs"/>
              </a:rPr>
              <a:t>Locally Houghton Regis is famous for Houghton Hall (listed as an ancient monument), which was built for Dame Alice </a:t>
            </a:r>
            <a:r>
              <a:rPr lang="en-GB" sz="1200" i="1" kern="1200" dirty="0" err="1">
                <a:solidFill>
                  <a:schemeClr val="tx1"/>
                </a:solidFill>
                <a:effectLst/>
                <a:latin typeface="+mn-lt"/>
                <a:ea typeface="+mn-ea"/>
                <a:cs typeface="+mn-cs"/>
              </a:rPr>
              <a:t>Milard</a:t>
            </a:r>
            <a:r>
              <a:rPr lang="en-GB" sz="1200" i="1" kern="1200" dirty="0">
                <a:solidFill>
                  <a:schemeClr val="tx1"/>
                </a:solidFill>
                <a:effectLst/>
                <a:latin typeface="+mn-lt"/>
                <a:ea typeface="+mn-ea"/>
                <a:cs typeface="+mn-cs"/>
              </a:rPr>
              <a:t> in 1654 and completed in 1700. The Hall, an important landmark overlooking Houghton Hall Park, is no longer a private residence and is now privately owned. Part of the park includes the kitchen </a:t>
            </a:r>
            <a:br>
              <a:rPr lang="en-GB" sz="1200" i="1"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gardens, an area of land dedicated to the growing of herbs and vegetables that would have served the house.</a:t>
            </a:r>
          </a:p>
          <a:p>
            <a:r>
              <a:rPr lang="en-US" sz="1200" i="1" kern="1200" dirty="0">
                <a:solidFill>
                  <a:schemeClr val="tx1"/>
                </a:solidFill>
                <a:effectLst/>
                <a:latin typeface="+mn-lt"/>
                <a:ea typeface="+mn-ea"/>
                <a:cs typeface="+mn-cs"/>
              </a:rPr>
              <a:t>The Friends of Houghton Hall Park are a friendly volunteer group that welcome input from the whole community. They are keen to ensure that the park is a space for all local people to enjoy and they work closely with Central Bedfordshire Council to do this.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ACD7D1-6A97-44B4-942B-11B4AD6816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426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*DELETE SLIDE IF PARK IS NOT CLOSE TO YOUR STUDENTS*</a:t>
            </a:r>
          </a:p>
          <a:p>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Friends of Houghton Hall Park have several volunteering opportunities that young people are welcome to get involved with. Opportunities include:</a:t>
            </a:r>
          </a:p>
          <a:p>
            <a:r>
              <a:rPr lang="en-US" sz="1200" i="1" kern="1200" dirty="0">
                <a:solidFill>
                  <a:schemeClr val="tx1"/>
                </a:solidFill>
                <a:effectLst/>
                <a:latin typeface="+mn-lt"/>
                <a:ea typeface="+mn-ea"/>
                <a:cs typeface="+mn-cs"/>
              </a:rPr>
              <a:t>Conservation volunteering – completing practical tasks to improve the space. Tasks can range from planting trees to litter picking and creating wildlife habitats.</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Event planning – working with other volunteers to design, plan and run a range of community events.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Find out more: </a:t>
            </a:r>
            <a:r>
              <a:rPr lang="en-GB" dirty="0">
                <a:hlinkClick r:id="rId3"/>
              </a:rPr>
              <a:t>www.groundwork.org.uk/the-friends-of-houghton-hall-park-houghton-regis</a:t>
            </a:r>
            <a:r>
              <a:rPr lang="en-GB" dirty="0"/>
              <a:t>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ACD7D1-6A97-44B4-942B-11B4AD6816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472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 finding out more about volunteering in your local park or greenspace, please visit the following website to read more about the opportunities and to sign up!</a:t>
            </a:r>
            <a:endParaRPr lang="en-GB" dirty="0"/>
          </a:p>
        </p:txBody>
      </p:sp>
      <p:sp>
        <p:nvSpPr>
          <p:cNvPr id="4" name="Slide Number Placeholder 3"/>
          <p:cNvSpPr>
            <a:spLocks noGrp="1"/>
          </p:cNvSpPr>
          <p:nvPr>
            <p:ph type="sldNum" sz="quarter" idx="5"/>
          </p:nvPr>
        </p:nvSpPr>
        <p:spPr/>
        <p:txBody>
          <a:bodyPr/>
          <a:lstStyle/>
          <a:p>
            <a:fld id="{65ACD7D1-6A97-44B4-942B-11B4AD6816E0}" type="slidenum">
              <a:rPr lang="en-GB" smtClean="0"/>
              <a:t>16</a:t>
            </a:fld>
            <a:endParaRPr lang="en-GB" dirty="0"/>
          </a:p>
        </p:txBody>
      </p:sp>
    </p:spTree>
    <p:extLst>
      <p:ext uri="{BB962C8B-B14F-4D97-AF65-F5344CB8AC3E}">
        <p14:creationId xmlns:p14="http://schemas.microsoft.com/office/powerpoint/2010/main" val="178043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youth volunteering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Future Proof Parks has been running for the past few years which has been increasing youth involvement and youth voice in local greenspaces. The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has connected young people with environmental volunteering opportunities close to them and in their home towns. </a:t>
            </a:r>
            <a:endParaRPr lang="en-GB" dirty="0"/>
          </a:p>
        </p:txBody>
      </p:sp>
      <p:sp>
        <p:nvSpPr>
          <p:cNvPr id="4" name="Slide Number Placeholder 3"/>
          <p:cNvSpPr>
            <a:spLocks noGrp="1"/>
          </p:cNvSpPr>
          <p:nvPr>
            <p:ph type="sldNum" sz="quarter" idx="5"/>
          </p:nvPr>
        </p:nvSpPr>
        <p:spPr/>
        <p:txBody>
          <a:bodyPr/>
          <a:lstStyle/>
          <a:p>
            <a:fld id="{65ACD7D1-6A97-44B4-942B-11B4AD6816E0}" type="slidenum">
              <a:rPr lang="en-GB" smtClean="0"/>
              <a:t>3</a:t>
            </a:fld>
            <a:endParaRPr lang="en-GB"/>
          </a:p>
        </p:txBody>
      </p:sp>
    </p:spTree>
    <p:extLst>
      <p:ext uri="{BB962C8B-B14F-4D97-AF65-F5344CB8AC3E}">
        <p14:creationId xmlns:p14="http://schemas.microsoft.com/office/powerpoint/2010/main" val="264853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Young people that took part in the project were asked what their reasons were for volunteering. A key reason was to help the environment but it also provided the young people with a number of other benefits, including teaching them new skills and giving them valuable experience.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5ACD7D1-6A97-44B4-942B-11B4AD6816E0}" type="slidenum">
              <a:rPr lang="en-GB" smtClean="0"/>
              <a:t>4</a:t>
            </a:fld>
            <a:endParaRPr lang="en-GB"/>
          </a:p>
        </p:txBody>
      </p:sp>
    </p:spTree>
    <p:extLst>
      <p:ext uri="{BB962C8B-B14F-4D97-AF65-F5344CB8AC3E}">
        <p14:creationId xmlns:p14="http://schemas.microsoft.com/office/powerpoint/2010/main" val="1595150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dirty="0"/>
              <a:t>You may decide to volunteer for a variety of reasons, it may be </a:t>
            </a:r>
            <a:r>
              <a:rPr lang="en-GB" sz="1200" b="0" i="0" kern="1200" dirty="0">
                <a:solidFill>
                  <a:schemeClr val="tx1"/>
                </a:solidFill>
                <a:effectLst/>
                <a:latin typeface="+mn-lt"/>
                <a:ea typeface="+mn-ea"/>
                <a:cs typeface="+mn-cs"/>
              </a:rPr>
              <a:t>as part of a programme at school (such as Duke of Edinburgh), to develop new skills, for experience. Whatever the reason, it provides an opportunity to: give something back to an organisation that has helped you, either directly or indirectly. Make a difference to the lives of others, help the environment, help others less fortunate or without a voice, feel valued and part of a team, spend quality time away from normal / busy life, gain confidence and self-esteem.</a:t>
            </a:r>
          </a:p>
          <a:p>
            <a:pPr fontAlgn="base"/>
            <a:r>
              <a:rPr lang="en-GB" sz="1200" b="0" i="0" kern="1200" dirty="0">
                <a:solidFill>
                  <a:schemeClr val="tx1"/>
                </a:solidFill>
                <a:effectLst/>
                <a:latin typeface="+mn-lt"/>
                <a:ea typeface="+mn-ea"/>
                <a:cs typeface="+mn-cs"/>
              </a:rPr>
              <a:t>It also appeals </a:t>
            </a:r>
            <a:r>
              <a:rPr lang="en-GB" sz="1200" b="0" kern="1200" dirty="0">
                <a:solidFill>
                  <a:schemeClr val="tx1"/>
                </a:solidFill>
                <a:effectLst/>
                <a:latin typeface="+mn-lt"/>
                <a:ea typeface="+mn-ea"/>
                <a:cs typeface="+mn-cs"/>
              </a:rPr>
              <a:t>because of its social benefits. These include: </a:t>
            </a:r>
            <a:r>
              <a:rPr lang="en-GB" sz="1200" b="0" i="0" kern="1200" dirty="0">
                <a:solidFill>
                  <a:schemeClr val="tx1"/>
                </a:solidFill>
                <a:effectLst/>
                <a:latin typeface="+mn-lt"/>
                <a:ea typeface="+mn-ea"/>
                <a:cs typeface="+mn-cs"/>
              </a:rPr>
              <a:t>meeting new people and making new friends, a chance to socialise, get to know the local community.</a:t>
            </a:r>
          </a:p>
          <a:p>
            <a:pPr fontAlgn="base"/>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5ACD7D1-6A97-44B4-942B-11B4AD6816E0}" type="slidenum">
              <a:rPr lang="en-GB" smtClean="0"/>
              <a:t>5</a:t>
            </a:fld>
            <a:endParaRPr lang="en-GB"/>
          </a:p>
        </p:txBody>
      </p:sp>
    </p:spTree>
    <p:extLst>
      <p:ext uri="{BB962C8B-B14F-4D97-AF65-F5344CB8AC3E}">
        <p14:creationId xmlns:p14="http://schemas.microsoft.com/office/powerpoint/2010/main" val="1337383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kern="1200" dirty="0">
                <a:solidFill>
                  <a:schemeClr val="tx1"/>
                </a:solidFill>
                <a:effectLst/>
                <a:latin typeface="+mn-lt"/>
                <a:ea typeface="+mn-ea"/>
                <a:cs typeface="+mn-cs"/>
              </a:rPr>
              <a:t>Volunteering can also be a route to employment, or a chance to try something new. From this perspective, volunteering can be a way of: </a:t>
            </a:r>
            <a:r>
              <a:rPr lang="en-GB" sz="1200" b="0" i="0" kern="1200" dirty="0">
                <a:solidFill>
                  <a:schemeClr val="tx1"/>
                </a:solidFill>
                <a:effectLst/>
                <a:latin typeface="+mn-lt"/>
                <a:ea typeface="+mn-ea"/>
                <a:cs typeface="+mn-cs"/>
              </a:rPr>
              <a:t>gaining new skills, knowledge and experience, developing existing skills and knowledge, enhancing your CV, improving employment prospects, or be part of gaining an accreditation.</a:t>
            </a:r>
          </a:p>
        </p:txBody>
      </p:sp>
      <p:sp>
        <p:nvSpPr>
          <p:cNvPr id="4" name="Slide Number Placeholder 3"/>
          <p:cNvSpPr>
            <a:spLocks noGrp="1"/>
          </p:cNvSpPr>
          <p:nvPr>
            <p:ph type="sldNum" sz="quarter" idx="5"/>
          </p:nvPr>
        </p:nvSpPr>
        <p:spPr/>
        <p:txBody>
          <a:bodyPr/>
          <a:lstStyle/>
          <a:p>
            <a:fld id="{65ACD7D1-6A97-44B4-942B-11B4AD6816E0}" type="slidenum">
              <a:rPr lang="en-GB" smtClean="0"/>
              <a:t>6</a:t>
            </a:fld>
            <a:endParaRPr lang="en-GB"/>
          </a:p>
        </p:txBody>
      </p:sp>
    </p:spTree>
    <p:extLst>
      <p:ext uri="{BB962C8B-B14F-4D97-AF65-F5344CB8AC3E}">
        <p14:creationId xmlns:p14="http://schemas.microsoft.com/office/powerpoint/2010/main" val="3284848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There are a range of opportunities available from event planning and decision making through to wildlife surveys and practical conservation tasks. </a:t>
            </a:r>
          </a:p>
          <a:p>
            <a:pPr marL="0" indent="0">
              <a:buNone/>
            </a:pPr>
            <a:endParaRPr lang="en-US" dirty="0"/>
          </a:p>
          <a:p>
            <a:pPr marL="0" indent="0">
              <a:buNone/>
            </a:pPr>
            <a:r>
              <a:rPr lang="en-US" dirty="0"/>
              <a:t>Opportunities for your local park are detailed on the next few slides. Volunteers of any age are welcome. Under 16’s need to be accompanied by an adult unless stated otherwise.</a:t>
            </a:r>
            <a:endParaRPr lang="en-GB" dirty="0"/>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Site specific opportunities detailed on next slides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5ACD7D1-6A97-44B4-942B-11B4AD6816E0}" type="slidenum">
              <a:rPr lang="en-GB" smtClean="0"/>
              <a:t>7</a:t>
            </a:fld>
            <a:endParaRPr lang="en-GB"/>
          </a:p>
        </p:txBody>
      </p:sp>
    </p:spTree>
    <p:extLst>
      <p:ext uri="{BB962C8B-B14F-4D97-AF65-F5344CB8AC3E}">
        <p14:creationId xmlns:p14="http://schemas.microsoft.com/office/powerpoint/2010/main" val="882202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*DELETE SLIDE IF PARK IS NOT CLOSE TO YOUR STUDENTS*</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Castle Park is in Bishop’s </a:t>
            </a:r>
            <a:r>
              <a:rPr lang="en-US" sz="1200" i="1" kern="1200" dirty="0" err="1">
                <a:solidFill>
                  <a:schemeClr val="tx1"/>
                </a:solidFill>
                <a:effectLst/>
                <a:latin typeface="+mn-lt"/>
                <a:ea typeface="+mn-ea"/>
                <a:cs typeface="+mn-cs"/>
              </a:rPr>
              <a:t>Stortford</a:t>
            </a:r>
            <a:r>
              <a:rPr lang="en-US" sz="1200" i="1" kern="1200" dirty="0">
                <a:solidFill>
                  <a:schemeClr val="tx1"/>
                </a:solidFill>
                <a:effectLst/>
                <a:latin typeface="+mn-lt"/>
                <a:ea typeface="+mn-ea"/>
                <a:cs typeface="+mn-cs"/>
              </a:rPr>
              <a:t>, Hertfordshire, CM23 2EL. </a:t>
            </a:r>
            <a:r>
              <a:rPr lang="en-GB" sz="1200" i="1" kern="1200" dirty="0">
                <a:solidFill>
                  <a:schemeClr val="tx1"/>
                </a:solidFill>
                <a:effectLst/>
                <a:latin typeface="+mn-lt"/>
                <a:ea typeface="+mn-ea"/>
                <a:cs typeface="+mn-cs"/>
              </a:rPr>
              <a:t>To acknowledge its past, the park was recently renamed Castle Park and encompasses Castle Gardens and </a:t>
            </a:r>
            <a:r>
              <a:rPr lang="en-GB" sz="1200" i="1" kern="1200" dirty="0" err="1">
                <a:solidFill>
                  <a:schemeClr val="tx1"/>
                </a:solidFill>
                <a:effectLst/>
                <a:latin typeface="+mn-lt"/>
                <a:ea typeface="+mn-ea"/>
                <a:cs typeface="+mn-cs"/>
              </a:rPr>
              <a:t>Sworders</a:t>
            </a:r>
            <a:r>
              <a:rPr lang="en-GB" sz="1200" i="1" kern="1200" dirty="0">
                <a:solidFill>
                  <a:schemeClr val="tx1"/>
                </a:solidFill>
                <a:effectLst/>
                <a:latin typeface="+mn-lt"/>
                <a:ea typeface="+mn-ea"/>
                <a:cs typeface="+mn-cs"/>
              </a:rPr>
              <a:t> Field. Sat on top of a mound is the ruins of </a:t>
            </a:r>
            <a:r>
              <a:rPr lang="en-GB" sz="1200" i="1" kern="1200" dirty="0" err="1">
                <a:solidFill>
                  <a:schemeClr val="tx1"/>
                </a:solidFill>
                <a:effectLst/>
                <a:latin typeface="+mn-lt"/>
                <a:ea typeface="+mn-ea"/>
                <a:cs typeface="+mn-cs"/>
              </a:rPr>
              <a:t>Waytemore</a:t>
            </a:r>
            <a:r>
              <a:rPr lang="en-GB" sz="1200" i="1" kern="1200" dirty="0">
                <a:solidFill>
                  <a:schemeClr val="tx1"/>
                </a:solidFill>
                <a:effectLst/>
                <a:latin typeface="+mn-lt"/>
                <a:ea typeface="+mn-ea"/>
                <a:cs typeface="+mn-cs"/>
              </a:rPr>
              <a:t> Castle, built in the 11th Century by the Normans. Prisoners were originally kept in the castle dungeon with Bishop’s prison built adjacent to the castle shortly after 1261. The park was privately owned land until 1907 when the council purchased the land for the town.</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park is now managed and run by the local council. The Friends of Castle Park are a friendly volunteer group that welcome input from the whole community. They are keen to ensure that the park is a space for all local people to enjoy and they work closely with East Herts District Council and Bishop’s </a:t>
            </a:r>
            <a:r>
              <a:rPr lang="en-US" sz="1200" i="1" kern="1200" dirty="0" err="1">
                <a:solidFill>
                  <a:schemeClr val="tx1"/>
                </a:solidFill>
                <a:effectLst/>
                <a:latin typeface="+mn-lt"/>
                <a:ea typeface="+mn-ea"/>
                <a:cs typeface="+mn-cs"/>
              </a:rPr>
              <a:t>Stortford</a:t>
            </a:r>
            <a:r>
              <a:rPr lang="en-US" sz="1200" i="1" kern="1200" dirty="0">
                <a:solidFill>
                  <a:schemeClr val="tx1"/>
                </a:solidFill>
                <a:effectLst/>
                <a:latin typeface="+mn-lt"/>
                <a:ea typeface="+mn-ea"/>
                <a:cs typeface="+mn-cs"/>
              </a:rPr>
              <a:t> Town Council to do this.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5ACD7D1-6A97-44B4-942B-11B4AD6816E0}" type="slidenum">
              <a:rPr lang="en-GB" smtClean="0"/>
              <a:t>8</a:t>
            </a:fld>
            <a:endParaRPr lang="en-GB"/>
          </a:p>
        </p:txBody>
      </p:sp>
    </p:spTree>
    <p:extLst>
      <p:ext uri="{BB962C8B-B14F-4D97-AF65-F5344CB8AC3E}">
        <p14:creationId xmlns:p14="http://schemas.microsoft.com/office/powerpoint/2010/main" val="3887545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*DELETE SLIDE IF PARK IS NOT CLOSE TO YOUR STUDENTS*</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Friends of Castle Park have several volunteering opportunities that young people are welcome to get involved with. Opportunities include:</a:t>
            </a:r>
          </a:p>
          <a:p>
            <a:r>
              <a:rPr lang="en-US" sz="1200" i="1" kern="1200" dirty="0">
                <a:solidFill>
                  <a:schemeClr val="tx1"/>
                </a:solidFill>
                <a:effectLst/>
                <a:latin typeface="+mn-lt"/>
                <a:ea typeface="+mn-ea"/>
                <a:cs typeface="+mn-cs"/>
              </a:rPr>
              <a:t>Conservation volunteering – completing practical tasks to improve the space. Tasks can range from planting trees to litter picking and creating wildlife habitats.</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Event planning – working with other volunteers to design, plan and run a range of community events.</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Decision making – friends groups have regular meetings where they discuss the park and improvements needed.</a:t>
            </a:r>
          </a:p>
          <a:p>
            <a:r>
              <a:rPr lang="en-US" sz="1200" i="1" kern="1200" dirty="0">
                <a:solidFill>
                  <a:schemeClr val="tx1"/>
                </a:solidFill>
                <a:effectLst/>
                <a:latin typeface="+mn-lt"/>
                <a:ea typeface="+mn-ea"/>
                <a:cs typeface="+mn-cs"/>
              </a:rPr>
              <a:t>To f</a:t>
            </a:r>
            <a:r>
              <a:rPr lang="en-GB" sz="1200" i="1" kern="1200" dirty="0" err="1">
                <a:solidFill>
                  <a:schemeClr val="tx1"/>
                </a:solidFill>
                <a:effectLst/>
                <a:latin typeface="+mn-lt"/>
                <a:ea typeface="+mn-ea"/>
                <a:cs typeface="+mn-cs"/>
              </a:rPr>
              <a:t>ind</a:t>
            </a:r>
            <a:r>
              <a:rPr lang="en-GB" sz="1200" i="1" kern="1200" dirty="0">
                <a:solidFill>
                  <a:schemeClr val="tx1"/>
                </a:solidFill>
                <a:effectLst/>
                <a:latin typeface="+mn-lt"/>
                <a:ea typeface="+mn-ea"/>
                <a:cs typeface="+mn-cs"/>
              </a:rPr>
              <a:t> out more and to sign up, visit: </a:t>
            </a:r>
            <a:r>
              <a:rPr lang="en-GB" sz="1200" kern="1200" dirty="0">
                <a:solidFill>
                  <a:schemeClr val="tx1"/>
                </a:solidFill>
                <a:effectLst/>
                <a:latin typeface="+mn-lt"/>
                <a:ea typeface="+mn-ea"/>
                <a:cs typeface="+mn-cs"/>
              </a:rPr>
              <a:t>https://www.groundwork.org.uk/friends-of-castle-park-bishops-stortford/</a:t>
            </a:r>
          </a:p>
        </p:txBody>
      </p:sp>
      <p:sp>
        <p:nvSpPr>
          <p:cNvPr id="4" name="Slide Number Placeholder 3"/>
          <p:cNvSpPr>
            <a:spLocks noGrp="1"/>
          </p:cNvSpPr>
          <p:nvPr>
            <p:ph type="sldNum" sz="quarter" idx="5"/>
          </p:nvPr>
        </p:nvSpPr>
        <p:spPr/>
        <p:txBody>
          <a:bodyPr/>
          <a:lstStyle/>
          <a:p>
            <a:fld id="{65ACD7D1-6A97-44B4-942B-11B4AD6816E0}" type="slidenum">
              <a:rPr lang="en-GB" smtClean="0"/>
              <a:t>9</a:t>
            </a:fld>
            <a:endParaRPr lang="en-GB"/>
          </a:p>
        </p:txBody>
      </p:sp>
    </p:spTree>
    <p:extLst>
      <p:ext uri="{BB962C8B-B14F-4D97-AF65-F5344CB8AC3E}">
        <p14:creationId xmlns:p14="http://schemas.microsoft.com/office/powerpoint/2010/main" val="2235152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*DELETE SLIDE IF PARK IS NOT CLOSE TO YOUR STUDENTS*</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Harlow Town Park is in Harlow, Essex, CM20 2QD. </a:t>
            </a:r>
            <a:r>
              <a:rPr lang="en-GB" sz="1200" i="1" kern="1200" dirty="0">
                <a:solidFill>
                  <a:schemeClr val="tx1"/>
                </a:solidFill>
                <a:effectLst/>
                <a:latin typeface="+mn-lt"/>
                <a:ea typeface="+mn-ea"/>
                <a:cs typeface="+mn-cs"/>
              </a:rPr>
              <a:t>Harlow Town Park is a grade II listed site planned by Sir Frederick </a:t>
            </a:r>
            <a:r>
              <a:rPr lang="en-GB" sz="1200" i="1" kern="1200" dirty="0" err="1">
                <a:solidFill>
                  <a:schemeClr val="tx1"/>
                </a:solidFill>
                <a:effectLst/>
                <a:latin typeface="+mn-lt"/>
                <a:ea typeface="+mn-ea"/>
                <a:cs typeface="+mn-cs"/>
              </a:rPr>
              <a:t>Gibberd</a:t>
            </a:r>
            <a:r>
              <a:rPr lang="en-GB" sz="1200" i="1" kern="1200" dirty="0">
                <a:solidFill>
                  <a:schemeClr val="tx1"/>
                </a:solidFill>
                <a:effectLst/>
                <a:latin typeface="+mn-lt"/>
                <a:ea typeface="+mn-ea"/>
                <a:cs typeface="+mn-cs"/>
              </a:rPr>
              <a:t> and designed by landscape architect Dame Sylvia Crow. It officially opened in 1957. It is unusual for a public park to be given listed status, but the Town Park was considered significant because of its association with the new town and its picturesque planning.</a:t>
            </a:r>
          </a:p>
          <a:p>
            <a:r>
              <a:rPr lang="en-US" sz="1200" i="1" kern="1200" dirty="0">
                <a:solidFill>
                  <a:schemeClr val="tx1"/>
                </a:solidFill>
                <a:effectLst/>
                <a:latin typeface="+mn-lt"/>
                <a:ea typeface="+mn-ea"/>
                <a:cs typeface="+mn-cs"/>
              </a:rPr>
              <a:t>Harlow Town Park is run by Harlow Council and there are numerous volunteer groups operating in the park, working closely with Harlow Council.</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ACD7D1-6A97-44B4-942B-11B4AD6816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748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5743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72405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880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8928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23265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428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0756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4141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1038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5348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1802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441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2371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7585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217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2610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6/28/2021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85588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groundwork.org.uk/friends-of-castle-park-bishops-stortford" TargetMode="External"/><Relationship Id="rId7"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groundwork.org.uk/friends-of-norton-common-letchworth" TargetMode="External"/><Relationship Id="rId5" Type="http://schemas.openxmlformats.org/officeDocument/2006/relationships/hyperlink" Target="http://www.groundwork.org.uk/the-friends-of-houghton-hall-park-houghton-regis" TargetMode="External"/><Relationship Id="rId4" Type="http://schemas.openxmlformats.org/officeDocument/2006/relationships/hyperlink" Target="http://www.groundwork.org.uk/harlow-town-park-user-group-harlo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61B6-56AB-44AD-9701-06294E75C14D}"/>
              </a:ext>
            </a:extLst>
          </p:cNvPr>
          <p:cNvSpPr>
            <a:spLocks noGrp="1"/>
          </p:cNvSpPr>
          <p:nvPr>
            <p:ph type="ctrTitle"/>
          </p:nvPr>
        </p:nvSpPr>
        <p:spPr>
          <a:xfrm>
            <a:off x="450574" y="2404534"/>
            <a:ext cx="8823429" cy="1646302"/>
          </a:xfrm>
        </p:spPr>
        <p:txBody>
          <a:bodyPr/>
          <a:lstStyle/>
          <a:p>
            <a:r>
              <a:rPr lang="en-GB" dirty="0">
                <a:latin typeface="Lato Black" panose="020F0A02020204030203" pitchFamily="34" charset="0"/>
              </a:rPr>
              <a:t>VOLUNTEERING AGED 14+</a:t>
            </a:r>
          </a:p>
        </p:txBody>
      </p:sp>
      <p:sp>
        <p:nvSpPr>
          <p:cNvPr id="3" name="Subtitle 2">
            <a:extLst>
              <a:ext uri="{FF2B5EF4-FFF2-40B4-BE49-F238E27FC236}">
                <a16:creationId xmlns:a16="http://schemas.microsoft.com/office/drawing/2014/main" id="{7B967B61-E0FC-41E4-B6CB-A03F28188F10}"/>
              </a:ext>
            </a:extLst>
          </p:cNvPr>
          <p:cNvSpPr>
            <a:spLocks noGrp="1"/>
          </p:cNvSpPr>
          <p:nvPr>
            <p:ph type="subTitle" idx="1"/>
          </p:nvPr>
        </p:nvSpPr>
        <p:spPr/>
        <p:txBody>
          <a:bodyPr/>
          <a:lstStyle/>
          <a:p>
            <a:r>
              <a:rPr lang="en-GB" dirty="0">
                <a:latin typeface="Lato "/>
              </a:rPr>
              <a:t>IN LOCAL GREEN SPACES</a:t>
            </a:r>
          </a:p>
        </p:txBody>
      </p:sp>
      <p:pic>
        <p:nvPicPr>
          <p:cNvPr id="5" name="Picture 4">
            <a:extLst>
              <a:ext uri="{FF2B5EF4-FFF2-40B4-BE49-F238E27FC236}">
                <a16:creationId xmlns:a16="http://schemas.microsoft.com/office/drawing/2014/main" id="{A609F446-002E-48AA-A075-6FF562B3028A}"/>
              </a:ext>
            </a:extLst>
          </p:cNvPr>
          <p:cNvPicPr>
            <a:picLocks noChangeAspect="1"/>
          </p:cNvPicPr>
          <p:nvPr/>
        </p:nvPicPr>
        <p:blipFill>
          <a:blip r:embed="rId2"/>
          <a:stretch>
            <a:fillRect/>
          </a:stretch>
        </p:blipFill>
        <p:spPr>
          <a:xfrm>
            <a:off x="712922" y="4071399"/>
            <a:ext cx="4804475" cy="2633507"/>
          </a:xfrm>
          <a:prstGeom prst="rect">
            <a:avLst/>
          </a:prstGeom>
        </p:spPr>
      </p:pic>
    </p:spTree>
    <p:extLst>
      <p:ext uri="{BB962C8B-B14F-4D97-AF65-F5344CB8AC3E}">
        <p14:creationId xmlns:p14="http://schemas.microsoft.com/office/powerpoint/2010/main" val="831802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261D-609A-46C0-9F86-97FBD77A0E3E}"/>
              </a:ext>
            </a:extLst>
          </p:cNvPr>
          <p:cNvSpPr>
            <a:spLocks noGrp="1"/>
          </p:cNvSpPr>
          <p:nvPr>
            <p:ph type="title"/>
          </p:nvPr>
        </p:nvSpPr>
        <p:spPr/>
        <p:txBody>
          <a:bodyPr/>
          <a:lstStyle/>
          <a:p>
            <a:r>
              <a:rPr lang="en-GB" dirty="0"/>
              <a:t>Harlow Town Park, Harlow</a:t>
            </a:r>
          </a:p>
        </p:txBody>
      </p:sp>
      <p:sp>
        <p:nvSpPr>
          <p:cNvPr id="3" name="Content Placeholder 2">
            <a:extLst>
              <a:ext uri="{FF2B5EF4-FFF2-40B4-BE49-F238E27FC236}">
                <a16:creationId xmlns:a16="http://schemas.microsoft.com/office/drawing/2014/main" id="{D41D0C76-B71A-4907-A4AA-03360524DFF1}"/>
              </a:ext>
            </a:extLst>
          </p:cNvPr>
          <p:cNvSpPr>
            <a:spLocks noGrp="1"/>
          </p:cNvSpPr>
          <p:nvPr>
            <p:ph idx="1"/>
          </p:nvPr>
        </p:nvSpPr>
        <p:spPr>
          <a:xfrm>
            <a:off x="677334" y="1633685"/>
            <a:ext cx="8596668" cy="3880773"/>
          </a:xfrm>
        </p:spPr>
        <p:txBody>
          <a:bodyPr>
            <a:normAutofit/>
          </a:bodyPr>
          <a:lstStyle/>
          <a:p>
            <a:r>
              <a:rPr lang="en-GB" dirty="0"/>
              <a:t>Harlow Town Park is a grade II listed site planned by Sir Frederick </a:t>
            </a:r>
            <a:r>
              <a:rPr lang="en-GB" dirty="0" err="1"/>
              <a:t>Gibberd</a:t>
            </a:r>
            <a:r>
              <a:rPr lang="en-GB" dirty="0"/>
              <a:t> and designed by landscape architect Dame Sylvia Crow. It officially opened in 1957. It is unusual for a public park to be given listed status, but the Town Park was considered significant because of its association with the new town and its picturesque planning.</a:t>
            </a:r>
          </a:p>
          <a:p>
            <a:endParaRPr lang="en-GB" dirty="0"/>
          </a:p>
          <a:p>
            <a:r>
              <a:rPr lang="en-US" dirty="0"/>
              <a:t>Volunteers play a key role in the running of </a:t>
            </a:r>
            <a:br>
              <a:rPr lang="en-US" dirty="0"/>
            </a:br>
            <a:r>
              <a:rPr lang="en-US" dirty="0"/>
              <a:t>Harlow Town Park with a range of volunteer </a:t>
            </a:r>
            <a:br>
              <a:rPr lang="en-US" dirty="0"/>
            </a:br>
            <a:r>
              <a:rPr lang="en-US" dirty="0"/>
              <a:t>opportunities available. </a:t>
            </a:r>
            <a:endParaRPr lang="en-GB" dirty="0"/>
          </a:p>
          <a:p>
            <a:endParaRPr lang="en-GB" dirty="0"/>
          </a:p>
          <a:p>
            <a:endParaRPr lang="en-GB" dirty="0"/>
          </a:p>
        </p:txBody>
      </p:sp>
      <p:pic>
        <p:nvPicPr>
          <p:cNvPr id="6" name="Google Shape;188;p10">
            <a:extLst>
              <a:ext uri="{FF2B5EF4-FFF2-40B4-BE49-F238E27FC236}">
                <a16:creationId xmlns:a16="http://schemas.microsoft.com/office/drawing/2014/main" id="{2C1D3013-DAD4-4C72-90CA-C945ED448722}"/>
              </a:ext>
            </a:extLst>
          </p:cNvPr>
          <p:cNvPicPr preferRelativeResize="0"/>
          <p:nvPr/>
        </p:nvPicPr>
        <p:blipFill>
          <a:blip r:embed="rId3">
            <a:alphaModFix/>
          </a:blip>
          <a:stretch>
            <a:fillRect/>
          </a:stretch>
        </p:blipFill>
        <p:spPr>
          <a:xfrm>
            <a:off x="6169551" y="3210386"/>
            <a:ext cx="5552933" cy="3123728"/>
          </a:xfrm>
          <a:prstGeom prst="rect">
            <a:avLst/>
          </a:prstGeom>
          <a:noFill/>
          <a:ln>
            <a:noFill/>
          </a:ln>
        </p:spPr>
      </p:pic>
    </p:spTree>
    <p:extLst>
      <p:ext uri="{BB962C8B-B14F-4D97-AF65-F5344CB8AC3E}">
        <p14:creationId xmlns:p14="http://schemas.microsoft.com/office/powerpoint/2010/main" val="4089667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261D-609A-46C0-9F86-97FBD77A0E3E}"/>
              </a:ext>
            </a:extLst>
          </p:cNvPr>
          <p:cNvSpPr>
            <a:spLocks noGrp="1"/>
          </p:cNvSpPr>
          <p:nvPr>
            <p:ph type="title"/>
          </p:nvPr>
        </p:nvSpPr>
        <p:spPr/>
        <p:txBody>
          <a:bodyPr/>
          <a:lstStyle/>
          <a:p>
            <a:r>
              <a:rPr lang="en-GB" dirty="0"/>
              <a:t>Harlow Town Park, Harlow</a:t>
            </a:r>
          </a:p>
        </p:txBody>
      </p:sp>
      <p:sp>
        <p:nvSpPr>
          <p:cNvPr id="3" name="Content Placeholder 2">
            <a:extLst>
              <a:ext uri="{FF2B5EF4-FFF2-40B4-BE49-F238E27FC236}">
                <a16:creationId xmlns:a16="http://schemas.microsoft.com/office/drawing/2014/main" id="{D41D0C76-B71A-4907-A4AA-03360524DFF1}"/>
              </a:ext>
            </a:extLst>
          </p:cNvPr>
          <p:cNvSpPr>
            <a:spLocks noGrp="1"/>
          </p:cNvSpPr>
          <p:nvPr>
            <p:ph idx="1"/>
          </p:nvPr>
        </p:nvSpPr>
        <p:spPr>
          <a:xfrm>
            <a:off x="677334" y="1270000"/>
            <a:ext cx="8596668" cy="4871027"/>
          </a:xfrm>
        </p:spPr>
        <p:txBody>
          <a:bodyPr>
            <a:normAutofit lnSpcReduction="10000"/>
          </a:bodyPr>
          <a:lstStyle/>
          <a:p>
            <a:pPr marL="0" indent="0">
              <a:buNone/>
            </a:pPr>
            <a:r>
              <a:rPr lang="en-US" dirty="0"/>
              <a:t>Volunteer groups run several activities that young people are welcome to get involved with:</a:t>
            </a:r>
            <a:endParaRPr lang="en-GB" dirty="0"/>
          </a:p>
          <a:p>
            <a:r>
              <a:rPr lang="en-GB" dirty="0"/>
              <a:t>Conservation Volunteering – weekly sessions (Tuesday’s &amp; Thursdays) and monthly sessions (Saturday’s) with Harlow Council</a:t>
            </a:r>
          </a:p>
          <a:p>
            <a:r>
              <a:rPr lang="en-US" dirty="0"/>
              <a:t>Conservation Volunteering – fortnightly sessions with Harlow Conservation Volunteers (Sunday’s)</a:t>
            </a:r>
            <a:endParaRPr lang="en-GB" dirty="0"/>
          </a:p>
          <a:p>
            <a:r>
              <a:rPr lang="en-GB" dirty="0"/>
              <a:t>Decision making – Town Park User Group meet quarterly on Monday evenings to discuss the park &amp; improvements needed.</a:t>
            </a:r>
          </a:p>
          <a:p>
            <a:r>
              <a:rPr lang="en-GB" dirty="0"/>
              <a:t>Pets Corner - including working with the animals, helping with events and in the gift shop</a:t>
            </a:r>
          </a:p>
          <a:p>
            <a:r>
              <a:rPr lang="en-GB" dirty="0"/>
              <a:t>Parkrun &amp; Junior Parkrun – marshalling &amp; timekeeping</a:t>
            </a:r>
          </a:p>
          <a:p>
            <a:endParaRPr lang="en-US" dirty="0"/>
          </a:p>
          <a:p>
            <a:endParaRPr lang="en-US" dirty="0"/>
          </a:p>
          <a:p>
            <a:r>
              <a:rPr lang="en-US" dirty="0"/>
              <a:t>You can volunteer on your own from aged 16 (aged 14 in Pets </a:t>
            </a:r>
            <a:br>
              <a:rPr lang="en-US" dirty="0"/>
            </a:br>
            <a:r>
              <a:rPr lang="en-US" dirty="0"/>
              <a:t>Corner). Under 16’s are welcome to volunteer with an adult.</a:t>
            </a:r>
          </a:p>
        </p:txBody>
      </p:sp>
      <p:pic>
        <p:nvPicPr>
          <p:cNvPr id="5" name="Picture 4">
            <a:extLst>
              <a:ext uri="{FF2B5EF4-FFF2-40B4-BE49-F238E27FC236}">
                <a16:creationId xmlns:a16="http://schemas.microsoft.com/office/drawing/2014/main" id="{4B7A81D9-91E3-4B5E-A114-1F776FF0C9CC}"/>
              </a:ext>
            </a:extLst>
          </p:cNvPr>
          <p:cNvPicPr>
            <a:picLocks noChangeAspect="1"/>
          </p:cNvPicPr>
          <p:nvPr/>
        </p:nvPicPr>
        <p:blipFill>
          <a:blip r:embed="rId3"/>
          <a:stretch>
            <a:fillRect/>
          </a:stretch>
        </p:blipFill>
        <p:spPr>
          <a:xfrm>
            <a:off x="7574092" y="4108251"/>
            <a:ext cx="4119952" cy="2749749"/>
          </a:xfrm>
          <a:prstGeom prst="rect">
            <a:avLst/>
          </a:prstGeom>
        </p:spPr>
      </p:pic>
    </p:spTree>
    <p:extLst>
      <p:ext uri="{BB962C8B-B14F-4D97-AF65-F5344CB8AC3E}">
        <p14:creationId xmlns:p14="http://schemas.microsoft.com/office/powerpoint/2010/main" val="4122980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261D-609A-46C0-9F86-97FBD77A0E3E}"/>
              </a:ext>
            </a:extLst>
          </p:cNvPr>
          <p:cNvSpPr>
            <a:spLocks noGrp="1"/>
          </p:cNvSpPr>
          <p:nvPr>
            <p:ph type="title"/>
          </p:nvPr>
        </p:nvSpPr>
        <p:spPr/>
        <p:txBody>
          <a:bodyPr/>
          <a:lstStyle/>
          <a:p>
            <a:r>
              <a:rPr lang="en-GB" dirty="0"/>
              <a:t>Norton Common, Letchworth</a:t>
            </a:r>
          </a:p>
        </p:txBody>
      </p:sp>
      <p:sp>
        <p:nvSpPr>
          <p:cNvPr id="3" name="Content Placeholder 2">
            <a:extLst>
              <a:ext uri="{FF2B5EF4-FFF2-40B4-BE49-F238E27FC236}">
                <a16:creationId xmlns:a16="http://schemas.microsoft.com/office/drawing/2014/main" id="{D41D0C76-B71A-4907-A4AA-03360524DFF1}"/>
              </a:ext>
            </a:extLst>
          </p:cNvPr>
          <p:cNvSpPr>
            <a:spLocks noGrp="1"/>
          </p:cNvSpPr>
          <p:nvPr>
            <p:ph idx="1"/>
          </p:nvPr>
        </p:nvSpPr>
        <p:spPr>
          <a:xfrm>
            <a:off x="677334" y="1527465"/>
            <a:ext cx="8596668" cy="4513898"/>
          </a:xfrm>
        </p:spPr>
        <p:txBody>
          <a:bodyPr/>
          <a:lstStyle/>
          <a:p>
            <a:r>
              <a:rPr lang="en-GB" dirty="0"/>
              <a:t>Norton Common is common land, owned by North Herts District Council where people have the right to roam. First enshrined in law in the Magna Carta in 1215, Common Land traditionally sustained the poorest people in rural communities who owned no land of their own, providing them with a source of wood, bracken for bedding and pasture for livestock. In 1898, Ebenezer Howard proposed the merging of town and country as a</a:t>
            </a:r>
            <a:br>
              <a:rPr lang="en-GB" dirty="0"/>
            </a:br>
            <a:r>
              <a:rPr lang="en-GB" dirty="0"/>
              <a:t>solution to the squalor and poverty of urban life in </a:t>
            </a:r>
            <a:br>
              <a:rPr lang="en-GB" dirty="0"/>
            </a:br>
            <a:r>
              <a:rPr lang="en-GB" dirty="0"/>
              <a:t>Britain. As the World's first Garden City, Letchworth’s </a:t>
            </a:r>
            <a:br>
              <a:rPr lang="en-GB" dirty="0"/>
            </a:br>
            <a:r>
              <a:rPr lang="en-GB" dirty="0"/>
              <a:t>public parks are treasured and maintained for public </a:t>
            </a:r>
            <a:br>
              <a:rPr lang="en-GB" dirty="0"/>
            </a:br>
            <a:r>
              <a:rPr lang="en-GB" dirty="0"/>
              <a:t>enjoyment.</a:t>
            </a:r>
          </a:p>
          <a:p>
            <a:endParaRPr lang="en-GB" dirty="0"/>
          </a:p>
          <a:p>
            <a:r>
              <a:rPr lang="en-GB" dirty="0"/>
              <a:t>The Friends of Norton Common are a volunteer group </a:t>
            </a:r>
            <a:br>
              <a:rPr lang="en-GB" dirty="0"/>
            </a:br>
            <a:r>
              <a:rPr lang="en-GB" dirty="0"/>
              <a:t>that works closely with the local council to make the </a:t>
            </a:r>
            <a:br>
              <a:rPr lang="en-GB" dirty="0"/>
            </a:br>
            <a:r>
              <a:rPr lang="en-GB" dirty="0"/>
              <a:t>common a space for all local people to enjoy.</a:t>
            </a:r>
          </a:p>
          <a:p>
            <a:endParaRPr lang="en-GB" dirty="0"/>
          </a:p>
        </p:txBody>
      </p:sp>
      <p:pic>
        <p:nvPicPr>
          <p:cNvPr id="6" name="Google Shape;210;p12">
            <a:extLst>
              <a:ext uri="{FF2B5EF4-FFF2-40B4-BE49-F238E27FC236}">
                <a16:creationId xmlns:a16="http://schemas.microsoft.com/office/drawing/2014/main" id="{1131B889-6D76-4E5C-9C43-B8BBF9E19149}"/>
              </a:ext>
            </a:extLst>
          </p:cNvPr>
          <p:cNvPicPr preferRelativeResize="0"/>
          <p:nvPr/>
        </p:nvPicPr>
        <p:blipFill>
          <a:blip r:embed="rId3">
            <a:alphaModFix/>
          </a:blip>
          <a:stretch>
            <a:fillRect/>
          </a:stretch>
        </p:blipFill>
        <p:spPr>
          <a:xfrm>
            <a:off x="6920345" y="2993737"/>
            <a:ext cx="5043054" cy="3718790"/>
          </a:xfrm>
          <a:prstGeom prst="rect">
            <a:avLst/>
          </a:prstGeom>
          <a:noFill/>
          <a:ln>
            <a:noFill/>
          </a:ln>
        </p:spPr>
      </p:pic>
    </p:spTree>
    <p:extLst>
      <p:ext uri="{BB962C8B-B14F-4D97-AF65-F5344CB8AC3E}">
        <p14:creationId xmlns:p14="http://schemas.microsoft.com/office/powerpoint/2010/main" val="2449392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261D-609A-46C0-9F86-97FBD77A0E3E}"/>
              </a:ext>
            </a:extLst>
          </p:cNvPr>
          <p:cNvSpPr>
            <a:spLocks noGrp="1"/>
          </p:cNvSpPr>
          <p:nvPr>
            <p:ph type="title"/>
          </p:nvPr>
        </p:nvSpPr>
        <p:spPr/>
        <p:txBody>
          <a:bodyPr/>
          <a:lstStyle/>
          <a:p>
            <a:r>
              <a:rPr lang="en-GB" dirty="0"/>
              <a:t>Norton Common, Letchworth</a:t>
            </a:r>
          </a:p>
        </p:txBody>
      </p:sp>
      <p:sp>
        <p:nvSpPr>
          <p:cNvPr id="3" name="Content Placeholder 2">
            <a:extLst>
              <a:ext uri="{FF2B5EF4-FFF2-40B4-BE49-F238E27FC236}">
                <a16:creationId xmlns:a16="http://schemas.microsoft.com/office/drawing/2014/main" id="{D41D0C76-B71A-4907-A4AA-03360524DFF1}"/>
              </a:ext>
            </a:extLst>
          </p:cNvPr>
          <p:cNvSpPr>
            <a:spLocks noGrp="1"/>
          </p:cNvSpPr>
          <p:nvPr>
            <p:ph idx="1"/>
          </p:nvPr>
        </p:nvSpPr>
        <p:spPr>
          <a:xfrm>
            <a:off x="677334" y="1454727"/>
            <a:ext cx="8596668" cy="4586635"/>
          </a:xfrm>
        </p:spPr>
        <p:txBody>
          <a:bodyPr>
            <a:normAutofit/>
          </a:bodyPr>
          <a:lstStyle/>
          <a:p>
            <a:pPr marL="0" indent="0">
              <a:buNone/>
            </a:pPr>
            <a:r>
              <a:rPr lang="en-US" dirty="0"/>
              <a:t>Volunteer groups run several activities that young people are welcome to get involved with:</a:t>
            </a:r>
            <a:endParaRPr lang="en-GB" dirty="0"/>
          </a:p>
          <a:p>
            <a:r>
              <a:rPr lang="en-GB" dirty="0"/>
              <a:t>Conservation Volunteering – weekly tasks, every Thursday morning</a:t>
            </a:r>
          </a:p>
          <a:p>
            <a:r>
              <a:rPr lang="en-GB" dirty="0"/>
              <a:t>Decision making – Friends group meet quarterly to discuss the common &amp; improvements needed.</a:t>
            </a:r>
          </a:p>
          <a:p>
            <a:r>
              <a:rPr lang="en-GB" dirty="0"/>
              <a:t>Wildlife surveys – volunteers run a range of surveys including bat &amp; butterfly surveys</a:t>
            </a:r>
          </a:p>
          <a:p>
            <a:pPr marL="0" indent="0">
              <a:buNone/>
            </a:pPr>
            <a:endParaRPr lang="en-US" dirty="0"/>
          </a:p>
          <a:p>
            <a:endParaRPr lang="en-US" dirty="0"/>
          </a:p>
          <a:p>
            <a:r>
              <a:rPr lang="en-US" dirty="0"/>
              <a:t>You can volunteer on your own from aged 16 with written </a:t>
            </a:r>
            <a:br>
              <a:rPr lang="en-US" dirty="0"/>
            </a:br>
            <a:r>
              <a:rPr lang="en-US" dirty="0"/>
              <a:t>consent from parent/guardian. Under 16’s are welcome to </a:t>
            </a:r>
            <a:br>
              <a:rPr lang="en-US" dirty="0"/>
            </a:br>
            <a:r>
              <a:rPr lang="en-US" dirty="0"/>
              <a:t>volunteer with an adult.</a:t>
            </a:r>
          </a:p>
        </p:txBody>
      </p:sp>
      <p:pic>
        <p:nvPicPr>
          <p:cNvPr id="5" name="Picture 4">
            <a:extLst>
              <a:ext uri="{FF2B5EF4-FFF2-40B4-BE49-F238E27FC236}">
                <a16:creationId xmlns:a16="http://schemas.microsoft.com/office/drawing/2014/main" id="{4B7A81D9-91E3-4B5E-A114-1F776FF0C9CC}"/>
              </a:ext>
            </a:extLst>
          </p:cNvPr>
          <p:cNvPicPr>
            <a:picLocks noChangeAspect="1"/>
          </p:cNvPicPr>
          <p:nvPr/>
        </p:nvPicPr>
        <p:blipFill>
          <a:blip r:embed="rId3"/>
          <a:stretch>
            <a:fillRect/>
          </a:stretch>
        </p:blipFill>
        <p:spPr>
          <a:xfrm>
            <a:off x="7449404" y="4136740"/>
            <a:ext cx="4119952" cy="2749749"/>
          </a:xfrm>
          <a:prstGeom prst="rect">
            <a:avLst/>
          </a:prstGeom>
        </p:spPr>
      </p:pic>
    </p:spTree>
    <p:extLst>
      <p:ext uri="{BB962C8B-B14F-4D97-AF65-F5344CB8AC3E}">
        <p14:creationId xmlns:p14="http://schemas.microsoft.com/office/powerpoint/2010/main" val="3704839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261D-609A-46C0-9F86-97FBD77A0E3E}"/>
              </a:ext>
            </a:extLst>
          </p:cNvPr>
          <p:cNvSpPr>
            <a:spLocks noGrp="1"/>
          </p:cNvSpPr>
          <p:nvPr>
            <p:ph type="title"/>
          </p:nvPr>
        </p:nvSpPr>
        <p:spPr/>
        <p:txBody>
          <a:bodyPr/>
          <a:lstStyle/>
          <a:p>
            <a:r>
              <a:rPr lang="en-GB" dirty="0"/>
              <a:t>Houghton Hall Park, Houghton Regis</a:t>
            </a:r>
          </a:p>
        </p:txBody>
      </p:sp>
      <p:sp>
        <p:nvSpPr>
          <p:cNvPr id="3" name="Content Placeholder 2">
            <a:extLst>
              <a:ext uri="{FF2B5EF4-FFF2-40B4-BE49-F238E27FC236}">
                <a16:creationId xmlns:a16="http://schemas.microsoft.com/office/drawing/2014/main" id="{D41D0C76-B71A-4907-A4AA-03360524DFF1}"/>
              </a:ext>
            </a:extLst>
          </p:cNvPr>
          <p:cNvSpPr>
            <a:spLocks noGrp="1"/>
          </p:cNvSpPr>
          <p:nvPr>
            <p:ph idx="1"/>
          </p:nvPr>
        </p:nvSpPr>
        <p:spPr>
          <a:xfrm>
            <a:off x="677334" y="1735283"/>
            <a:ext cx="8596668" cy="4306080"/>
          </a:xfrm>
        </p:spPr>
        <p:txBody>
          <a:bodyPr/>
          <a:lstStyle/>
          <a:p>
            <a:r>
              <a:rPr lang="en-GB" dirty="0"/>
              <a:t>Locally Houghton Regis is famous for Houghton Hall (listed as an ancient monument), which was built for Dame Alice </a:t>
            </a:r>
            <a:r>
              <a:rPr lang="en-GB" dirty="0" err="1"/>
              <a:t>Milard</a:t>
            </a:r>
            <a:r>
              <a:rPr lang="en-GB" dirty="0"/>
              <a:t> in 1654 and completed in 1700. The Hall, an important landmark overlooking Houghton Hall Park, is no longer a private residence and is now privately </a:t>
            </a:r>
            <a:br>
              <a:rPr lang="en-GB" dirty="0"/>
            </a:br>
            <a:r>
              <a:rPr lang="en-GB" dirty="0"/>
              <a:t>owned. Part of the park includes the kitchen </a:t>
            </a:r>
            <a:br>
              <a:rPr lang="en-GB" dirty="0"/>
            </a:br>
            <a:r>
              <a:rPr lang="en-GB" dirty="0"/>
              <a:t>gardens, an area of land dedicated to the </a:t>
            </a:r>
            <a:br>
              <a:rPr lang="en-GB" dirty="0"/>
            </a:br>
            <a:r>
              <a:rPr lang="en-GB" dirty="0"/>
              <a:t>growing of herbs and vegetables that would </a:t>
            </a:r>
            <a:br>
              <a:rPr lang="en-GB" dirty="0"/>
            </a:br>
            <a:r>
              <a:rPr lang="en-GB" dirty="0"/>
              <a:t>have served the house.</a:t>
            </a:r>
          </a:p>
          <a:p>
            <a:r>
              <a:rPr lang="en-US" dirty="0"/>
              <a:t>Volunteers play a key role in the running of </a:t>
            </a:r>
            <a:br>
              <a:rPr lang="en-US" dirty="0"/>
            </a:br>
            <a:r>
              <a:rPr lang="en-US" dirty="0"/>
              <a:t>Houghton Hall Park with a range of volunteer </a:t>
            </a:r>
            <a:br>
              <a:rPr lang="en-US" dirty="0"/>
            </a:br>
            <a:r>
              <a:rPr lang="en-US" dirty="0"/>
              <a:t>opportunities available. </a:t>
            </a:r>
            <a:endParaRPr lang="en-GB" dirty="0"/>
          </a:p>
          <a:p>
            <a:endParaRPr lang="en-GB" dirty="0"/>
          </a:p>
        </p:txBody>
      </p:sp>
      <p:pic>
        <p:nvPicPr>
          <p:cNvPr id="6" name="Google Shape;199;p11">
            <a:extLst>
              <a:ext uri="{FF2B5EF4-FFF2-40B4-BE49-F238E27FC236}">
                <a16:creationId xmlns:a16="http://schemas.microsoft.com/office/drawing/2014/main" id="{BA3155B2-C67B-4254-BE64-179CE88C2FA9}"/>
              </a:ext>
            </a:extLst>
          </p:cNvPr>
          <p:cNvPicPr preferRelativeResize="0"/>
          <p:nvPr/>
        </p:nvPicPr>
        <p:blipFill>
          <a:blip r:embed="rId3">
            <a:alphaModFix/>
          </a:blip>
          <a:stretch>
            <a:fillRect/>
          </a:stretch>
        </p:blipFill>
        <p:spPr>
          <a:xfrm>
            <a:off x="6096000" y="2604729"/>
            <a:ext cx="5688102" cy="3827243"/>
          </a:xfrm>
          <a:prstGeom prst="rect">
            <a:avLst/>
          </a:prstGeom>
          <a:noFill/>
          <a:ln>
            <a:noFill/>
          </a:ln>
        </p:spPr>
      </p:pic>
    </p:spTree>
    <p:extLst>
      <p:ext uri="{BB962C8B-B14F-4D97-AF65-F5344CB8AC3E}">
        <p14:creationId xmlns:p14="http://schemas.microsoft.com/office/powerpoint/2010/main" val="210327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261D-609A-46C0-9F86-97FBD77A0E3E}"/>
              </a:ext>
            </a:extLst>
          </p:cNvPr>
          <p:cNvSpPr>
            <a:spLocks noGrp="1"/>
          </p:cNvSpPr>
          <p:nvPr>
            <p:ph type="title"/>
          </p:nvPr>
        </p:nvSpPr>
        <p:spPr/>
        <p:txBody>
          <a:bodyPr/>
          <a:lstStyle/>
          <a:p>
            <a:r>
              <a:rPr lang="en-GB" dirty="0"/>
              <a:t>Houghton Hall Park, Houghton Regis</a:t>
            </a:r>
          </a:p>
        </p:txBody>
      </p:sp>
      <p:sp>
        <p:nvSpPr>
          <p:cNvPr id="3" name="Content Placeholder 2">
            <a:extLst>
              <a:ext uri="{FF2B5EF4-FFF2-40B4-BE49-F238E27FC236}">
                <a16:creationId xmlns:a16="http://schemas.microsoft.com/office/drawing/2014/main" id="{D41D0C76-B71A-4907-A4AA-03360524DFF1}"/>
              </a:ext>
            </a:extLst>
          </p:cNvPr>
          <p:cNvSpPr>
            <a:spLocks noGrp="1"/>
          </p:cNvSpPr>
          <p:nvPr>
            <p:ph idx="1"/>
          </p:nvPr>
        </p:nvSpPr>
        <p:spPr>
          <a:xfrm>
            <a:off x="677334" y="1517073"/>
            <a:ext cx="8596668" cy="4524289"/>
          </a:xfrm>
        </p:spPr>
        <p:txBody>
          <a:bodyPr>
            <a:normAutofit/>
          </a:bodyPr>
          <a:lstStyle/>
          <a:p>
            <a:pPr marL="0" indent="0">
              <a:buNone/>
            </a:pPr>
            <a:r>
              <a:rPr lang="en-US" dirty="0"/>
              <a:t>Volunteer groups run several activities that young people are welcome to get involved with:</a:t>
            </a:r>
            <a:endParaRPr lang="en-GB" dirty="0"/>
          </a:p>
          <a:p>
            <a:r>
              <a:rPr lang="en-GB" dirty="0"/>
              <a:t>Conservation Volunteering – monthly tasks (Sunday)</a:t>
            </a:r>
          </a:p>
          <a:p>
            <a:r>
              <a:rPr lang="en-GB" dirty="0"/>
              <a:t>Events – regular events throughout the year on different themes - Kitchen Garden Monster trail (July),Treasure Island Trail (Aug), Arbor Day (Aug), Dog Festival (Sept). Young people are welcome to help with designing and planning activities for these events, and/or help run the activity on the day.</a:t>
            </a:r>
            <a:endParaRPr lang="en-US" dirty="0"/>
          </a:p>
          <a:p>
            <a:endParaRPr lang="en-US" dirty="0"/>
          </a:p>
          <a:p>
            <a:r>
              <a:rPr lang="en-US" dirty="0"/>
              <a:t>You can volunteer on your own from aged 16. Under 16’s </a:t>
            </a:r>
            <a:br>
              <a:rPr lang="en-US" dirty="0"/>
            </a:br>
            <a:r>
              <a:rPr lang="en-US" dirty="0"/>
              <a:t>are welcome to volunteer with an adult.</a:t>
            </a:r>
          </a:p>
          <a:p>
            <a:endParaRPr lang="en-GB" dirty="0"/>
          </a:p>
        </p:txBody>
      </p:sp>
      <p:pic>
        <p:nvPicPr>
          <p:cNvPr id="5" name="Picture 4">
            <a:extLst>
              <a:ext uri="{FF2B5EF4-FFF2-40B4-BE49-F238E27FC236}">
                <a16:creationId xmlns:a16="http://schemas.microsoft.com/office/drawing/2014/main" id="{4B7A81D9-91E3-4B5E-A114-1F776FF0C9CC}"/>
              </a:ext>
            </a:extLst>
          </p:cNvPr>
          <p:cNvPicPr>
            <a:picLocks noChangeAspect="1"/>
          </p:cNvPicPr>
          <p:nvPr/>
        </p:nvPicPr>
        <p:blipFill>
          <a:blip r:embed="rId3"/>
          <a:stretch>
            <a:fillRect/>
          </a:stretch>
        </p:blipFill>
        <p:spPr>
          <a:xfrm>
            <a:off x="7394714" y="4108251"/>
            <a:ext cx="4119952" cy="2749749"/>
          </a:xfrm>
          <a:prstGeom prst="rect">
            <a:avLst/>
          </a:prstGeom>
        </p:spPr>
      </p:pic>
    </p:spTree>
    <p:extLst>
      <p:ext uri="{BB962C8B-B14F-4D97-AF65-F5344CB8AC3E}">
        <p14:creationId xmlns:p14="http://schemas.microsoft.com/office/powerpoint/2010/main" val="2680109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021C5-5E00-4308-8520-66E405B4286E}"/>
              </a:ext>
            </a:extLst>
          </p:cNvPr>
          <p:cNvSpPr>
            <a:spLocks noGrp="1"/>
          </p:cNvSpPr>
          <p:nvPr>
            <p:ph type="title"/>
          </p:nvPr>
        </p:nvSpPr>
        <p:spPr/>
        <p:txBody>
          <a:bodyPr/>
          <a:lstStyle/>
          <a:p>
            <a:r>
              <a:rPr lang="en-GB" dirty="0"/>
              <a:t>Find out more</a:t>
            </a:r>
          </a:p>
        </p:txBody>
      </p:sp>
      <p:sp>
        <p:nvSpPr>
          <p:cNvPr id="3" name="Content Placeholder 2">
            <a:extLst>
              <a:ext uri="{FF2B5EF4-FFF2-40B4-BE49-F238E27FC236}">
                <a16:creationId xmlns:a16="http://schemas.microsoft.com/office/drawing/2014/main" id="{695AD900-8868-4FE9-9217-6EFAACA7DF51}"/>
              </a:ext>
            </a:extLst>
          </p:cNvPr>
          <p:cNvSpPr>
            <a:spLocks noGrp="1"/>
          </p:cNvSpPr>
          <p:nvPr>
            <p:ph idx="1"/>
          </p:nvPr>
        </p:nvSpPr>
        <p:spPr>
          <a:xfrm>
            <a:off x="677334" y="2160589"/>
            <a:ext cx="9706530" cy="3880773"/>
          </a:xfrm>
        </p:spPr>
        <p:txBody>
          <a:bodyPr/>
          <a:lstStyle/>
          <a:p>
            <a:r>
              <a:rPr lang="en-GB" dirty="0"/>
              <a:t>Bishop’s Stortford: </a:t>
            </a:r>
            <a:r>
              <a:rPr lang="en-GB" dirty="0">
                <a:hlinkClick r:id="rId3"/>
              </a:rPr>
              <a:t>www.groundwork.org.uk/friends-of-castle-park-bishops-stortford</a:t>
            </a:r>
            <a:endParaRPr lang="en-GB" dirty="0"/>
          </a:p>
          <a:p>
            <a:r>
              <a:rPr lang="en-GB" dirty="0"/>
              <a:t>Harlow: </a:t>
            </a:r>
            <a:r>
              <a:rPr lang="en-GB" dirty="0">
                <a:hlinkClick r:id="rId4"/>
              </a:rPr>
              <a:t>www.groundwork.org.uk/harlow-town-park-user-group-harlow</a:t>
            </a:r>
            <a:r>
              <a:rPr lang="en-GB" dirty="0"/>
              <a:t> </a:t>
            </a:r>
          </a:p>
          <a:p>
            <a:r>
              <a:rPr lang="en-GB" dirty="0"/>
              <a:t>Houghton Regis: </a:t>
            </a:r>
            <a:r>
              <a:rPr lang="en-GB" dirty="0">
                <a:hlinkClick r:id="rId5"/>
              </a:rPr>
              <a:t>www.groundwork.org.uk/the-friends-of-houghton-hall-park-houghton-regis</a:t>
            </a:r>
            <a:r>
              <a:rPr lang="en-GB" dirty="0"/>
              <a:t> </a:t>
            </a:r>
          </a:p>
          <a:p>
            <a:r>
              <a:rPr lang="en-GB" dirty="0"/>
              <a:t>Letchworth Garden City: </a:t>
            </a:r>
            <a:r>
              <a:rPr lang="en-GB" dirty="0">
                <a:hlinkClick r:id="rId6"/>
              </a:rPr>
              <a:t>www.groundwork.org.uk/friends-of-norton-common-letchworth</a:t>
            </a:r>
            <a:r>
              <a:rPr lang="en-GB" dirty="0"/>
              <a:t> </a:t>
            </a:r>
          </a:p>
        </p:txBody>
      </p:sp>
      <p:pic>
        <p:nvPicPr>
          <p:cNvPr id="5" name="Picture 4">
            <a:extLst>
              <a:ext uri="{FF2B5EF4-FFF2-40B4-BE49-F238E27FC236}">
                <a16:creationId xmlns:a16="http://schemas.microsoft.com/office/drawing/2014/main" id="{57F228D2-BCAE-4195-BFA6-2D07A983DFD7}"/>
              </a:ext>
            </a:extLst>
          </p:cNvPr>
          <p:cNvPicPr>
            <a:picLocks noChangeAspect="1"/>
          </p:cNvPicPr>
          <p:nvPr/>
        </p:nvPicPr>
        <p:blipFill rotWithShape="1">
          <a:blip r:embed="rId7"/>
          <a:srcRect t="31499"/>
          <a:stretch/>
        </p:blipFill>
        <p:spPr>
          <a:xfrm>
            <a:off x="2340244" y="4246536"/>
            <a:ext cx="5345147" cy="2440985"/>
          </a:xfrm>
          <a:prstGeom prst="rect">
            <a:avLst/>
          </a:prstGeom>
        </p:spPr>
      </p:pic>
    </p:spTree>
    <p:extLst>
      <p:ext uri="{BB962C8B-B14F-4D97-AF65-F5344CB8AC3E}">
        <p14:creationId xmlns:p14="http://schemas.microsoft.com/office/powerpoint/2010/main" val="2706310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2AF3C-C42F-4C92-BDA0-E77D45FFDBF7}"/>
              </a:ext>
            </a:extLst>
          </p:cNvPr>
          <p:cNvSpPr>
            <a:spLocks noGrp="1"/>
          </p:cNvSpPr>
          <p:nvPr>
            <p:ph type="title"/>
          </p:nvPr>
        </p:nvSpPr>
        <p:spPr/>
        <p:txBody>
          <a:bodyPr/>
          <a:lstStyle/>
          <a:p>
            <a:r>
              <a:rPr lang="en-GB" dirty="0"/>
              <a:t>Parks and open spaces</a:t>
            </a:r>
          </a:p>
        </p:txBody>
      </p:sp>
      <p:sp>
        <p:nvSpPr>
          <p:cNvPr id="3" name="Content Placeholder 2">
            <a:extLst>
              <a:ext uri="{FF2B5EF4-FFF2-40B4-BE49-F238E27FC236}">
                <a16:creationId xmlns:a16="http://schemas.microsoft.com/office/drawing/2014/main" id="{6BF001A6-95AC-47DE-BEED-DC7FD3AABB6C}"/>
              </a:ext>
            </a:extLst>
          </p:cNvPr>
          <p:cNvSpPr>
            <a:spLocks noGrp="1"/>
          </p:cNvSpPr>
          <p:nvPr>
            <p:ph idx="1"/>
          </p:nvPr>
        </p:nvSpPr>
        <p:spPr/>
        <p:txBody>
          <a:bodyPr/>
          <a:lstStyle/>
          <a:p>
            <a:r>
              <a:rPr lang="en-GB" dirty="0"/>
              <a:t>Community spaces</a:t>
            </a:r>
          </a:p>
          <a:p>
            <a:r>
              <a:rPr lang="en-GB" dirty="0"/>
              <a:t>A wide variety of volunteering opportunities</a:t>
            </a:r>
          </a:p>
          <a:p>
            <a:r>
              <a:rPr lang="en-GB" dirty="0"/>
              <a:t>Benefit the local community</a:t>
            </a:r>
          </a:p>
          <a:p>
            <a:r>
              <a:rPr lang="en-GB" dirty="0"/>
              <a:t>Benefit to nature</a:t>
            </a:r>
          </a:p>
          <a:p>
            <a:r>
              <a:rPr lang="en-GB" dirty="0"/>
              <a:t>As well as learning new skills (or sharing existing ones!)</a:t>
            </a:r>
          </a:p>
        </p:txBody>
      </p:sp>
      <p:pic>
        <p:nvPicPr>
          <p:cNvPr id="7" name="Picture 6">
            <a:extLst>
              <a:ext uri="{FF2B5EF4-FFF2-40B4-BE49-F238E27FC236}">
                <a16:creationId xmlns:a16="http://schemas.microsoft.com/office/drawing/2014/main" id="{55EDED38-2A21-47AD-B89F-A09CFB2A594D}"/>
              </a:ext>
            </a:extLst>
          </p:cNvPr>
          <p:cNvPicPr>
            <a:picLocks noChangeAspect="1"/>
          </p:cNvPicPr>
          <p:nvPr/>
        </p:nvPicPr>
        <p:blipFill>
          <a:blip r:embed="rId3"/>
          <a:stretch>
            <a:fillRect/>
          </a:stretch>
        </p:blipFill>
        <p:spPr>
          <a:xfrm>
            <a:off x="4432515" y="4243629"/>
            <a:ext cx="4427348" cy="2490383"/>
          </a:xfrm>
          <a:prstGeom prst="rect">
            <a:avLst/>
          </a:prstGeom>
        </p:spPr>
      </p:pic>
    </p:spTree>
    <p:extLst>
      <p:ext uri="{BB962C8B-B14F-4D97-AF65-F5344CB8AC3E}">
        <p14:creationId xmlns:p14="http://schemas.microsoft.com/office/powerpoint/2010/main" val="1738952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82AB-31DE-4327-84CB-520D4951205A}"/>
              </a:ext>
            </a:extLst>
          </p:cNvPr>
          <p:cNvSpPr>
            <a:spLocks noGrp="1"/>
          </p:cNvSpPr>
          <p:nvPr>
            <p:ph type="title"/>
          </p:nvPr>
        </p:nvSpPr>
        <p:spPr/>
        <p:txBody>
          <a:bodyPr/>
          <a:lstStyle/>
          <a:p>
            <a:r>
              <a:rPr lang="en-GB" dirty="0"/>
              <a:t>Future Proof Parks</a:t>
            </a:r>
          </a:p>
        </p:txBody>
      </p:sp>
      <p:sp>
        <p:nvSpPr>
          <p:cNvPr id="3" name="Content Placeholder 2">
            <a:extLst>
              <a:ext uri="{FF2B5EF4-FFF2-40B4-BE49-F238E27FC236}">
                <a16:creationId xmlns:a16="http://schemas.microsoft.com/office/drawing/2014/main" id="{76B97146-5D85-43E5-AD0F-0C85017E9C7E}"/>
              </a:ext>
            </a:extLst>
          </p:cNvPr>
          <p:cNvSpPr>
            <a:spLocks noGrp="1"/>
          </p:cNvSpPr>
          <p:nvPr>
            <p:ph idx="1"/>
          </p:nvPr>
        </p:nvSpPr>
        <p:spPr/>
        <p:txBody>
          <a:bodyPr/>
          <a:lstStyle/>
          <a:p>
            <a:r>
              <a:rPr lang="en-GB" dirty="0"/>
              <a:t>A youth volunteering programme that has run over the last few years.</a:t>
            </a:r>
          </a:p>
          <a:p>
            <a:r>
              <a:rPr lang="en-GB" dirty="0"/>
              <a:t>Increasing youth involvement.</a:t>
            </a:r>
          </a:p>
          <a:p>
            <a:r>
              <a:rPr lang="en-GB" dirty="0"/>
              <a:t>Getting young voices heard.</a:t>
            </a:r>
          </a:p>
          <a:p>
            <a:r>
              <a:rPr lang="en-GB" dirty="0"/>
              <a:t>Connecting young people with the environment.</a:t>
            </a:r>
          </a:p>
        </p:txBody>
      </p:sp>
      <p:pic>
        <p:nvPicPr>
          <p:cNvPr id="4" name="Picture 3">
            <a:extLst>
              <a:ext uri="{FF2B5EF4-FFF2-40B4-BE49-F238E27FC236}">
                <a16:creationId xmlns:a16="http://schemas.microsoft.com/office/drawing/2014/main" id="{CEBF26C8-B71D-4EBE-8604-38D54E18FCB8}"/>
              </a:ext>
            </a:extLst>
          </p:cNvPr>
          <p:cNvPicPr>
            <a:picLocks noChangeAspect="1"/>
          </p:cNvPicPr>
          <p:nvPr/>
        </p:nvPicPr>
        <p:blipFill>
          <a:blip r:embed="rId3"/>
          <a:stretch>
            <a:fillRect/>
          </a:stretch>
        </p:blipFill>
        <p:spPr>
          <a:xfrm>
            <a:off x="3673098" y="4334360"/>
            <a:ext cx="5372746" cy="2350576"/>
          </a:xfrm>
          <a:prstGeom prst="rect">
            <a:avLst/>
          </a:prstGeom>
        </p:spPr>
      </p:pic>
    </p:spTree>
    <p:extLst>
      <p:ext uri="{BB962C8B-B14F-4D97-AF65-F5344CB8AC3E}">
        <p14:creationId xmlns:p14="http://schemas.microsoft.com/office/powerpoint/2010/main" val="2954423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E953-FF5A-49FE-9595-D6F58972671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94182F7-6D0B-428B-BD28-C1FCD35F287D}"/>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964A7CA-7590-4011-817D-A1B4A6B9DE3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1"/>
            <a:ext cx="12192000" cy="5775702"/>
          </a:xfrm>
          <a:prstGeom prst="rect">
            <a:avLst/>
          </a:prstGeom>
          <a:noFill/>
        </p:spPr>
      </p:pic>
    </p:spTree>
    <p:extLst>
      <p:ext uri="{BB962C8B-B14F-4D97-AF65-F5344CB8AC3E}">
        <p14:creationId xmlns:p14="http://schemas.microsoft.com/office/powerpoint/2010/main" val="3214834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B6F96-81AA-420B-8C9C-EFD545744113}"/>
              </a:ext>
            </a:extLst>
          </p:cNvPr>
          <p:cNvSpPr>
            <a:spLocks noGrp="1"/>
          </p:cNvSpPr>
          <p:nvPr>
            <p:ph type="title"/>
          </p:nvPr>
        </p:nvSpPr>
        <p:spPr/>
        <p:txBody>
          <a:bodyPr/>
          <a:lstStyle/>
          <a:p>
            <a:r>
              <a:rPr lang="en-GB" dirty="0"/>
              <a:t>Benefits of volunteering</a:t>
            </a:r>
          </a:p>
        </p:txBody>
      </p:sp>
      <p:sp>
        <p:nvSpPr>
          <p:cNvPr id="3" name="Content Placeholder 2">
            <a:extLst>
              <a:ext uri="{FF2B5EF4-FFF2-40B4-BE49-F238E27FC236}">
                <a16:creationId xmlns:a16="http://schemas.microsoft.com/office/drawing/2014/main" id="{00ACFE76-9D5F-4E2B-AE3E-1136D5CF7BA4}"/>
              </a:ext>
            </a:extLst>
          </p:cNvPr>
          <p:cNvSpPr>
            <a:spLocks noGrp="1"/>
          </p:cNvSpPr>
          <p:nvPr>
            <p:ph idx="1"/>
          </p:nvPr>
        </p:nvSpPr>
        <p:spPr/>
        <p:txBody>
          <a:bodyPr/>
          <a:lstStyle/>
          <a:p>
            <a:pPr fontAlgn="base"/>
            <a:r>
              <a:rPr lang="en-GB" dirty="0"/>
              <a:t>give something back</a:t>
            </a:r>
          </a:p>
          <a:p>
            <a:pPr fontAlgn="base"/>
            <a:r>
              <a:rPr lang="en-GB" dirty="0"/>
              <a:t>make a difference to the lives of others</a:t>
            </a:r>
          </a:p>
          <a:p>
            <a:pPr fontAlgn="base"/>
            <a:r>
              <a:rPr lang="en-GB" dirty="0"/>
              <a:t>help the environment</a:t>
            </a:r>
          </a:p>
          <a:p>
            <a:pPr fontAlgn="base"/>
            <a:r>
              <a:rPr lang="en-GB" dirty="0"/>
              <a:t>help others less fortunate or without a voice</a:t>
            </a:r>
          </a:p>
          <a:p>
            <a:pPr fontAlgn="base"/>
            <a:r>
              <a:rPr lang="en-GB" dirty="0"/>
              <a:t>feel valued and part of a team</a:t>
            </a:r>
          </a:p>
          <a:p>
            <a:pPr fontAlgn="base"/>
            <a:r>
              <a:rPr lang="en-GB" dirty="0"/>
              <a:t>spend quality time away from normal / busy life</a:t>
            </a:r>
          </a:p>
          <a:p>
            <a:pPr fontAlgn="base"/>
            <a:r>
              <a:rPr lang="en-GB" dirty="0"/>
              <a:t>gain confidence and self-esteem</a:t>
            </a:r>
          </a:p>
          <a:p>
            <a:pPr fontAlgn="base"/>
            <a:r>
              <a:rPr lang="en-GB" dirty="0"/>
              <a:t>social gains.</a:t>
            </a:r>
          </a:p>
          <a:p>
            <a:endParaRPr lang="en-GB" dirty="0"/>
          </a:p>
        </p:txBody>
      </p:sp>
    </p:spTree>
    <p:extLst>
      <p:ext uri="{BB962C8B-B14F-4D97-AF65-F5344CB8AC3E}">
        <p14:creationId xmlns:p14="http://schemas.microsoft.com/office/powerpoint/2010/main" val="230193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B6F96-81AA-420B-8C9C-EFD545744113}"/>
              </a:ext>
            </a:extLst>
          </p:cNvPr>
          <p:cNvSpPr>
            <a:spLocks noGrp="1"/>
          </p:cNvSpPr>
          <p:nvPr>
            <p:ph type="title"/>
          </p:nvPr>
        </p:nvSpPr>
        <p:spPr/>
        <p:txBody>
          <a:bodyPr/>
          <a:lstStyle/>
          <a:p>
            <a:r>
              <a:rPr lang="en-GB" dirty="0"/>
              <a:t>Shaping a future career</a:t>
            </a:r>
          </a:p>
        </p:txBody>
      </p:sp>
      <p:sp>
        <p:nvSpPr>
          <p:cNvPr id="3" name="Content Placeholder 2">
            <a:extLst>
              <a:ext uri="{FF2B5EF4-FFF2-40B4-BE49-F238E27FC236}">
                <a16:creationId xmlns:a16="http://schemas.microsoft.com/office/drawing/2014/main" id="{00ACFE76-9D5F-4E2B-AE3E-1136D5CF7BA4}"/>
              </a:ext>
            </a:extLst>
          </p:cNvPr>
          <p:cNvSpPr>
            <a:spLocks noGrp="1"/>
          </p:cNvSpPr>
          <p:nvPr>
            <p:ph idx="1"/>
          </p:nvPr>
        </p:nvSpPr>
        <p:spPr/>
        <p:txBody>
          <a:bodyPr/>
          <a:lstStyle/>
          <a:p>
            <a:pPr fontAlgn="base"/>
            <a:r>
              <a:rPr lang="en-GB" dirty="0"/>
              <a:t>gain new skills, knowledge and experience</a:t>
            </a:r>
          </a:p>
          <a:p>
            <a:pPr fontAlgn="base"/>
            <a:r>
              <a:rPr lang="en-GB" dirty="0"/>
              <a:t>develop existing skills and knowledge</a:t>
            </a:r>
          </a:p>
          <a:p>
            <a:pPr fontAlgn="base"/>
            <a:r>
              <a:rPr lang="en-GB" dirty="0"/>
              <a:t>Enhance your CV</a:t>
            </a:r>
          </a:p>
          <a:p>
            <a:pPr fontAlgn="base"/>
            <a:r>
              <a:rPr lang="en-GB" dirty="0"/>
              <a:t>improve employment prospects</a:t>
            </a:r>
          </a:p>
          <a:p>
            <a:pPr fontAlgn="base"/>
            <a:r>
              <a:rPr lang="en-GB" dirty="0"/>
              <a:t>as part of gaining an accreditation.</a:t>
            </a:r>
          </a:p>
        </p:txBody>
      </p:sp>
    </p:spTree>
    <p:extLst>
      <p:ext uri="{BB962C8B-B14F-4D97-AF65-F5344CB8AC3E}">
        <p14:creationId xmlns:p14="http://schemas.microsoft.com/office/powerpoint/2010/main" val="2967372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261D-609A-46C0-9F86-97FBD77A0E3E}"/>
              </a:ext>
            </a:extLst>
          </p:cNvPr>
          <p:cNvSpPr>
            <a:spLocks noGrp="1"/>
          </p:cNvSpPr>
          <p:nvPr>
            <p:ph type="title"/>
          </p:nvPr>
        </p:nvSpPr>
        <p:spPr/>
        <p:txBody>
          <a:bodyPr/>
          <a:lstStyle/>
          <a:p>
            <a:r>
              <a:rPr lang="en-GB" dirty="0"/>
              <a:t>What opportunities are available?</a:t>
            </a:r>
          </a:p>
        </p:txBody>
      </p:sp>
      <p:sp>
        <p:nvSpPr>
          <p:cNvPr id="3" name="Content Placeholder 2">
            <a:extLst>
              <a:ext uri="{FF2B5EF4-FFF2-40B4-BE49-F238E27FC236}">
                <a16:creationId xmlns:a16="http://schemas.microsoft.com/office/drawing/2014/main" id="{D41D0C76-B71A-4907-A4AA-03360524DFF1}"/>
              </a:ext>
            </a:extLst>
          </p:cNvPr>
          <p:cNvSpPr>
            <a:spLocks noGrp="1"/>
          </p:cNvSpPr>
          <p:nvPr>
            <p:ph idx="1"/>
          </p:nvPr>
        </p:nvSpPr>
        <p:spPr/>
        <p:txBody>
          <a:bodyPr>
            <a:normAutofit/>
          </a:bodyPr>
          <a:lstStyle/>
          <a:p>
            <a:pPr marL="0" indent="0">
              <a:buNone/>
            </a:pPr>
            <a:r>
              <a:rPr lang="en-US" dirty="0"/>
              <a:t>There are a range of opportunities available from event planning and decision making through to wildlife surveys and practical conservation tasks. </a:t>
            </a:r>
          </a:p>
          <a:p>
            <a:pPr marL="0" indent="0">
              <a:buNone/>
            </a:pPr>
            <a:endParaRPr lang="en-US" dirty="0"/>
          </a:p>
          <a:p>
            <a:pPr marL="0" indent="0">
              <a:buNone/>
            </a:pPr>
            <a:r>
              <a:rPr lang="en-US" dirty="0"/>
              <a:t>Opportunities for your local park are detailed on the next few slides. Volunteers of any age are welcome. Under 16’s need to be accompanied by an adult unless stated otherwise.</a:t>
            </a:r>
            <a:endParaRPr lang="en-GB" dirty="0"/>
          </a:p>
        </p:txBody>
      </p:sp>
      <p:pic>
        <p:nvPicPr>
          <p:cNvPr id="5" name="Picture 4">
            <a:extLst>
              <a:ext uri="{FF2B5EF4-FFF2-40B4-BE49-F238E27FC236}">
                <a16:creationId xmlns:a16="http://schemas.microsoft.com/office/drawing/2014/main" id="{4B7A81D9-91E3-4B5E-A114-1F776FF0C9CC}"/>
              </a:ext>
            </a:extLst>
          </p:cNvPr>
          <p:cNvPicPr>
            <a:picLocks noChangeAspect="1"/>
          </p:cNvPicPr>
          <p:nvPr/>
        </p:nvPicPr>
        <p:blipFill>
          <a:blip r:embed="rId3"/>
          <a:stretch>
            <a:fillRect/>
          </a:stretch>
        </p:blipFill>
        <p:spPr>
          <a:xfrm>
            <a:off x="4726983" y="4108250"/>
            <a:ext cx="4119952" cy="2749749"/>
          </a:xfrm>
          <a:prstGeom prst="rect">
            <a:avLst/>
          </a:prstGeom>
        </p:spPr>
      </p:pic>
    </p:spTree>
    <p:extLst>
      <p:ext uri="{BB962C8B-B14F-4D97-AF65-F5344CB8AC3E}">
        <p14:creationId xmlns:p14="http://schemas.microsoft.com/office/powerpoint/2010/main" val="1140999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261D-609A-46C0-9F86-97FBD77A0E3E}"/>
              </a:ext>
            </a:extLst>
          </p:cNvPr>
          <p:cNvSpPr>
            <a:spLocks noGrp="1"/>
          </p:cNvSpPr>
          <p:nvPr>
            <p:ph type="title"/>
          </p:nvPr>
        </p:nvSpPr>
        <p:spPr/>
        <p:txBody>
          <a:bodyPr/>
          <a:lstStyle/>
          <a:p>
            <a:r>
              <a:rPr lang="en-GB" dirty="0"/>
              <a:t>Castle Park, Bishop’s Stortford</a:t>
            </a:r>
          </a:p>
        </p:txBody>
      </p:sp>
      <p:sp>
        <p:nvSpPr>
          <p:cNvPr id="3" name="Content Placeholder 2">
            <a:extLst>
              <a:ext uri="{FF2B5EF4-FFF2-40B4-BE49-F238E27FC236}">
                <a16:creationId xmlns:a16="http://schemas.microsoft.com/office/drawing/2014/main" id="{D41D0C76-B71A-4907-A4AA-03360524DFF1}"/>
              </a:ext>
            </a:extLst>
          </p:cNvPr>
          <p:cNvSpPr>
            <a:spLocks noGrp="1"/>
          </p:cNvSpPr>
          <p:nvPr>
            <p:ph idx="1"/>
          </p:nvPr>
        </p:nvSpPr>
        <p:spPr>
          <a:xfrm>
            <a:off x="663174" y="1488613"/>
            <a:ext cx="8283399" cy="3880773"/>
          </a:xfrm>
        </p:spPr>
        <p:txBody>
          <a:bodyPr>
            <a:normAutofit/>
          </a:bodyPr>
          <a:lstStyle/>
          <a:p>
            <a:r>
              <a:rPr lang="en-GB" dirty="0"/>
              <a:t>To acknowledge its past, the park was recently renamed Castle Park and encompasses Castle Gardens and </a:t>
            </a:r>
            <a:r>
              <a:rPr lang="en-GB" dirty="0" err="1"/>
              <a:t>Sworders</a:t>
            </a:r>
            <a:r>
              <a:rPr lang="en-GB" dirty="0"/>
              <a:t> Field. Sat on top of a mound is the ruins of </a:t>
            </a:r>
            <a:r>
              <a:rPr lang="en-GB" dirty="0" err="1"/>
              <a:t>Waytemore</a:t>
            </a:r>
            <a:r>
              <a:rPr lang="en-GB" dirty="0"/>
              <a:t> Castle, built in the 11th Century by the Normans. </a:t>
            </a:r>
          </a:p>
          <a:p>
            <a:r>
              <a:rPr lang="en-GB" dirty="0"/>
              <a:t>Prisoners were originally kept in the castle dungeon with Bishop’s prison built adjacent to the castle shortly after 1261. The park was privately owned land until 1907 when the council purchased the land for the town.</a:t>
            </a:r>
          </a:p>
          <a:p>
            <a:endParaRPr lang="en-GB" dirty="0"/>
          </a:p>
          <a:p>
            <a:r>
              <a:rPr lang="en-US" dirty="0"/>
              <a:t>The Friends of Castle Park are a voluntary community </a:t>
            </a:r>
            <a:br>
              <a:rPr lang="en-US" dirty="0"/>
            </a:br>
            <a:r>
              <a:rPr lang="en-US" dirty="0"/>
              <a:t>group. They were set up in 2017 to ensure the local </a:t>
            </a:r>
            <a:br>
              <a:rPr lang="en-US" dirty="0"/>
            </a:br>
            <a:r>
              <a:rPr lang="en-US" dirty="0"/>
              <a:t>community has a voice in the management of the </a:t>
            </a:r>
            <a:br>
              <a:rPr lang="en-US" dirty="0"/>
            </a:br>
            <a:r>
              <a:rPr lang="en-US" dirty="0"/>
              <a:t>park. </a:t>
            </a:r>
            <a:endParaRPr lang="en-GB" dirty="0"/>
          </a:p>
        </p:txBody>
      </p:sp>
      <p:pic>
        <p:nvPicPr>
          <p:cNvPr id="6" name="Google Shape;177;p9">
            <a:extLst>
              <a:ext uri="{FF2B5EF4-FFF2-40B4-BE49-F238E27FC236}">
                <a16:creationId xmlns:a16="http://schemas.microsoft.com/office/drawing/2014/main" id="{77FF5160-B230-4BD6-84B3-04E4B6935A6B}"/>
              </a:ext>
            </a:extLst>
          </p:cNvPr>
          <p:cNvPicPr preferRelativeResize="0"/>
          <p:nvPr/>
        </p:nvPicPr>
        <p:blipFill>
          <a:blip r:embed="rId3">
            <a:alphaModFix/>
          </a:blip>
          <a:stretch>
            <a:fillRect/>
          </a:stretch>
        </p:blipFill>
        <p:spPr>
          <a:xfrm>
            <a:off x="6829016" y="3429000"/>
            <a:ext cx="5058184" cy="3429000"/>
          </a:xfrm>
          <a:prstGeom prst="rect">
            <a:avLst/>
          </a:prstGeom>
          <a:noFill/>
          <a:ln>
            <a:noFill/>
          </a:ln>
        </p:spPr>
      </p:pic>
    </p:spTree>
    <p:extLst>
      <p:ext uri="{BB962C8B-B14F-4D97-AF65-F5344CB8AC3E}">
        <p14:creationId xmlns:p14="http://schemas.microsoft.com/office/powerpoint/2010/main" val="1709816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261D-609A-46C0-9F86-97FBD77A0E3E}"/>
              </a:ext>
            </a:extLst>
          </p:cNvPr>
          <p:cNvSpPr>
            <a:spLocks noGrp="1"/>
          </p:cNvSpPr>
          <p:nvPr>
            <p:ph type="title"/>
          </p:nvPr>
        </p:nvSpPr>
        <p:spPr/>
        <p:txBody>
          <a:bodyPr/>
          <a:lstStyle/>
          <a:p>
            <a:r>
              <a:rPr lang="en-GB" dirty="0"/>
              <a:t>Castle Park, Bishop’s Stortford</a:t>
            </a:r>
          </a:p>
        </p:txBody>
      </p:sp>
      <p:sp>
        <p:nvSpPr>
          <p:cNvPr id="3" name="Content Placeholder 2">
            <a:extLst>
              <a:ext uri="{FF2B5EF4-FFF2-40B4-BE49-F238E27FC236}">
                <a16:creationId xmlns:a16="http://schemas.microsoft.com/office/drawing/2014/main" id="{D41D0C76-B71A-4907-A4AA-03360524DFF1}"/>
              </a:ext>
            </a:extLst>
          </p:cNvPr>
          <p:cNvSpPr>
            <a:spLocks noGrp="1"/>
          </p:cNvSpPr>
          <p:nvPr>
            <p:ph idx="1"/>
          </p:nvPr>
        </p:nvSpPr>
        <p:spPr>
          <a:xfrm>
            <a:off x="677334" y="1548245"/>
            <a:ext cx="8596668" cy="4894119"/>
          </a:xfrm>
        </p:spPr>
        <p:txBody>
          <a:bodyPr>
            <a:normAutofit/>
          </a:bodyPr>
          <a:lstStyle/>
          <a:p>
            <a:pPr marL="0" indent="0">
              <a:buNone/>
            </a:pPr>
            <a:r>
              <a:rPr lang="en-US" dirty="0"/>
              <a:t>Volunteer groups run several activities that young people are welcome to get involved with:</a:t>
            </a:r>
            <a:endParaRPr lang="en-GB" dirty="0"/>
          </a:p>
          <a:p>
            <a:r>
              <a:rPr lang="en-GB" dirty="0"/>
              <a:t>Conservation Volunteering – monthly tasks, mixture of mid-week and weekend sessions.</a:t>
            </a:r>
          </a:p>
          <a:p>
            <a:r>
              <a:rPr lang="en-GB" dirty="0"/>
              <a:t>Decision making – Friends group meet quarterly on Tuesday evenings to discuss the park, events &amp; improvements needed.</a:t>
            </a:r>
          </a:p>
          <a:p>
            <a:r>
              <a:rPr lang="en-GB" dirty="0"/>
              <a:t>Wildlife surveys – monthly </a:t>
            </a:r>
            <a:r>
              <a:rPr lang="en-GB" dirty="0" err="1"/>
              <a:t>riverfly</a:t>
            </a:r>
            <a:r>
              <a:rPr lang="en-GB" dirty="0"/>
              <a:t> surveys to survey insect species in the river.</a:t>
            </a:r>
          </a:p>
          <a:p>
            <a:r>
              <a:rPr lang="en-GB" dirty="0"/>
              <a:t>Events – regular events throughout the year on different themes</a:t>
            </a:r>
            <a:br>
              <a:rPr lang="en-GB" dirty="0"/>
            </a:br>
            <a:r>
              <a:rPr lang="en-GB" dirty="0"/>
              <a:t>– wellbeing (July), wildlife (August) and heritage (Sept).</a:t>
            </a:r>
          </a:p>
          <a:p>
            <a:endParaRPr lang="en-US" dirty="0"/>
          </a:p>
          <a:p>
            <a:endParaRPr lang="en-US" dirty="0"/>
          </a:p>
          <a:p>
            <a:r>
              <a:rPr lang="en-US" dirty="0"/>
              <a:t>You can volunteer on your own from aged 16 with written </a:t>
            </a:r>
            <a:br>
              <a:rPr lang="en-US" dirty="0"/>
            </a:br>
            <a:r>
              <a:rPr lang="en-US" dirty="0"/>
              <a:t>consent from parent/guardian. Under 16’s are welcome to </a:t>
            </a:r>
            <a:br>
              <a:rPr lang="en-US" dirty="0"/>
            </a:br>
            <a:r>
              <a:rPr lang="en-US" dirty="0"/>
              <a:t>volunteer with an adult.</a:t>
            </a:r>
          </a:p>
        </p:txBody>
      </p:sp>
      <p:pic>
        <p:nvPicPr>
          <p:cNvPr id="5" name="Picture 4">
            <a:extLst>
              <a:ext uri="{FF2B5EF4-FFF2-40B4-BE49-F238E27FC236}">
                <a16:creationId xmlns:a16="http://schemas.microsoft.com/office/drawing/2014/main" id="{4B7A81D9-91E3-4B5E-A114-1F776FF0C9CC}"/>
              </a:ext>
            </a:extLst>
          </p:cNvPr>
          <p:cNvPicPr>
            <a:picLocks noChangeAspect="1"/>
          </p:cNvPicPr>
          <p:nvPr/>
        </p:nvPicPr>
        <p:blipFill>
          <a:blip r:embed="rId3"/>
          <a:stretch>
            <a:fillRect/>
          </a:stretch>
        </p:blipFill>
        <p:spPr>
          <a:xfrm>
            <a:off x="7833864" y="4108251"/>
            <a:ext cx="4119952" cy="2749749"/>
          </a:xfrm>
          <a:prstGeom prst="rect">
            <a:avLst/>
          </a:prstGeom>
        </p:spPr>
      </p:pic>
    </p:spTree>
    <p:extLst>
      <p:ext uri="{BB962C8B-B14F-4D97-AF65-F5344CB8AC3E}">
        <p14:creationId xmlns:p14="http://schemas.microsoft.com/office/powerpoint/2010/main" val="329754207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441</TotalTime>
  <Words>2768</Words>
  <Application>Microsoft Office PowerPoint</Application>
  <PresentationFormat>Widescreen</PresentationFormat>
  <Paragraphs>161</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Lato </vt:lpstr>
      <vt:lpstr>Lato Black</vt:lpstr>
      <vt:lpstr>Trebuchet MS</vt:lpstr>
      <vt:lpstr>Wingdings 3</vt:lpstr>
      <vt:lpstr>Facet</vt:lpstr>
      <vt:lpstr>VOLUNTEERING AGED 14+</vt:lpstr>
      <vt:lpstr>Parks and open spaces</vt:lpstr>
      <vt:lpstr>Future Proof Parks</vt:lpstr>
      <vt:lpstr>PowerPoint Presentation</vt:lpstr>
      <vt:lpstr>Benefits of volunteering</vt:lpstr>
      <vt:lpstr>Shaping a future career</vt:lpstr>
      <vt:lpstr>What opportunities are available?</vt:lpstr>
      <vt:lpstr>Castle Park, Bishop’s Stortford</vt:lpstr>
      <vt:lpstr>Castle Park, Bishop’s Stortford</vt:lpstr>
      <vt:lpstr>Harlow Town Park, Harlow</vt:lpstr>
      <vt:lpstr>Harlow Town Park, Harlow</vt:lpstr>
      <vt:lpstr>Norton Common, Letchworth</vt:lpstr>
      <vt:lpstr>Norton Common, Letchworth</vt:lpstr>
      <vt:lpstr>Houghton Hall Park, Houghton Regis</vt:lpstr>
      <vt:lpstr>Houghton Hall Park, Houghton Regis</vt:lpstr>
      <vt:lpstr>Find out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VOLUNTEERING AGED 14+</dc:title>
  <dc:creator>Amber Land</dc:creator>
  <cp:lastModifiedBy>Emily Clowry</cp:lastModifiedBy>
  <cp:revision>20</cp:revision>
  <dcterms:created xsi:type="dcterms:W3CDTF">2021-06-24T11:20:05Z</dcterms:created>
  <dcterms:modified xsi:type="dcterms:W3CDTF">2021-06-28T16:30:56Z</dcterms:modified>
</cp:coreProperties>
</file>