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22"/>
  </p:notesMasterIdLst>
  <p:sldIdLst>
    <p:sldId id="302" r:id="rId6"/>
    <p:sldId id="306" r:id="rId7"/>
    <p:sldId id="316" r:id="rId8"/>
    <p:sldId id="297" r:id="rId9"/>
    <p:sldId id="309" r:id="rId10"/>
    <p:sldId id="307" r:id="rId11"/>
    <p:sldId id="314" r:id="rId12"/>
    <p:sldId id="308" r:id="rId13"/>
    <p:sldId id="274" r:id="rId14"/>
    <p:sldId id="311" r:id="rId15"/>
    <p:sldId id="312" r:id="rId16"/>
    <p:sldId id="313" r:id="rId17"/>
    <p:sldId id="310" r:id="rId18"/>
    <p:sldId id="318" r:id="rId19"/>
    <p:sldId id="317" r:id="rId20"/>
    <p:sldId id="29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dal Archer" initials="KA" lastIdx="1" clrIdx="0">
    <p:extLst>
      <p:ext uri="{19B8F6BF-5375-455C-9EA6-DF929625EA0E}">
        <p15:presenceInfo xmlns:p15="http://schemas.microsoft.com/office/powerpoint/2012/main" userId="S-1-12-1-1274688637-1264131263-1047807927-574500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873C"/>
    <a:srgbClr val="7CCA1F"/>
    <a:srgbClr val="00A8C6"/>
    <a:srgbClr val="575756"/>
    <a:srgbClr val="FFA32A"/>
    <a:srgbClr val="0052B3"/>
    <a:srgbClr val="000078"/>
    <a:srgbClr val="F30042"/>
    <a:srgbClr val="EC65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857" autoAdjust="0"/>
  </p:normalViewPr>
  <p:slideViewPr>
    <p:cSldViewPr snapToGrid="0">
      <p:cViewPr varScale="1">
        <p:scale>
          <a:sx n="59" d="100"/>
          <a:sy n="59" d="100"/>
        </p:scale>
        <p:origin x="9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91812-F522-4CF9-8D14-73E3A8A9B5C8}" type="datetimeFigureOut">
              <a:rPr lang="en-GB" smtClean="0"/>
              <a:t>24/08/2023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2A0E5-AF33-41E4-9BFE-5605096792A6}" type="slidenum">
              <a:rPr lang="en-GB" smtClean="0"/>
              <a:t>‹#›</a:t>
            </a:fld>
            <a:endParaRPr lang="en-GB"/>
          </a:p>
        </p:txBody>
      </p:sp>
    </p:spTree>
    <p:extLst>
      <p:ext uri="{BB962C8B-B14F-4D97-AF65-F5344CB8AC3E}">
        <p14:creationId xmlns:p14="http://schemas.microsoft.com/office/powerpoint/2010/main" val="331221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ondonair.org.uk/LondonAir/guide/WhatIsNO2.asp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Groundwork London</a:t>
            </a:r>
            <a:r>
              <a:rPr lang="en-GB" baseline="0" dirty="0"/>
              <a:t> is a charity which works with communities and schools to improve people’s lives and their environment.</a:t>
            </a:r>
          </a:p>
        </p:txBody>
      </p:sp>
      <p:sp>
        <p:nvSpPr>
          <p:cNvPr id="4" name="Slide Number Placeholder 3"/>
          <p:cNvSpPr>
            <a:spLocks noGrp="1"/>
          </p:cNvSpPr>
          <p:nvPr>
            <p:ph type="sldNum" sz="quarter" idx="10"/>
          </p:nvPr>
        </p:nvSpPr>
        <p:spPr/>
        <p:txBody>
          <a:bodyPr/>
          <a:lstStyle/>
          <a:p>
            <a:fld id="{E562A0E5-AF33-41E4-9BFE-5605096792A6}" type="slidenum">
              <a:rPr lang="en-GB" smtClean="0"/>
              <a:t>1</a:t>
            </a:fld>
            <a:endParaRPr lang="en-GB"/>
          </a:p>
        </p:txBody>
      </p:sp>
    </p:spTree>
    <p:extLst>
      <p:ext uri="{BB962C8B-B14F-4D97-AF65-F5344CB8AC3E}">
        <p14:creationId xmlns:p14="http://schemas.microsoft.com/office/powerpoint/2010/main" val="4179495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all</a:t>
            </a:r>
            <a:r>
              <a:rPr lang="en-GB" baseline="0" dirty="0"/>
              <a:t> have the power to do something to lessen pollution.  </a:t>
            </a:r>
          </a:p>
          <a:p>
            <a:r>
              <a:rPr lang="en-GB" baseline="0" dirty="0"/>
              <a:t>When you’re out and about, look around you and notice both negative impacts and positive impacts on air quality in your route to school.  You may be amazed at what you might notice!</a:t>
            </a:r>
            <a:endParaRPr lang="en-GB" dirty="0"/>
          </a:p>
        </p:txBody>
      </p:sp>
      <p:sp>
        <p:nvSpPr>
          <p:cNvPr id="4" name="Slide Number Placeholder 3"/>
          <p:cNvSpPr>
            <a:spLocks noGrp="1"/>
          </p:cNvSpPr>
          <p:nvPr>
            <p:ph type="sldNum" sz="quarter" idx="10"/>
          </p:nvPr>
        </p:nvSpPr>
        <p:spPr/>
        <p:txBody>
          <a:bodyPr/>
          <a:lstStyle/>
          <a:p>
            <a:fld id="{E562A0E5-AF33-41E4-9BFE-5605096792A6}" type="slidenum">
              <a:rPr lang="en-GB" smtClean="0"/>
              <a:t>16</a:t>
            </a:fld>
            <a:endParaRPr lang="en-GB"/>
          </a:p>
        </p:txBody>
      </p:sp>
    </p:spTree>
    <p:extLst>
      <p:ext uri="{BB962C8B-B14F-4D97-AF65-F5344CB8AC3E}">
        <p14:creationId xmlns:p14="http://schemas.microsoft.com/office/powerpoint/2010/main" val="69999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Groundwork London work with London primary schools to improve the air quality in and around schools.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This is an example of a green wall in a school which improves air quality.</a:t>
            </a:r>
            <a:endParaRPr lang="en-GB" dirty="0"/>
          </a:p>
          <a:p>
            <a:endParaRPr lang="en-GB" dirty="0"/>
          </a:p>
        </p:txBody>
      </p:sp>
      <p:sp>
        <p:nvSpPr>
          <p:cNvPr id="4" name="Slide Number Placeholder 3"/>
          <p:cNvSpPr>
            <a:spLocks noGrp="1"/>
          </p:cNvSpPr>
          <p:nvPr>
            <p:ph type="sldNum" sz="quarter" idx="5"/>
          </p:nvPr>
        </p:nvSpPr>
        <p:spPr/>
        <p:txBody>
          <a:bodyPr/>
          <a:lstStyle/>
          <a:p>
            <a:fld id="{E562A0E5-AF33-41E4-9BFE-5605096792A6}" type="slidenum">
              <a:rPr lang="en-GB" smtClean="0"/>
              <a:t>2</a:t>
            </a:fld>
            <a:endParaRPr lang="en-GB"/>
          </a:p>
        </p:txBody>
      </p:sp>
    </p:spTree>
    <p:extLst>
      <p:ext uri="{BB962C8B-B14F-4D97-AF65-F5344CB8AC3E}">
        <p14:creationId xmlns:p14="http://schemas.microsoft.com/office/powerpoint/2010/main" val="428448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your hand up of you’ve seen one of these before. I wonder if anyone knows what it is for – can anybody have a guess?</a:t>
            </a:r>
            <a:endParaRPr lang="en-GB" dirty="0"/>
          </a:p>
        </p:txBody>
      </p:sp>
      <p:sp>
        <p:nvSpPr>
          <p:cNvPr id="4" name="Slide Number Placeholder 3"/>
          <p:cNvSpPr>
            <a:spLocks noGrp="1"/>
          </p:cNvSpPr>
          <p:nvPr>
            <p:ph type="sldNum" sz="quarter" idx="5"/>
          </p:nvPr>
        </p:nvSpPr>
        <p:spPr/>
        <p:txBody>
          <a:bodyPr/>
          <a:lstStyle/>
          <a:p>
            <a:fld id="{E562A0E5-AF33-41E4-9BFE-5605096792A6}" type="slidenum">
              <a:rPr lang="en-GB" smtClean="0"/>
              <a:t>3</a:t>
            </a:fld>
            <a:endParaRPr lang="en-GB"/>
          </a:p>
        </p:txBody>
      </p:sp>
    </p:spTree>
    <p:extLst>
      <p:ext uri="{BB962C8B-B14F-4D97-AF65-F5344CB8AC3E}">
        <p14:creationId xmlns:p14="http://schemas.microsoft.com/office/powerpoint/2010/main" val="129629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62A0E5-AF33-41E4-9BFE-5605096792A6}" type="slidenum">
              <a:rPr lang="en-GB" smtClean="0"/>
              <a:t>4</a:t>
            </a:fld>
            <a:endParaRPr lang="en-GB"/>
          </a:p>
        </p:txBody>
      </p:sp>
    </p:spTree>
    <p:extLst>
      <p:ext uri="{BB962C8B-B14F-4D97-AF65-F5344CB8AC3E}">
        <p14:creationId xmlns:p14="http://schemas.microsoft.com/office/powerpoint/2010/main" val="55923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deep breath. In a single intake of air, your lungs swell with roughly 25 sextillion molecules, ranging from days-old compounds, to those formed billions of years in the past. In fact, many of the molecules you’re breathing were likely exhaled by members of ancient civilizations. </a:t>
            </a:r>
          </a:p>
          <a:p>
            <a:endParaRPr lang="en-US" dirty="0"/>
          </a:p>
          <a:p>
            <a:r>
              <a:rPr lang="en-US" dirty="0"/>
              <a:t>That’s right – we all share the same air. In fact, having access to clean air is one of your human rights.</a:t>
            </a:r>
          </a:p>
          <a:p>
            <a:endParaRPr lang="en-US" dirty="0"/>
          </a:p>
          <a:p>
            <a:endParaRPr lang="en-GB" dirty="0"/>
          </a:p>
        </p:txBody>
      </p:sp>
      <p:sp>
        <p:nvSpPr>
          <p:cNvPr id="4" name="Slide Number Placeholder 3"/>
          <p:cNvSpPr>
            <a:spLocks noGrp="1"/>
          </p:cNvSpPr>
          <p:nvPr>
            <p:ph type="sldNum" sz="quarter" idx="5"/>
          </p:nvPr>
        </p:nvSpPr>
        <p:spPr/>
        <p:txBody>
          <a:bodyPr/>
          <a:lstStyle/>
          <a:p>
            <a:fld id="{E562A0E5-AF33-41E4-9BFE-5605096792A6}" type="slidenum">
              <a:rPr lang="en-GB" smtClean="0"/>
              <a:t>5</a:t>
            </a:fld>
            <a:endParaRPr lang="en-GB"/>
          </a:p>
        </p:txBody>
      </p:sp>
    </p:spTree>
    <p:extLst>
      <p:ext uri="{BB962C8B-B14F-4D97-AF65-F5344CB8AC3E}">
        <p14:creationId xmlns:p14="http://schemas.microsoft.com/office/powerpoint/2010/main" val="3087007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Air pollution is a term that describes the harmful gases and particles in the air. It is often produced by road transport or burning wood. These gases can affect the quality of the air around us and cause us health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3333"/>
                </a:solidFill>
                <a:effectLst/>
                <a:uLnTx/>
                <a:uFillTx/>
                <a:latin typeface="VAG Rounded Next" panose="020F0502020203020204" pitchFamily="34" charset="0"/>
              </a:rPr>
              <a:t>Any amount of pollution can be damaging to our health, but the more that you are exposed to, the bigger the risk and the larger the impact it can 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562A0E5-AF33-41E4-9BFE-5605096792A6}" type="slidenum">
              <a:rPr lang="en-GB" smtClean="0"/>
              <a:t>6</a:t>
            </a:fld>
            <a:endParaRPr lang="en-GB"/>
          </a:p>
        </p:txBody>
      </p:sp>
    </p:spTree>
    <p:extLst>
      <p:ext uri="{BB962C8B-B14F-4D97-AF65-F5344CB8AC3E}">
        <p14:creationId xmlns:p14="http://schemas.microsoft.com/office/powerpoint/2010/main" val="1403115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Road transport is estimated to be responsible for about </a:t>
            </a:r>
            <a:r>
              <a:rPr lang="en-US" dirty="0">
                <a:hlinkClick r:id="rId3"/>
              </a:rPr>
              <a:t>50% of nitrogen oxide emissions in London.</a:t>
            </a:r>
            <a:r>
              <a:rPr lang="en-US" dirty="0"/>
              <a:t> 30% comes from wood burning or heating.</a:t>
            </a:r>
            <a:endParaRPr lang="en-GB" dirty="0"/>
          </a:p>
          <a:p>
            <a:endParaRPr lang="en-GB" dirty="0"/>
          </a:p>
        </p:txBody>
      </p:sp>
      <p:sp>
        <p:nvSpPr>
          <p:cNvPr id="4" name="Slide Number Placeholder 3"/>
          <p:cNvSpPr>
            <a:spLocks noGrp="1"/>
          </p:cNvSpPr>
          <p:nvPr>
            <p:ph type="sldNum" sz="quarter" idx="5"/>
          </p:nvPr>
        </p:nvSpPr>
        <p:spPr/>
        <p:txBody>
          <a:bodyPr/>
          <a:lstStyle/>
          <a:p>
            <a:fld id="{A10A42DC-A72E-4292-9727-0F2E0CF12F65}" type="slidenum">
              <a:rPr lang="en-GB" smtClean="0"/>
              <a:t>7</a:t>
            </a:fld>
            <a:endParaRPr lang="en-GB"/>
          </a:p>
        </p:txBody>
      </p:sp>
    </p:spTree>
    <p:extLst>
      <p:ext uri="{BB962C8B-B14F-4D97-AF65-F5344CB8AC3E}">
        <p14:creationId xmlns:p14="http://schemas.microsoft.com/office/powerpoint/2010/main" val="56038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Plants clean the air through the process of photosynthesis. As humans breathe in oxygen and breathe out carbon dioxide, plants do the opposite. They absorb light, carbon dioxide, and water to manufacture sugar. This chemical process creates oxygen as a byproduct. They can also trap particles on their leaves.</a:t>
            </a:r>
          </a:p>
          <a:p>
            <a:endParaRPr lang="en-US" dirty="0"/>
          </a:p>
          <a:p>
            <a:r>
              <a:rPr lang="en-US" dirty="0"/>
              <a:t>As a raindrop falls through the atmosphere, it can attract tens to hundreds of tiny aerosol particles to its surface before hitting the ground. The process by which droplets and aerosols attract is coagulation, a natural phenomenon that can act to clear the air of pollutants like soot, sulfates, and organic particles.</a:t>
            </a:r>
            <a:endParaRPr lang="en-GB" dirty="0"/>
          </a:p>
        </p:txBody>
      </p:sp>
      <p:sp>
        <p:nvSpPr>
          <p:cNvPr id="4" name="Slide Number Placeholder 3"/>
          <p:cNvSpPr>
            <a:spLocks noGrp="1"/>
          </p:cNvSpPr>
          <p:nvPr>
            <p:ph type="sldNum" sz="quarter" idx="5"/>
          </p:nvPr>
        </p:nvSpPr>
        <p:spPr/>
        <p:txBody>
          <a:bodyPr/>
          <a:lstStyle/>
          <a:p>
            <a:fld id="{E562A0E5-AF33-41E4-9BFE-5605096792A6}" type="slidenum">
              <a:rPr lang="en-GB" smtClean="0"/>
              <a:t>8</a:t>
            </a:fld>
            <a:endParaRPr lang="en-GB"/>
          </a:p>
        </p:txBody>
      </p:sp>
    </p:spTree>
    <p:extLst>
      <p:ext uri="{BB962C8B-B14F-4D97-AF65-F5344CB8AC3E}">
        <p14:creationId xmlns:p14="http://schemas.microsoft.com/office/powerpoint/2010/main" val="1012466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game,</a:t>
            </a:r>
            <a:r>
              <a:rPr lang="en-GB" baseline="0" dirty="0"/>
              <a:t> you will be shown some pictures.  If the picture shows a source (emitter) of pollution, touch your shoulders.  If the picture shows a solution to pollution (combats pollution), touch your head.</a:t>
            </a:r>
            <a:endParaRPr lang="en-GB" dirty="0"/>
          </a:p>
        </p:txBody>
      </p:sp>
      <p:sp>
        <p:nvSpPr>
          <p:cNvPr id="4" name="Slide Number Placeholder 3"/>
          <p:cNvSpPr>
            <a:spLocks noGrp="1"/>
          </p:cNvSpPr>
          <p:nvPr>
            <p:ph type="sldNum" sz="quarter" idx="10"/>
          </p:nvPr>
        </p:nvSpPr>
        <p:spPr/>
        <p:txBody>
          <a:bodyPr/>
          <a:lstStyle/>
          <a:p>
            <a:fld id="{E562A0E5-AF33-41E4-9BFE-5605096792A6}" type="slidenum">
              <a:rPr lang="en-GB" smtClean="0"/>
              <a:t>9</a:t>
            </a:fld>
            <a:endParaRPr lang="en-GB"/>
          </a:p>
        </p:txBody>
      </p:sp>
    </p:spTree>
    <p:extLst>
      <p:ext uri="{BB962C8B-B14F-4D97-AF65-F5344CB8AC3E}">
        <p14:creationId xmlns:p14="http://schemas.microsoft.com/office/powerpoint/2010/main" val="196705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483C-7F1D-4181-92E6-BA8179AA8C36}"/>
              </a:ext>
            </a:extLst>
          </p:cNvPr>
          <p:cNvSpPr>
            <a:spLocks noGrp="1"/>
          </p:cNvSpPr>
          <p:nvPr>
            <p:ph type="ctrTitle"/>
          </p:nvPr>
        </p:nvSpPr>
        <p:spPr>
          <a:xfrm>
            <a:off x="6784848" y="1049210"/>
            <a:ext cx="4724400" cy="2910356"/>
          </a:xfrm>
        </p:spPr>
        <p:txBody>
          <a:bodyPr anchor="b"/>
          <a:lstStyle>
            <a:lvl1pPr algn="r">
              <a:defRPr sz="6000">
                <a:solidFill>
                  <a:schemeClr val="bg1"/>
                </a:solidFill>
              </a:defRPr>
            </a:lvl1pPr>
          </a:lstStyle>
          <a:p>
            <a:r>
              <a:rPr lang="en-US"/>
              <a:t>Click to edit Master title style</a:t>
            </a:r>
            <a:endParaRPr lang="en-GB" dirty="0"/>
          </a:p>
        </p:txBody>
      </p:sp>
      <p:pic>
        <p:nvPicPr>
          <p:cNvPr id="13" name="Picture 12">
            <a:extLst>
              <a:ext uri="{FF2B5EF4-FFF2-40B4-BE49-F238E27FC236}">
                <a16:creationId xmlns:a16="http://schemas.microsoft.com/office/drawing/2014/main" id="{7719AEDC-9204-4D10-BD3E-1A87EAA991E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77083" y="1365848"/>
            <a:ext cx="3232053" cy="2593718"/>
          </a:xfrm>
          <a:prstGeom prst="rect">
            <a:avLst/>
          </a:prstGeom>
        </p:spPr>
      </p:pic>
      <p:sp>
        <p:nvSpPr>
          <p:cNvPr id="3" name="TextBox 2">
            <a:extLst>
              <a:ext uri="{FF2B5EF4-FFF2-40B4-BE49-F238E27FC236}">
                <a16:creationId xmlns:a16="http://schemas.microsoft.com/office/drawing/2014/main" id="{9EBCD532-2E4A-4A06-9372-47AF238712A5}"/>
              </a:ext>
            </a:extLst>
          </p:cNvPr>
          <p:cNvSpPr txBox="1"/>
          <p:nvPr userDrawn="1"/>
        </p:nvSpPr>
        <p:spPr>
          <a:xfrm>
            <a:off x="3956571" y="5071405"/>
            <a:ext cx="10753344" cy="415498"/>
          </a:xfrm>
          <a:prstGeom prst="rect">
            <a:avLst/>
          </a:prstGeom>
          <a:noFill/>
        </p:spPr>
        <p:txBody>
          <a:bodyPr wrap="square" rtlCol="0">
            <a:spAutoFit/>
          </a:bodyPr>
          <a:lstStyle/>
          <a:p>
            <a:r>
              <a:rPr lang="en-GB" sz="2100" dirty="0">
                <a:solidFill>
                  <a:schemeClr val="bg1"/>
                </a:solidFill>
                <a:latin typeface="VAG Rounded Next" panose="020F0502020203020204" pitchFamily="34" charset="0"/>
              </a:rPr>
              <a:t>Coordinated by Global Action Plan</a:t>
            </a:r>
          </a:p>
        </p:txBody>
      </p:sp>
      <p:pic>
        <p:nvPicPr>
          <p:cNvPr id="6" name="Picture 5">
            <a:extLst>
              <a:ext uri="{FF2B5EF4-FFF2-40B4-BE49-F238E27FC236}">
                <a16:creationId xmlns:a16="http://schemas.microsoft.com/office/drawing/2014/main" id="{C5418CC5-F90D-4FE3-8B4C-A2AF2F893F7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101857" y="4899424"/>
            <a:ext cx="731524" cy="759460"/>
          </a:xfrm>
          <a:prstGeom prst="rect">
            <a:avLst/>
          </a:prstGeom>
        </p:spPr>
      </p:pic>
    </p:spTree>
    <p:extLst>
      <p:ext uri="{BB962C8B-B14F-4D97-AF65-F5344CB8AC3E}">
        <p14:creationId xmlns:p14="http://schemas.microsoft.com/office/powerpoint/2010/main" val="387123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52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C10C-FB92-46A0-9FC1-323D1211D639}"/>
              </a:ext>
            </a:extLst>
          </p:cNvPr>
          <p:cNvSpPr>
            <a:spLocks noGrp="1"/>
          </p:cNvSpPr>
          <p:nvPr>
            <p:ph type="title"/>
          </p:nvPr>
        </p:nvSpPr>
        <p:spPr>
          <a:xfrm>
            <a:off x="831850" y="609051"/>
            <a:ext cx="8037830" cy="2852737"/>
          </a:xfrm>
        </p:spPr>
        <p:txBody>
          <a:bodyPr anchor="b"/>
          <a:lstStyle>
            <a:lvl1pPr algn="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A713678-45E0-4F2B-8AEA-042B6E1F8AE9}"/>
              </a:ext>
            </a:extLst>
          </p:cNvPr>
          <p:cNvSpPr>
            <a:spLocks noGrp="1"/>
          </p:cNvSpPr>
          <p:nvPr>
            <p:ph type="body" idx="1"/>
          </p:nvPr>
        </p:nvSpPr>
        <p:spPr>
          <a:xfrm>
            <a:off x="831850" y="4589463"/>
            <a:ext cx="8037830"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a:extLst>
              <a:ext uri="{FF2B5EF4-FFF2-40B4-BE49-F238E27FC236}">
                <a16:creationId xmlns:a16="http://schemas.microsoft.com/office/drawing/2014/main" id="{9CF10F7D-1BC6-42BB-A7E5-03B2E1E90C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378156" y="477703"/>
            <a:ext cx="2519203" cy="2021657"/>
          </a:xfrm>
          <a:prstGeom prst="rect">
            <a:avLst/>
          </a:prstGeom>
        </p:spPr>
      </p:pic>
    </p:spTree>
    <p:extLst>
      <p:ext uri="{BB962C8B-B14F-4D97-AF65-F5344CB8AC3E}">
        <p14:creationId xmlns:p14="http://schemas.microsoft.com/office/powerpoint/2010/main" val="2953554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C10C-FB92-46A0-9FC1-323D1211D639}"/>
              </a:ext>
            </a:extLst>
          </p:cNvPr>
          <p:cNvSpPr>
            <a:spLocks noGrp="1"/>
          </p:cNvSpPr>
          <p:nvPr>
            <p:ph type="title"/>
          </p:nvPr>
        </p:nvSpPr>
        <p:spPr>
          <a:xfrm>
            <a:off x="831850" y="609051"/>
            <a:ext cx="8037830" cy="2852737"/>
          </a:xfrm>
        </p:spPr>
        <p:txBody>
          <a:bodyPr anchor="b"/>
          <a:lstStyle>
            <a:lvl1pPr algn="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A713678-45E0-4F2B-8AEA-042B6E1F8AE9}"/>
              </a:ext>
            </a:extLst>
          </p:cNvPr>
          <p:cNvSpPr>
            <a:spLocks noGrp="1"/>
          </p:cNvSpPr>
          <p:nvPr>
            <p:ph type="body" idx="1"/>
          </p:nvPr>
        </p:nvSpPr>
        <p:spPr>
          <a:xfrm>
            <a:off x="831850" y="4589463"/>
            <a:ext cx="8037830"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a:extLst>
              <a:ext uri="{FF2B5EF4-FFF2-40B4-BE49-F238E27FC236}">
                <a16:creationId xmlns:a16="http://schemas.microsoft.com/office/drawing/2014/main" id="{9CF10F7D-1BC6-42BB-A7E5-03B2E1E90C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378156" y="477703"/>
            <a:ext cx="2519203" cy="2021657"/>
          </a:xfrm>
          <a:prstGeom prst="rect">
            <a:avLst/>
          </a:prstGeom>
        </p:spPr>
      </p:pic>
    </p:spTree>
    <p:extLst>
      <p:ext uri="{BB962C8B-B14F-4D97-AF65-F5344CB8AC3E}">
        <p14:creationId xmlns:p14="http://schemas.microsoft.com/office/powerpoint/2010/main" val="505153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E750-9067-4556-A532-F51A4CC02314}"/>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3206EF0-BCA7-4E10-95B8-06EF1A81CA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58069E25-DE6B-48AB-83DF-F27949A9EB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6570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F14E-7E45-4F50-B7E9-EA087C0C8013}"/>
              </a:ext>
            </a:extLst>
          </p:cNvPr>
          <p:cNvSpPr>
            <a:spLocks noGrp="1"/>
          </p:cNvSpPr>
          <p:nvPr>
            <p:ph type="title"/>
          </p:nvPr>
        </p:nvSpPr>
        <p:spPr>
          <a:xfrm>
            <a:off x="839788" y="365125"/>
            <a:ext cx="10515600" cy="1325563"/>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16A30DA-91B4-46EA-8F79-1BE7A36FBBD7}"/>
              </a:ext>
            </a:extLst>
          </p:cNvPr>
          <p:cNvSpPr>
            <a:spLocks noGrp="1"/>
          </p:cNvSpPr>
          <p:nvPr>
            <p:ph type="body" idx="1"/>
          </p:nvPr>
        </p:nvSpPr>
        <p:spPr>
          <a:xfrm>
            <a:off x="839788" y="1681163"/>
            <a:ext cx="5157787" cy="612858"/>
          </a:xfrm>
        </p:spPr>
        <p:txBody>
          <a:bodyPr anchor="b"/>
          <a:lstStyle>
            <a:lvl1pPr marL="0" indent="0">
              <a:buNone/>
              <a:defRPr sz="2400" b="1">
                <a:solidFill>
                  <a:schemeClr val="accent1"/>
                </a:solidFill>
                <a:latin typeface="VAG Rounded Next Black" panose="020F0A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12147E-5DBA-40FE-9228-66B6BEDA1C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9B279FCE-BDB7-4E0D-9CD2-8C49C1064F2A}"/>
              </a:ext>
            </a:extLst>
          </p:cNvPr>
          <p:cNvSpPr>
            <a:spLocks noGrp="1"/>
          </p:cNvSpPr>
          <p:nvPr>
            <p:ph type="body" sz="quarter" idx="3"/>
          </p:nvPr>
        </p:nvSpPr>
        <p:spPr>
          <a:xfrm>
            <a:off x="6172200" y="1681163"/>
            <a:ext cx="5183188" cy="612858"/>
          </a:xfrm>
        </p:spPr>
        <p:txBody>
          <a:bodyPr anchor="b"/>
          <a:lstStyle>
            <a:lvl1pPr marL="0" indent="0">
              <a:buNone/>
              <a:defRPr sz="2400" b="1">
                <a:solidFill>
                  <a:schemeClr val="accent1"/>
                </a:solidFill>
                <a:latin typeface="VAG Rounded Next Black" panose="020F0A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C60A0D-26EB-4854-AE14-857C1EFF4B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6726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accent6"/>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713678-45E0-4F2B-8AEA-042B6E1F8AE9}"/>
              </a:ext>
            </a:extLst>
          </p:cNvPr>
          <p:cNvSpPr>
            <a:spLocks noGrp="1"/>
          </p:cNvSpPr>
          <p:nvPr>
            <p:ph type="body" idx="1" hasCustomPrompt="1"/>
          </p:nvPr>
        </p:nvSpPr>
        <p:spPr>
          <a:xfrm>
            <a:off x="2944368" y="4132264"/>
            <a:ext cx="8403082" cy="991246"/>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the presenters name and contact details here</a:t>
            </a:r>
          </a:p>
        </p:txBody>
      </p:sp>
      <p:sp>
        <p:nvSpPr>
          <p:cNvPr id="4" name="TextBox 3">
            <a:extLst>
              <a:ext uri="{FF2B5EF4-FFF2-40B4-BE49-F238E27FC236}">
                <a16:creationId xmlns:a16="http://schemas.microsoft.com/office/drawing/2014/main" id="{08894CE4-D632-44E2-9506-BF8F9E6828C7}"/>
              </a:ext>
            </a:extLst>
          </p:cNvPr>
          <p:cNvSpPr txBox="1"/>
          <p:nvPr userDrawn="1"/>
        </p:nvSpPr>
        <p:spPr>
          <a:xfrm>
            <a:off x="1559306" y="1338981"/>
            <a:ext cx="9866122" cy="1384995"/>
          </a:xfrm>
          <a:prstGeom prst="rect">
            <a:avLst/>
          </a:prstGeom>
          <a:noFill/>
        </p:spPr>
        <p:txBody>
          <a:bodyPr wrap="square" rtlCol="0">
            <a:spAutoFit/>
          </a:bodyPr>
          <a:lstStyle/>
          <a:p>
            <a:pPr algn="r"/>
            <a:r>
              <a:rPr lang="en-GB" sz="2800" dirty="0">
                <a:solidFill>
                  <a:schemeClr val="bg1"/>
                </a:solidFill>
                <a:latin typeface="VAG Rounded Next Black" panose="020F0A02020203020204" pitchFamily="34" charset="0"/>
              </a:rPr>
              <a:t>www.cleanairday.org.uk</a:t>
            </a:r>
          </a:p>
          <a:p>
            <a:pPr algn="r"/>
            <a:r>
              <a:rPr lang="en-GB" sz="2800" dirty="0">
                <a:solidFill>
                  <a:schemeClr val="bg1"/>
                </a:solidFill>
                <a:latin typeface="VAG Rounded Next Black" panose="020F0A02020203020204" pitchFamily="34" charset="0"/>
              </a:rPr>
              <a:t>www.cleanairhub.org.uk</a:t>
            </a:r>
          </a:p>
          <a:p>
            <a:pPr algn="r"/>
            <a:r>
              <a:rPr lang="en-GB" sz="2800" dirty="0">
                <a:solidFill>
                  <a:schemeClr val="bg1"/>
                </a:solidFill>
                <a:latin typeface="VAG Rounded Next Black" panose="020F0A02020203020204" pitchFamily="34" charset="0"/>
              </a:rPr>
              <a:t>#</a:t>
            </a:r>
            <a:r>
              <a:rPr lang="en-GB" sz="2800" dirty="0" err="1">
                <a:solidFill>
                  <a:schemeClr val="bg1"/>
                </a:solidFill>
                <a:latin typeface="VAG Rounded Next Black" panose="020F0A02020203020204" pitchFamily="34" charset="0"/>
              </a:rPr>
              <a:t>cleanairday</a:t>
            </a:r>
            <a:endParaRPr lang="en-GB" sz="2800" dirty="0">
              <a:solidFill>
                <a:schemeClr val="bg1"/>
              </a:solidFill>
              <a:latin typeface="VAG Rounded Next Black" panose="020F0A02020203020204" pitchFamily="34" charset="0"/>
            </a:endParaRPr>
          </a:p>
        </p:txBody>
      </p:sp>
      <p:sp>
        <p:nvSpPr>
          <p:cNvPr id="6" name="TextBox 5">
            <a:extLst>
              <a:ext uri="{FF2B5EF4-FFF2-40B4-BE49-F238E27FC236}">
                <a16:creationId xmlns:a16="http://schemas.microsoft.com/office/drawing/2014/main" id="{10D9F8C5-2C84-4A9E-B9DD-6DF680002417}"/>
              </a:ext>
            </a:extLst>
          </p:cNvPr>
          <p:cNvSpPr txBox="1"/>
          <p:nvPr userDrawn="1"/>
        </p:nvSpPr>
        <p:spPr>
          <a:xfrm>
            <a:off x="364236" y="5580709"/>
            <a:ext cx="11061192" cy="461665"/>
          </a:xfrm>
          <a:prstGeom prst="rect">
            <a:avLst/>
          </a:prstGeom>
          <a:noFill/>
        </p:spPr>
        <p:txBody>
          <a:bodyPr wrap="square" rtlCol="0">
            <a:spAutoFit/>
          </a:bodyPr>
          <a:lstStyle/>
          <a:p>
            <a:pPr algn="r"/>
            <a:r>
              <a:rPr lang="en-GB" sz="1200" dirty="0">
                <a:solidFill>
                  <a:schemeClr val="bg1"/>
                </a:solidFill>
                <a:effectLst/>
                <a:latin typeface="VAG Rounded Next Light" panose="020F0402020203020204" pitchFamily="34" charset="0"/>
                <a:ea typeface="Calibri" panose="020F0502020204030204" pitchFamily="34" charset="0"/>
                <a:cs typeface="Times New Roman" panose="02020603050405020304" pitchFamily="18" charset="0"/>
              </a:rPr>
              <a:t>Global Action Plan, 9-13 Kean Street, London, WC2B 4AY, Telephone 020 7420 4444</a:t>
            </a:r>
          </a:p>
          <a:p>
            <a:pPr algn="r"/>
            <a:r>
              <a:rPr lang="en-GB" sz="1200" dirty="0">
                <a:solidFill>
                  <a:schemeClr val="bg1"/>
                </a:solidFill>
                <a:effectLst/>
                <a:latin typeface="VAG Rounded Next Light" panose="020F0402020203020204" pitchFamily="34" charset="0"/>
                <a:ea typeface="Calibri" panose="020F0502020204030204" pitchFamily="34" charset="0"/>
                <a:cs typeface="Times New Roman" panose="02020603050405020304" pitchFamily="18" charset="0"/>
              </a:rPr>
              <a:t>Charity registered in England and Wales No. 1026148, in Scotland No. SC041260, Registered company in England and Wales No. 2838296, VAT No. 625 994 009</a:t>
            </a:r>
          </a:p>
        </p:txBody>
      </p:sp>
      <p:pic>
        <p:nvPicPr>
          <p:cNvPr id="7" name="Picture 6">
            <a:extLst>
              <a:ext uri="{FF2B5EF4-FFF2-40B4-BE49-F238E27FC236}">
                <a16:creationId xmlns:a16="http://schemas.microsoft.com/office/drawing/2014/main" id="{A7544E02-ED41-4549-94C0-E586DD22890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85217" y="569146"/>
            <a:ext cx="2994330" cy="3105920"/>
          </a:xfrm>
          <a:prstGeom prst="rect">
            <a:avLst/>
          </a:prstGeom>
        </p:spPr>
      </p:pic>
      <p:pic>
        <p:nvPicPr>
          <p:cNvPr id="8" name="Picture 7">
            <a:extLst>
              <a:ext uri="{FF2B5EF4-FFF2-40B4-BE49-F238E27FC236}">
                <a16:creationId xmlns:a16="http://schemas.microsoft.com/office/drawing/2014/main" id="{5CA18A23-32C4-43B3-9C91-B4CBB860B05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6112289"/>
            <a:ext cx="12192000" cy="745711"/>
          </a:xfrm>
          <a:prstGeom prst="rect">
            <a:avLst/>
          </a:prstGeom>
        </p:spPr>
      </p:pic>
    </p:spTree>
    <p:extLst>
      <p:ext uri="{BB962C8B-B14F-4D97-AF65-F5344CB8AC3E}">
        <p14:creationId xmlns:p14="http://schemas.microsoft.com/office/powerpoint/2010/main" val="1314552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98ED-5BF4-4660-B9B5-9B6CC5EB8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0C2CC48-CFC9-4FF4-B2A0-B6B1AB971E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0ADA0E-B505-4B75-B3D5-10D344531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6274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70F5-1F12-4A23-98CD-CDA1EEF2F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2B24E9-26C0-47AA-AB73-D24A8F2DE0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a:extLst>
              <a:ext uri="{FF2B5EF4-FFF2-40B4-BE49-F238E27FC236}">
                <a16:creationId xmlns:a16="http://schemas.microsoft.com/office/drawing/2014/main" id="{1B4ACB25-8B70-4B54-ABD6-4A17E1D86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44101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E948C0B-99A9-41D9-91EF-594449E9AF41}" type="datetimeFigureOut">
              <a:rPr lang="en-GB" smtClean="0"/>
              <a:t>24/08/2023</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0"/>
            <a:ext cx="12336693" cy="6957392"/>
          </a:xfrm>
          <a:prstGeom prst="rect">
            <a:avLst/>
          </a:prstGeom>
          <a:solidFill>
            <a:srgbClr val="138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14" name="Straight Connector 13"/>
          <p:cNvCxnSpPr/>
          <p:nvPr userDrawn="1"/>
        </p:nvCxnSpPr>
        <p:spPr>
          <a:xfrm>
            <a:off x="-48683" y="5445224"/>
            <a:ext cx="123853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403" y="5641625"/>
            <a:ext cx="1081615" cy="973373"/>
          </a:xfrm>
          <a:prstGeom prst="rect">
            <a:avLst/>
          </a:prstGeom>
        </p:spPr>
      </p:pic>
    </p:spTree>
    <p:extLst>
      <p:ext uri="{BB962C8B-B14F-4D97-AF65-F5344CB8AC3E}">
        <p14:creationId xmlns:p14="http://schemas.microsoft.com/office/powerpoint/2010/main" val="2777323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483C-7F1D-4181-92E6-BA8179AA8C36}"/>
              </a:ext>
            </a:extLst>
          </p:cNvPr>
          <p:cNvSpPr>
            <a:spLocks noGrp="1"/>
          </p:cNvSpPr>
          <p:nvPr>
            <p:ph type="ctrTitle"/>
          </p:nvPr>
        </p:nvSpPr>
        <p:spPr>
          <a:xfrm>
            <a:off x="459874" y="1840621"/>
            <a:ext cx="11432675" cy="1913232"/>
          </a:xfrm>
        </p:spPr>
        <p:txBody>
          <a:bodyPr anchor="b"/>
          <a:lstStyle>
            <a:lvl1pPr algn="l">
              <a:defRPr sz="6000">
                <a:solidFill>
                  <a:schemeClr val="bg1"/>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C5418CC5-F90D-4FE3-8B4C-A2AF2F893F7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2081" y="4922746"/>
            <a:ext cx="1510766" cy="1568461"/>
          </a:xfrm>
          <a:prstGeom prst="rect">
            <a:avLst/>
          </a:prstGeom>
        </p:spPr>
      </p:pic>
      <p:pic>
        <p:nvPicPr>
          <p:cNvPr id="4" name="Picture 3">
            <a:extLst>
              <a:ext uri="{FF2B5EF4-FFF2-40B4-BE49-F238E27FC236}">
                <a16:creationId xmlns:a16="http://schemas.microsoft.com/office/drawing/2014/main" id="{5ED54E01-A23B-4E8F-9C40-A6E0EB33AFC8}"/>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944" y="5781518"/>
            <a:ext cx="3622654" cy="709688"/>
          </a:xfrm>
          <a:prstGeom prst="rect">
            <a:avLst/>
          </a:prstGeom>
        </p:spPr>
      </p:pic>
      <p:pic>
        <p:nvPicPr>
          <p:cNvPr id="1026" name="Picture 2" descr="https://www.towerhamletstogether.com/default/assets/images/logo-tower-hamlets_2x.png">
            <a:extLst>
              <a:ext uri="{FF2B5EF4-FFF2-40B4-BE49-F238E27FC236}">
                <a16:creationId xmlns:a16="http://schemas.microsoft.com/office/drawing/2014/main" id="{7B082DED-33D4-4079-9A0B-D430C2AD787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131695" y="4922745"/>
            <a:ext cx="1818645" cy="156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96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483C-7F1D-4181-92E6-BA8179AA8C36}"/>
              </a:ext>
            </a:extLst>
          </p:cNvPr>
          <p:cNvSpPr>
            <a:spLocks noGrp="1"/>
          </p:cNvSpPr>
          <p:nvPr>
            <p:ph type="ctrTitle"/>
          </p:nvPr>
        </p:nvSpPr>
        <p:spPr>
          <a:xfrm>
            <a:off x="6784848" y="1049210"/>
            <a:ext cx="4724400" cy="2910356"/>
          </a:xfrm>
        </p:spPr>
        <p:txBody>
          <a:bodyPr anchor="b"/>
          <a:lstStyle>
            <a:lvl1pPr algn="r">
              <a:defRPr sz="6000">
                <a:solidFill>
                  <a:schemeClr val="accent6"/>
                </a:solidFill>
              </a:defRPr>
            </a:lvl1pPr>
          </a:lstStyle>
          <a:p>
            <a:r>
              <a:rPr lang="en-US"/>
              <a:t>Click to edit Master title style</a:t>
            </a:r>
            <a:endParaRPr lang="en-GB" dirty="0"/>
          </a:p>
        </p:txBody>
      </p:sp>
      <p:pic>
        <p:nvPicPr>
          <p:cNvPr id="13" name="Picture 12">
            <a:extLst>
              <a:ext uri="{FF2B5EF4-FFF2-40B4-BE49-F238E27FC236}">
                <a16:creationId xmlns:a16="http://schemas.microsoft.com/office/drawing/2014/main" id="{7719AEDC-9204-4D10-BD3E-1A87EAA99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302" y="696478"/>
            <a:ext cx="5123698" cy="4035560"/>
          </a:xfrm>
          <a:prstGeom prst="rect">
            <a:avLst/>
          </a:prstGeom>
        </p:spPr>
      </p:pic>
    </p:spTree>
    <p:extLst>
      <p:ext uri="{BB962C8B-B14F-4D97-AF65-F5344CB8AC3E}">
        <p14:creationId xmlns:p14="http://schemas.microsoft.com/office/powerpoint/2010/main" val="3431170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483C-7F1D-4181-92E6-BA8179AA8C36}"/>
              </a:ext>
            </a:extLst>
          </p:cNvPr>
          <p:cNvSpPr>
            <a:spLocks noGrp="1"/>
          </p:cNvSpPr>
          <p:nvPr>
            <p:ph type="ctrTitle"/>
          </p:nvPr>
        </p:nvSpPr>
        <p:spPr>
          <a:xfrm>
            <a:off x="6784848" y="1049210"/>
            <a:ext cx="4724400" cy="2910356"/>
          </a:xfrm>
        </p:spPr>
        <p:txBody>
          <a:bodyPr anchor="b"/>
          <a:lstStyle>
            <a:lvl1pPr algn="r">
              <a:defRPr sz="6000">
                <a:solidFill>
                  <a:schemeClr val="accent6"/>
                </a:solidFill>
              </a:defRPr>
            </a:lvl1pPr>
          </a:lstStyle>
          <a:p>
            <a:r>
              <a:rPr lang="en-US"/>
              <a:t>Click to edit Master title style</a:t>
            </a:r>
            <a:endParaRPr lang="en-GB" dirty="0"/>
          </a:p>
        </p:txBody>
      </p:sp>
    </p:spTree>
    <p:extLst>
      <p:ext uri="{BB962C8B-B14F-4D97-AF65-F5344CB8AC3E}">
        <p14:creationId xmlns:p14="http://schemas.microsoft.com/office/powerpoint/2010/main" val="2331996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12F9-F64D-45FB-AEA9-0F68ECFF8578}"/>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6AC2F57-F0BC-41F2-94F2-CCC072EC23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56032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E5DC0-34C8-402F-97AE-29A0770DDEBE}"/>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300076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backgroun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3E2BC73-1B3B-452D-B6E4-05BC2AC5BA96}"/>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2" name="Title 1">
            <a:extLst>
              <a:ext uri="{FF2B5EF4-FFF2-40B4-BE49-F238E27FC236}">
                <a16:creationId xmlns:a16="http://schemas.microsoft.com/office/drawing/2014/main" id="{600E5DC0-34C8-402F-97AE-29A0770DDEBE}"/>
              </a:ext>
            </a:extLst>
          </p:cNvPr>
          <p:cNvSpPr>
            <a:spLocks noGrp="1"/>
          </p:cNvSpPr>
          <p:nvPr>
            <p:ph type="title"/>
          </p:nvPr>
        </p:nvSpPr>
        <p:spPr>
          <a:xfrm>
            <a:off x="414087" y="3544503"/>
            <a:ext cx="11363826" cy="2458453"/>
          </a:xfrm>
          <a:solidFill>
            <a:schemeClr val="accent6">
              <a:alpha val="80000"/>
            </a:schemeClr>
          </a:solidFill>
        </p:spPr>
        <p:txBody>
          <a:bodyPr lIns="360000" tIns="360000" rIns="360000" bIns="360000"/>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887942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hoto backgroun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3E2BC73-1B3B-452D-B6E4-05BC2AC5BA96}"/>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2" name="Title 1">
            <a:extLst>
              <a:ext uri="{FF2B5EF4-FFF2-40B4-BE49-F238E27FC236}">
                <a16:creationId xmlns:a16="http://schemas.microsoft.com/office/drawing/2014/main" id="{600E5DC0-34C8-402F-97AE-29A0770DDEBE}"/>
              </a:ext>
            </a:extLst>
          </p:cNvPr>
          <p:cNvSpPr>
            <a:spLocks noGrp="1"/>
          </p:cNvSpPr>
          <p:nvPr>
            <p:ph type="title"/>
          </p:nvPr>
        </p:nvSpPr>
        <p:spPr>
          <a:xfrm>
            <a:off x="414087" y="3544503"/>
            <a:ext cx="11363826" cy="2458453"/>
          </a:xfrm>
          <a:solidFill>
            <a:schemeClr val="accent1">
              <a:alpha val="80000"/>
            </a:schemeClr>
          </a:solidFill>
        </p:spPr>
        <p:txBody>
          <a:bodyPr lIns="360000" tIns="360000" rIns="360000" bIns="360000"/>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696086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llustratio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432E-3AE0-49A0-8D73-04C85002B09B}"/>
              </a:ext>
            </a:extLst>
          </p:cNvPr>
          <p:cNvSpPr>
            <a:spLocks noGrp="1"/>
          </p:cNvSpPr>
          <p:nvPr>
            <p:ph type="title" hasCustomPrompt="1"/>
          </p:nvPr>
        </p:nvSpPr>
        <p:spPr>
          <a:xfrm>
            <a:off x="6858000" y="794085"/>
            <a:ext cx="4812632" cy="5197642"/>
          </a:xfrm>
        </p:spPr>
        <p:txBody>
          <a:bodyPr>
            <a:noAutofit/>
          </a:bodyPr>
          <a:lstStyle>
            <a:lvl1pPr>
              <a:defRPr sz="6600">
                <a:solidFill>
                  <a:schemeClr val="bg1"/>
                </a:solidFill>
              </a:defRPr>
            </a:lvl1pPr>
          </a:lstStyle>
          <a:p>
            <a:r>
              <a:rPr lang="en-US" dirty="0"/>
              <a:t>Click to edit text</a:t>
            </a:r>
            <a:endParaRPr lang="en-GB" dirty="0"/>
          </a:p>
        </p:txBody>
      </p:sp>
      <p:sp>
        <p:nvSpPr>
          <p:cNvPr id="12" name="Text Placeholder 2">
            <a:extLst>
              <a:ext uri="{FF2B5EF4-FFF2-40B4-BE49-F238E27FC236}">
                <a16:creationId xmlns:a16="http://schemas.microsoft.com/office/drawing/2014/main" id="{385CD027-AD3F-4260-B86E-C1FD19E62825}"/>
              </a:ext>
            </a:extLst>
          </p:cNvPr>
          <p:cNvSpPr>
            <a:spLocks noGrp="1"/>
          </p:cNvSpPr>
          <p:nvPr>
            <p:ph type="body" idx="1"/>
          </p:nvPr>
        </p:nvSpPr>
        <p:spPr>
          <a:xfrm>
            <a:off x="930440" y="1896853"/>
            <a:ext cx="4050634" cy="3064291"/>
          </a:xfrm>
          <a:ln w="76200">
            <a:solidFill>
              <a:schemeClr val="bg1"/>
            </a:solidFill>
          </a:ln>
        </p:spPr>
        <p:txBody>
          <a:bodyPr lIns="324000" tIns="324000" rIns="324000" bIns="324000" anchor="ctr" anchorCtr="0">
            <a:normAutofit/>
          </a:bodyPr>
          <a:lstStyle>
            <a:lvl1pPr marL="0" indent="0" algn="r">
              <a:buNone/>
              <a:defRPr sz="6600">
                <a:solidFill>
                  <a:schemeClr val="bg1"/>
                </a:solidFill>
                <a:latin typeface="VAG Rounded Next Black" panose="020F0A02020203020204" pitchFamily="34" charset="0"/>
                <a:cs typeface="Utsaah"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90219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llustra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432E-3AE0-49A0-8D73-04C85002B09B}"/>
              </a:ext>
            </a:extLst>
          </p:cNvPr>
          <p:cNvSpPr>
            <a:spLocks noGrp="1"/>
          </p:cNvSpPr>
          <p:nvPr>
            <p:ph type="title" hasCustomPrompt="1"/>
          </p:nvPr>
        </p:nvSpPr>
        <p:spPr>
          <a:xfrm>
            <a:off x="6858000" y="794085"/>
            <a:ext cx="4812632" cy="5197642"/>
          </a:xfrm>
        </p:spPr>
        <p:txBody>
          <a:bodyPr>
            <a:noAutofit/>
          </a:bodyPr>
          <a:lstStyle>
            <a:lvl1pPr>
              <a:defRPr sz="6600">
                <a:solidFill>
                  <a:schemeClr val="bg1"/>
                </a:solidFill>
              </a:defRPr>
            </a:lvl1pPr>
          </a:lstStyle>
          <a:p>
            <a:r>
              <a:rPr lang="en-US" dirty="0"/>
              <a:t>Click to edit text</a:t>
            </a:r>
            <a:endParaRPr lang="en-GB" dirty="0"/>
          </a:p>
        </p:txBody>
      </p:sp>
      <p:sp>
        <p:nvSpPr>
          <p:cNvPr id="12" name="Text Placeholder 2">
            <a:extLst>
              <a:ext uri="{FF2B5EF4-FFF2-40B4-BE49-F238E27FC236}">
                <a16:creationId xmlns:a16="http://schemas.microsoft.com/office/drawing/2014/main" id="{385CD027-AD3F-4260-B86E-C1FD19E62825}"/>
              </a:ext>
            </a:extLst>
          </p:cNvPr>
          <p:cNvSpPr>
            <a:spLocks noGrp="1"/>
          </p:cNvSpPr>
          <p:nvPr>
            <p:ph type="body" idx="1"/>
          </p:nvPr>
        </p:nvSpPr>
        <p:spPr>
          <a:xfrm>
            <a:off x="930440" y="1896853"/>
            <a:ext cx="4050634" cy="3064291"/>
          </a:xfrm>
          <a:ln w="76200">
            <a:solidFill>
              <a:schemeClr val="bg1"/>
            </a:solidFill>
          </a:ln>
        </p:spPr>
        <p:txBody>
          <a:bodyPr lIns="324000" tIns="324000" rIns="324000" bIns="324000" anchor="ctr" anchorCtr="0">
            <a:normAutofit/>
          </a:bodyPr>
          <a:lstStyle>
            <a:lvl1pPr marL="0" indent="0" algn="r">
              <a:buNone/>
              <a:defRPr sz="6600">
                <a:solidFill>
                  <a:schemeClr val="bg1"/>
                </a:solidFill>
                <a:latin typeface="VAG Rounded Next Black" panose="020F0A02020203020204" pitchFamily="34" charset="0"/>
                <a:cs typeface="Utsaah"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84272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alternative">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385CD027-AD3F-4260-B86E-C1FD19E62825}"/>
              </a:ext>
            </a:extLst>
          </p:cNvPr>
          <p:cNvSpPr>
            <a:spLocks noGrp="1"/>
          </p:cNvSpPr>
          <p:nvPr>
            <p:ph type="body" idx="1"/>
          </p:nvPr>
        </p:nvSpPr>
        <p:spPr>
          <a:xfrm>
            <a:off x="930440" y="1446414"/>
            <a:ext cx="4843854" cy="3664359"/>
          </a:xfrm>
          <a:ln w="76200">
            <a:noFill/>
          </a:ln>
        </p:spPr>
        <p:txBody>
          <a:bodyPr lIns="324000" tIns="324000" rIns="324000" bIns="324000" anchor="ctr" anchorCtr="0">
            <a:normAutofit/>
          </a:bodyPr>
          <a:lstStyle>
            <a:lvl1pPr marL="0" indent="0" algn="r">
              <a:buNone/>
              <a:defRPr sz="6600">
                <a:solidFill>
                  <a:schemeClr val="accent6"/>
                </a:solidFill>
                <a:latin typeface="VAG Rounded Next Black" panose="020F0A02020203020204" pitchFamily="34" charset="0"/>
                <a:cs typeface="Utsaah"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Picture Placeholder 3">
            <a:extLst>
              <a:ext uri="{FF2B5EF4-FFF2-40B4-BE49-F238E27FC236}">
                <a16:creationId xmlns:a16="http://schemas.microsoft.com/office/drawing/2014/main" id="{D81EBAE6-4C46-4E30-9C15-AFBE58387FB6}"/>
              </a:ext>
            </a:extLst>
          </p:cNvPr>
          <p:cNvSpPr>
            <a:spLocks noGrp="1"/>
          </p:cNvSpPr>
          <p:nvPr>
            <p:ph type="pic" sz="quarter" idx="10"/>
          </p:nvPr>
        </p:nvSpPr>
        <p:spPr>
          <a:xfrm>
            <a:off x="6858001" y="0"/>
            <a:ext cx="5334000" cy="6857996"/>
          </a:xfrm>
        </p:spPr>
        <p:txBody>
          <a:bodyPr/>
          <a:lstStyle/>
          <a:p>
            <a:r>
              <a:rPr lang="en-US" dirty="0"/>
              <a:t>Click icon to add picture</a:t>
            </a:r>
            <a:endParaRPr lang="en-GB" dirty="0"/>
          </a:p>
        </p:txBody>
      </p:sp>
    </p:spTree>
    <p:extLst>
      <p:ext uri="{BB962C8B-B14F-4D97-AF65-F5344CB8AC3E}">
        <p14:creationId xmlns:p14="http://schemas.microsoft.com/office/powerpoint/2010/main" val="3939857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685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C10C-FB92-46A0-9FC1-323D1211D639}"/>
              </a:ext>
            </a:extLst>
          </p:cNvPr>
          <p:cNvSpPr>
            <a:spLocks noGrp="1"/>
          </p:cNvSpPr>
          <p:nvPr>
            <p:ph type="title"/>
          </p:nvPr>
        </p:nvSpPr>
        <p:spPr>
          <a:xfrm>
            <a:off x="831850" y="609051"/>
            <a:ext cx="8037830" cy="2852737"/>
          </a:xfrm>
        </p:spPr>
        <p:txBody>
          <a:bodyPr anchor="b"/>
          <a:lstStyle>
            <a:lvl1pPr algn="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A713678-45E0-4F2B-8AEA-042B6E1F8AE9}"/>
              </a:ext>
            </a:extLst>
          </p:cNvPr>
          <p:cNvSpPr>
            <a:spLocks noGrp="1"/>
          </p:cNvSpPr>
          <p:nvPr>
            <p:ph type="body" idx="1"/>
          </p:nvPr>
        </p:nvSpPr>
        <p:spPr>
          <a:xfrm>
            <a:off x="831850" y="4589463"/>
            <a:ext cx="8037830"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9176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12F9-F64D-45FB-AEA9-0F68ECFF8578}"/>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6AC2F57-F0BC-41F2-94F2-CCC072EC23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77350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C10C-FB92-46A0-9FC1-323D1211D639}"/>
              </a:ext>
            </a:extLst>
          </p:cNvPr>
          <p:cNvSpPr>
            <a:spLocks noGrp="1"/>
          </p:cNvSpPr>
          <p:nvPr>
            <p:ph type="title"/>
          </p:nvPr>
        </p:nvSpPr>
        <p:spPr>
          <a:xfrm>
            <a:off x="831850" y="609051"/>
            <a:ext cx="8037830" cy="2852737"/>
          </a:xfrm>
        </p:spPr>
        <p:txBody>
          <a:bodyPr anchor="b"/>
          <a:lstStyle>
            <a:lvl1pPr algn="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A713678-45E0-4F2B-8AEA-042B6E1F8AE9}"/>
              </a:ext>
            </a:extLst>
          </p:cNvPr>
          <p:cNvSpPr>
            <a:spLocks noGrp="1"/>
          </p:cNvSpPr>
          <p:nvPr>
            <p:ph type="body" idx="1"/>
          </p:nvPr>
        </p:nvSpPr>
        <p:spPr>
          <a:xfrm>
            <a:off x="831850" y="4589463"/>
            <a:ext cx="8037830"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98563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E750-9067-4556-A532-F51A4CC02314}"/>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3206EF0-BCA7-4E10-95B8-06EF1A81CA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58069E25-DE6B-48AB-83DF-F27949A9EB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5776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F14E-7E45-4F50-B7E9-EA087C0C8013}"/>
              </a:ext>
            </a:extLst>
          </p:cNvPr>
          <p:cNvSpPr>
            <a:spLocks noGrp="1"/>
          </p:cNvSpPr>
          <p:nvPr>
            <p:ph type="title"/>
          </p:nvPr>
        </p:nvSpPr>
        <p:spPr>
          <a:xfrm>
            <a:off x="839788" y="365125"/>
            <a:ext cx="10515600" cy="1325563"/>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16A30DA-91B4-46EA-8F79-1BE7A36FBBD7}"/>
              </a:ext>
            </a:extLst>
          </p:cNvPr>
          <p:cNvSpPr>
            <a:spLocks noGrp="1"/>
          </p:cNvSpPr>
          <p:nvPr>
            <p:ph type="body" idx="1"/>
          </p:nvPr>
        </p:nvSpPr>
        <p:spPr>
          <a:xfrm>
            <a:off x="839788" y="1681163"/>
            <a:ext cx="5157787" cy="612858"/>
          </a:xfrm>
        </p:spPr>
        <p:txBody>
          <a:bodyPr anchor="b"/>
          <a:lstStyle>
            <a:lvl1pPr marL="0" indent="0">
              <a:buNone/>
              <a:defRPr sz="2400" b="1">
                <a:solidFill>
                  <a:schemeClr val="accent1"/>
                </a:solidFill>
                <a:latin typeface="VAG Rounded Next Black" panose="020F0A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12147E-5DBA-40FE-9228-66B6BEDA1C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9B279FCE-BDB7-4E0D-9CD2-8C49C1064F2A}"/>
              </a:ext>
            </a:extLst>
          </p:cNvPr>
          <p:cNvSpPr>
            <a:spLocks noGrp="1"/>
          </p:cNvSpPr>
          <p:nvPr>
            <p:ph type="body" sz="quarter" idx="3"/>
          </p:nvPr>
        </p:nvSpPr>
        <p:spPr>
          <a:xfrm>
            <a:off x="6172200" y="1681163"/>
            <a:ext cx="5183188" cy="612858"/>
          </a:xfrm>
        </p:spPr>
        <p:txBody>
          <a:bodyPr anchor="b"/>
          <a:lstStyle>
            <a:lvl1pPr marL="0" indent="0">
              <a:buNone/>
              <a:defRPr sz="2400" b="1">
                <a:solidFill>
                  <a:schemeClr val="accent1"/>
                </a:solidFill>
                <a:latin typeface="VAG Rounded Next Black" panose="020F0A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C60A0D-26EB-4854-AE14-857C1EFF4B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4158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accent6"/>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713678-45E0-4F2B-8AEA-042B6E1F8AE9}"/>
              </a:ext>
            </a:extLst>
          </p:cNvPr>
          <p:cNvSpPr>
            <a:spLocks noGrp="1"/>
          </p:cNvSpPr>
          <p:nvPr>
            <p:ph type="body" idx="1" hasCustomPrompt="1"/>
          </p:nvPr>
        </p:nvSpPr>
        <p:spPr>
          <a:xfrm>
            <a:off x="2944368" y="4132264"/>
            <a:ext cx="8403082" cy="991246"/>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the presenters name and contact details here</a:t>
            </a:r>
          </a:p>
        </p:txBody>
      </p:sp>
      <p:sp>
        <p:nvSpPr>
          <p:cNvPr id="4" name="TextBox 3">
            <a:extLst>
              <a:ext uri="{FF2B5EF4-FFF2-40B4-BE49-F238E27FC236}">
                <a16:creationId xmlns:a16="http://schemas.microsoft.com/office/drawing/2014/main" id="{08894CE4-D632-44E2-9506-BF8F9E6828C7}"/>
              </a:ext>
            </a:extLst>
          </p:cNvPr>
          <p:cNvSpPr txBox="1"/>
          <p:nvPr userDrawn="1"/>
        </p:nvSpPr>
        <p:spPr>
          <a:xfrm>
            <a:off x="1559306" y="1338981"/>
            <a:ext cx="9866122" cy="1815882"/>
          </a:xfrm>
          <a:prstGeom prst="rect">
            <a:avLst/>
          </a:prstGeom>
          <a:noFill/>
        </p:spPr>
        <p:txBody>
          <a:bodyPr wrap="square" rtlCol="0">
            <a:spAutoFit/>
          </a:bodyPr>
          <a:lstStyle/>
          <a:p>
            <a:pPr algn="r"/>
            <a:r>
              <a:rPr lang="en-US" sz="2800" dirty="0">
                <a:solidFill>
                  <a:schemeClr val="bg1"/>
                </a:solidFill>
                <a:latin typeface="VAG Rounded Next Black" panose="020F0A02020203020204" pitchFamily="34" charset="0"/>
              </a:rPr>
              <a:t>twitter.com/globalactplan</a:t>
            </a:r>
            <a:br>
              <a:rPr lang="en-US" sz="2800" dirty="0">
                <a:solidFill>
                  <a:schemeClr val="bg1"/>
                </a:solidFill>
                <a:latin typeface="VAG Rounded Next Black" panose="020F0A02020203020204" pitchFamily="34" charset="0"/>
              </a:rPr>
            </a:br>
            <a:r>
              <a:rPr lang="en-US" sz="2800" dirty="0">
                <a:solidFill>
                  <a:schemeClr val="bg1"/>
                </a:solidFill>
                <a:latin typeface="VAG Rounded Next Black" panose="020F0A02020203020204" pitchFamily="34" charset="0"/>
              </a:rPr>
              <a:t>instagram.com/globalactionplan</a:t>
            </a:r>
            <a:br>
              <a:rPr lang="en-US" sz="2800" dirty="0">
                <a:solidFill>
                  <a:schemeClr val="bg1"/>
                </a:solidFill>
                <a:latin typeface="VAG Rounded Next Black" panose="020F0A02020203020204" pitchFamily="34" charset="0"/>
              </a:rPr>
            </a:br>
            <a:r>
              <a:rPr lang="en-US" sz="2800" dirty="0">
                <a:solidFill>
                  <a:schemeClr val="bg1"/>
                </a:solidFill>
                <a:latin typeface="VAG Rounded Next Black" panose="020F0A02020203020204" pitchFamily="34" charset="0"/>
              </a:rPr>
              <a:t>facebook.com/globalactionplan</a:t>
            </a:r>
            <a:br>
              <a:rPr lang="en-US" sz="2800" dirty="0">
                <a:solidFill>
                  <a:schemeClr val="bg1"/>
                </a:solidFill>
                <a:latin typeface="VAG Rounded Next Black" panose="020F0A02020203020204" pitchFamily="34" charset="0"/>
              </a:rPr>
            </a:br>
            <a:r>
              <a:rPr lang="en-US" sz="2800" dirty="0">
                <a:solidFill>
                  <a:schemeClr val="bg1"/>
                </a:solidFill>
                <a:latin typeface="VAG Rounded Next Black" panose="020F0A02020203020204" pitchFamily="34" charset="0"/>
              </a:rPr>
              <a:t>linkedin.com/company/global-action-plan</a:t>
            </a:r>
            <a:endParaRPr lang="en-GB" sz="2800" dirty="0">
              <a:solidFill>
                <a:schemeClr val="bg1"/>
              </a:solidFill>
              <a:latin typeface="VAG Rounded Next Black" panose="020F0A02020203020204" pitchFamily="34" charset="0"/>
            </a:endParaRPr>
          </a:p>
        </p:txBody>
      </p:sp>
      <p:sp>
        <p:nvSpPr>
          <p:cNvPr id="6" name="TextBox 5">
            <a:extLst>
              <a:ext uri="{FF2B5EF4-FFF2-40B4-BE49-F238E27FC236}">
                <a16:creationId xmlns:a16="http://schemas.microsoft.com/office/drawing/2014/main" id="{10D9F8C5-2C84-4A9E-B9DD-6DF680002417}"/>
              </a:ext>
            </a:extLst>
          </p:cNvPr>
          <p:cNvSpPr txBox="1"/>
          <p:nvPr userDrawn="1"/>
        </p:nvSpPr>
        <p:spPr>
          <a:xfrm>
            <a:off x="364236" y="5580709"/>
            <a:ext cx="11061192" cy="461665"/>
          </a:xfrm>
          <a:prstGeom prst="rect">
            <a:avLst/>
          </a:prstGeom>
          <a:noFill/>
        </p:spPr>
        <p:txBody>
          <a:bodyPr wrap="square" rtlCol="0">
            <a:spAutoFit/>
          </a:bodyPr>
          <a:lstStyle/>
          <a:p>
            <a:pPr algn="r"/>
            <a:r>
              <a:rPr lang="en-GB" sz="1200" dirty="0">
                <a:solidFill>
                  <a:schemeClr val="bg1"/>
                </a:solidFill>
                <a:effectLst/>
                <a:latin typeface="VAG Rounded Next Light" panose="020F0402020203020204" pitchFamily="34" charset="0"/>
                <a:ea typeface="Calibri" panose="020F0502020204030204" pitchFamily="34" charset="0"/>
                <a:cs typeface="Times New Roman" panose="02020603050405020304" pitchFamily="18" charset="0"/>
              </a:rPr>
              <a:t>Global Action Plan, 9-13 Kean Street, London, WC2B 4AY, Telephone 020 7420 4444</a:t>
            </a:r>
          </a:p>
          <a:p>
            <a:pPr algn="r"/>
            <a:r>
              <a:rPr lang="en-GB" sz="1200" dirty="0">
                <a:solidFill>
                  <a:schemeClr val="bg1"/>
                </a:solidFill>
                <a:effectLst/>
                <a:latin typeface="VAG Rounded Next Light" panose="020F0402020203020204" pitchFamily="34" charset="0"/>
                <a:ea typeface="Calibri" panose="020F0502020204030204" pitchFamily="34" charset="0"/>
                <a:cs typeface="Times New Roman" panose="02020603050405020304" pitchFamily="18" charset="0"/>
              </a:rPr>
              <a:t>Charity registered in England and Wales No. 1026148, in Scotland No. SC041260, Registered company in England and Wales No. 2838296, VAT No. 625 994 009</a:t>
            </a:r>
          </a:p>
        </p:txBody>
      </p:sp>
      <p:pic>
        <p:nvPicPr>
          <p:cNvPr id="7" name="Picture 6">
            <a:extLst>
              <a:ext uri="{FF2B5EF4-FFF2-40B4-BE49-F238E27FC236}">
                <a16:creationId xmlns:a16="http://schemas.microsoft.com/office/drawing/2014/main" id="{A7544E02-ED41-4549-94C0-E586DD22890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85217" y="569146"/>
            <a:ext cx="2994330" cy="3105920"/>
          </a:xfrm>
          <a:prstGeom prst="rect">
            <a:avLst/>
          </a:prstGeom>
        </p:spPr>
      </p:pic>
      <p:pic>
        <p:nvPicPr>
          <p:cNvPr id="8" name="Picture 7">
            <a:extLst>
              <a:ext uri="{FF2B5EF4-FFF2-40B4-BE49-F238E27FC236}">
                <a16:creationId xmlns:a16="http://schemas.microsoft.com/office/drawing/2014/main" id="{5CA18A23-32C4-43B3-9C91-B4CBB860B05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6112289"/>
            <a:ext cx="12192000" cy="745711"/>
          </a:xfrm>
          <a:prstGeom prst="rect">
            <a:avLst/>
          </a:prstGeom>
        </p:spPr>
      </p:pic>
    </p:spTree>
    <p:extLst>
      <p:ext uri="{BB962C8B-B14F-4D97-AF65-F5344CB8AC3E}">
        <p14:creationId xmlns:p14="http://schemas.microsoft.com/office/powerpoint/2010/main" val="1719800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A18A23-32C4-43B3-9C91-B4CBB860B05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6112289"/>
            <a:ext cx="12192000" cy="745711"/>
          </a:xfrm>
          <a:prstGeom prst="rect">
            <a:avLst/>
          </a:prstGeom>
        </p:spPr>
      </p:pic>
    </p:spTree>
    <p:extLst>
      <p:ext uri="{BB962C8B-B14F-4D97-AF65-F5344CB8AC3E}">
        <p14:creationId xmlns:p14="http://schemas.microsoft.com/office/powerpoint/2010/main" val="1342840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98ED-5BF4-4660-B9B5-9B6CC5EB8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0C2CC48-CFC9-4FF4-B2A0-B6B1AB971E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0ADA0E-B505-4B75-B3D5-10D344531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95537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70F5-1F12-4A23-98CD-CDA1EEF2F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2B24E9-26C0-47AA-AB73-D24A8F2DE0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1B4ACB25-8B70-4B54-ABD6-4A17E1D86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7865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E5DC0-34C8-402F-97AE-29A0770DDEBE}"/>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95129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backgroun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3E2BC73-1B3B-452D-B6E4-05BC2AC5BA96}"/>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2" name="Title 1">
            <a:extLst>
              <a:ext uri="{FF2B5EF4-FFF2-40B4-BE49-F238E27FC236}">
                <a16:creationId xmlns:a16="http://schemas.microsoft.com/office/drawing/2014/main" id="{600E5DC0-34C8-402F-97AE-29A0770DDEBE}"/>
              </a:ext>
            </a:extLst>
          </p:cNvPr>
          <p:cNvSpPr>
            <a:spLocks noGrp="1"/>
          </p:cNvSpPr>
          <p:nvPr>
            <p:ph type="title"/>
          </p:nvPr>
        </p:nvSpPr>
        <p:spPr>
          <a:xfrm>
            <a:off x="414087" y="3544503"/>
            <a:ext cx="11363826" cy="2458453"/>
          </a:xfrm>
          <a:solidFill>
            <a:schemeClr val="accent6">
              <a:alpha val="80000"/>
            </a:schemeClr>
          </a:solidFill>
        </p:spPr>
        <p:txBody>
          <a:bodyPr lIns="360000" tIns="360000" rIns="360000" bIns="360000"/>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50761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hoto backgroun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3E2BC73-1B3B-452D-B6E4-05BC2AC5BA96}"/>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2" name="Title 1">
            <a:extLst>
              <a:ext uri="{FF2B5EF4-FFF2-40B4-BE49-F238E27FC236}">
                <a16:creationId xmlns:a16="http://schemas.microsoft.com/office/drawing/2014/main" id="{600E5DC0-34C8-402F-97AE-29A0770DDEBE}"/>
              </a:ext>
            </a:extLst>
          </p:cNvPr>
          <p:cNvSpPr>
            <a:spLocks noGrp="1"/>
          </p:cNvSpPr>
          <p:nvPr>
            <p:ph type="title"/>
          </p:nvPr>
        </p:nvSpPr>
        <p:spPr>
          <a:xfrm>
            <a:off x="414087" y="3544503"/>
            <a:ext cx="11363826" cy="2458453"/>
          </a:xfrm>
          <a:solidFill>
            <a:schemeClr val="accent1">
              <a:alpha val="80000"/>
            </a:schemeClr>
          </a:solidFill>
        </p:spPr>
        <p:txBody>
          <a:bodyPr lIns="360000" tIns="360000" rIns="360000" bIns="360000"/>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36796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llustratio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432E-3AE0-49A0-8D73-04C85002B09B}"/>
              </a:ext>
            </a:extLst>
          </p:cNvPr>
          <p:cNvSpPr>
            <a:spLocks noGrp="1"/>
          </p:cNvSpPr>
          <p:nvPr>
            <p:ph type="title" hasCustomPrompt="1"/>
          </p:nvPr>
        </p:nvSpPr>
        <p:spPr>
          <a:xfrm>
            <a:off x="6858000" y="794085"/>
            <a:ext cx="4812632" cy="5197642"/>
          </a:xfrm>
        </p:spPr>
        <p:txBody>
          <a:bodyPr>
            <a:noAutofit/>
          </a:bodyPr>
          <a:lstStyle>
            <a:lvl1pPr>
              <a:defRPr sz="6600">
                <a:solidFill>
                  <a:schemeClr val="bg1"/>
                </a:solidFill>
              </a:defRPr>
            </a:lvl1pPr>
          </a:lstStyle>
          <a:p>
            <a:r>
              <a:rPr lang="en-US" dirty="0"/>
              <a:t>Click to edit text</a:t>
            </a:r>
            <a:endParaRPr lang="en-GB" dirty="0"/>
          </a:p>
        </p:txBody>
      </p:sp>
      <p:sp>
        <p:nvSpPr>
          <p:cNvPr id="12" name="Text Placeholder 2">
            <a:extLst>
              <a:ext uri="{FF2B5EF4-FFF2-40B4-BE49-F238E27FC236}">
                <a16:creationId xmlns:a16="http://schemas.microsoft.com/office/drawing/2014/main" id="{385CD027-AD3F-4260-B86E-C1FD19E62825}"/>
              </a:ext>
            </a:extLst>
          </p:cNvPr>
          <p:cNvSpPr>
            <a:spLocks noGrp="1"/>
          </p:cNvSpPr>
          <p:nvPr>
            <p:ph type="body" idx="1"/>
          </p:nvPr>
        </p:nvSpPr>
        <p:spPr>
          <a:xfrm>
            <a:off x="930440" y="1896853"/>
            <a:ext cx="4050634" cy="3064291"/>
          </a:xfrm>
          <a:ln w="76200">
            <a:solidFill>
              <a:schemeClr val="bg1"/>
            </a:solidFill>
          </a:ln>
        </p:spPr>
        <p:txBody>
          <a:bodyPr lIns="324000" tIns="324000" rIns="324000" bIns="324000" anchor="ctr" anchorCtr="0">
            <a:normAutofit/>
          </a:bodyPr>
          <a:lstStyle>
            <a:lvl1pPr marL="0" indent="0" algn="r">
              <a:buNone/>
              <a:defRPr sz="6600">
                <a:solidFill>
                  <a:schemeClr val="bg1"/>
                </a:solidFill>
                <a:latin typeface="VAG Rounded Next Black" panose="020F0A02020203020204" pitchFamily="34" charset="0"/>
                <a:cs typeface="Utsaah"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3737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llustra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432E-3AE0-49A0-8D73-04C85002B09B}"/>
              </a:ext>
            </a:extLst>
          </p:cNvPr>
          <p:cNvSpPr>
            <a:spLocks noGrp="1"/>
          </p:cNvSpPr>
          <p:nvPr>
            <p:ph type="title" hasCustomPrompt="1"/>
          </p:nvPr>
        </p:nvSpPr>
        <p:spPr>
          <a:xfrm>
            <a:off x="6858000" y="794085"/>
            <a:ext cx="4812632" cy="5197642"/>
          </a:xfrm>
        </p:spPr>
        <p:txBody>
          <a:bodyPr>
            <a:noAutofit/>
          </a:bodyPr>
          <a:lstStyle>
            <a:lvl1pPr>
              <a:defRPr sz="6600">
                <a:solidFill>
                  <a:schemeClr val="bg1"/>
                </a:solidFill>
              </a:defRPr>
            </a:lvl1pPr>
          </a:lstStyle>
          <a:p>
            <a:r>
              <a:rPr lang="en-US" dirty="0"/>
              <a:t>Click to edit text</a:t>
            </a:r>
            <a:endParaRPr lang="en-GB" dirty="0"/>
          </a:p>
        </p:txBody>
      </p:sp>
      <p:sp>
        <p:nvSpPr>
          <p:cNvPr id="12" name="Text Placeholder 2">
            <a:extLst>
              <a:ext uri="{FF2B5EF4-FFF2-40B4-BE49-F238E27FC236}">
                <a16:creationId xmlns:a16="http://schemas.microsoft.com/office/drawing/2014/main" id="{385CD027-AD3F-4260-B86E-C1FD19E62825}"/>
              </a:ext>
            </a:extLst>
          </p:cNvPr>
          <p:cNvSpPr>
            <a:spLocks noGrp="1"/>
          </p:cNvSpPr>
          <p:nvPr>
            <p:ph type="body" idx="1"/>
          </p:nvPr>
        </p:nvSpPr>
        <p:spPr>
          <a:xfrm>
            <a:off x="930440" y="1896853"/>
            <a:ext cx="4050634" cy="3064291"/>
          </a:xfrm>
          <a:ln w="76200">
            <a:solidFill>
              <a:schemeClr val="bg1"/>
            </a:solidFill>
          </a:ln>
        </p:spPr>
        <p:txBody>
          <a:bodyPr lIns="324000" tIns="324000" rIns="324000" bIns="324000" anchor="ctr" anchorCtr="0">
            <a:normAutofit/>
          </a:bodyPr>
          <a:lstStyle>
            <a:lvl1pPr marL="0" indent="0" algn="r">
              <a:buNone/>
              <a:defRPr sz="6600">
                <a:solidFill>
                  <a:schemeClr val="bg1"/>
                </a:solidFill>
                <a:latin typeface="VAG Rounded Next Black" panose="020F0A02020203020204" pitchFamily="34" charset="0"/>
                <a:cs typeface="Utsaah"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802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lternative">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385CD027-AD3F-4260-B86E-C1FD19E62825}"/>
              </a:ext>
            </a:extLst>
          </p:cNvPr>
          <p:cNvSpPr>
            <a:spLocks noGrp="1"/>
          </p:cNvSpPr>
          <p:nvPr>
            <p:ph type="body" idx="1"/>
          </p:nvPr>
        </p:nvSpPr>
        <p:spPr>
          <a:xfrm>
            <a:off x="930440" y="1446414"/>
            <a:ext cx="4843854" cy="3664359"/>
          </a:xfrm>
          <a:ln w="76200">
            <a:noFill/>
          </a:ln>
        </p:spPr>
        <p:txBody>
          <a:bodyPr lIns="324000" tIns="324000" rIns="324000" bIns="324000" anchor="ctr" anchorCtr="0">
            <a:normAutofit/>
          </a:bodyPr>
          <a:lstStyle>
            <a:lvl1pPr marL="0" indent="0" algn="r">
              <a:buNone/>
              <a:defRPr sz="6600">
                <a:solidFill>
                  <a:schemeClr val="accent6"/>
                </a:solidFill>
                <a:latin typeface="VAG Rounded Next Black" panose="020F0A02020203020204" pitchFamily="34" charset="0"/>
                <a:cs typeface="Utsaah"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Picture Placeholder 3">
            <a:extLst>
              <a:ext uri="{FF2B5EF4-FFF2-40B4-BE49-F238E27FC236}">
                <a16:creationId xmlns:a16="http://schemas.microsoft.com/office/drawing/2014/main" id="{D81EBAE6-4C46-4E30-9C15-AFBE58387FB6}"/>
              </a:ext>
            </a:extLst>
          </p:cNvPr>
          <p:cNvSpPr>
            <a:spLocks noGrp="1"/>
          </p:cNvSpPr>
          <p:nvPr>
            <p:ph type="pic" sz="quarter" idx="10"/>
          </p:nvPr>
        </p:nvSpPr>
        <p:spPr>
          <a:xfrm>
            <a:off x="6858001" y="0"/>
            <a:ext cx="5334000" cy="6857996"/>
          </a:xfrm>
        </p:spPr>
        <p:txBody>
          <a:bodyPr/>
          <a:lstStyle/>
          <a:p>
            <a:r>
              <a:rPr lang="en-US"/>
              <a:t>Click icon to add picture</a:t>
            </a:r>
            <a:endParaRPr lang="en-GB"/>
          </a:p>
        </p:txBody>
      </p:sp>
    </p:spTree>
    <p:extLst>
      <p:ext uri="{BB962C8B-B14F-4D97-AF65-F5344CB8AC3E}">
        <p14:creationId xmlns:p14="http://schemas.microsoft.com/office/powerpoint/2010/main" val="374850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C94906-1CF3-481B-9F2C-6118B45829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F619D23-D06D-4B93-97BD-C0BE74B9F2B6}"/>
              </a:ext>
            </a:extLst>
          </p:cNvPr>
          <p:cNvSpPr>
            <a:spLocks noGrp="1"/>
          </p:cNvSpPr>
          <p:nvPr>
            <p:ph type="body" idx="1"/>
          </p:nvPr>
        </p:nvSpPr>
        <p:spPr>
          <a:xfrm>
            <a:off x="838200" y="2165683"/>
            <a:ext cx="10515600" cy="40112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1834207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4" r:id="rId4"/>
    <p:sldLayoutId id="2147483659" r:id="rId5"/>
    <p:sldLayoutId id="2147483663" r:id="rId6"/>
    <p:sldLayoutId id="2147483660" r:id="rId7"/>
    <p:sldLayoutId id="2147483664" r:id="rId8"/>
    <p:sldLayoutId id="2147483661" r:id="rId9"/>
    <p:sldLayoutId id="2147483655" r:id="rId10"/>
    <p:sldLayoutId id="2147483651" r:id="rId11"/>
    <p:sldLayoutId id="2147483665" r:id="rId12"/>
    <p:sldLayoutId id="2147483652" r:id="rId13"/>
    <p:sldLayoutId id="2147483653" r:id="rId14"/>
    <p:sldLayoutId id="2147483658" r:id="rId15"/>
    <p:sldLayoutId id="2147483656" r:id="rId16"/>
    <p:sldLayoutId id="2147483657" r:id="rId17"/>
    <p:sldLayoutId id="2147483685" r:id="rId18"/>
  </p:sldLayoutIdLst>
  <p:txStyles>
    <p:titleStyle>
      <a:lvl1pPr algn="l" defTabSz="914400" rtl="0" eaLnBrk="1" latinLnBrk="0" hangingPunct="1">
        <a:lnSpc>
          <a:spcPct val="90000"/>
        </a:lnSpc>
        <a:spcBef>
          <a:spcPct val="0"/>
        </a:spcBef>
        <a:buNone/>
        <a:defRPr sz="4400" b="1" kern="1200">
          <a:solidFill>
            <a:schemeClr val="accent6"/>
          </a:solidFill>
          <a:latin typeface="VAG Rounded Next Black" panose="020F0A02020203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4400" kern="120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400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360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320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320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C94906-1CF3-481B-9F2C-6118B45829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F619D23-D06D-4B93-97BD-C0BE74B9F2B6}"/>
              </a:ext>
            </a:extLst>
          </p:cNvPr>
          <p:cNvSpPr>
            <a:spLocks noGrp="1"/>
          </p:cNvSpPr>
          <p:nvPr>
            <p:ph type="body" idx="1"/>
          </p:nvPr>
        </p:nvSpPr>
        <p:spPr>
          <a:xfrm>
            <a:off x="838200" y="2165683"/>
            <a:ext cx="10515600" cy="40112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171700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txStyles>
    <p:titleStyle>
      <a:lvl1pPr algn="l" defTabSz="914400" rtl="0" eaLnBrk="1" latinLnBrk="0" hangingPunct="1">
        <a:lnSpc>
          <a:spcPct val="90000"/>
        </a:lnSpc>
        <a:spcBef>
          <a:spcPct val="0"/>
        </a:spcBef>
        <a:buNone/>
        <a:defRPr sz="4400" b="1" kern="1200">
          <a:solidFill>
            <a:schemeClr val="accent6"/>
          </a:solidFill>
          <a:latin typeface="VAG Rounded Next Black" panose="020F0A02020203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4400" kern="120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400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360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320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320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21.png"/><Relationship Id="rId11" Type="http://schemas.microsoft.com/office/2007/relationships/hdphoto" Target="../media/hdphoto1.wdp"/><Relationship Id="rId5" Type="http://schemas.openxmlformats.org/officeDocument/2006/relationships/image" Target="../media/image20.png"/><Relationship Id="rId15" Type="http://schemas.openxmlformats.org/officeDocument/2006/relationships/image" Target="../media/image29.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873C"/>
        </a:solidFill>
        <a:effectLst/>
      </p:bgPr>
    </p:bg>
    <p:spTree>
      <p:nvGrpSpPr>
        <p:cNvPr id="1" name=""/>
        <p:cNvGrpSpPr/>
        <p:nvPr/>
      </p:nvGrpSpPr>
      <p:grpSpPr>
        <a:xfrm>
          <a:off x="0" y="0"/>
          <a:ext cx="0" cy="0"/>
          <a:chOff x="0" y="0"/>
          <a:chExt cx="0" cy="0"/>
        </a:xfrm>
      </p:grpSpPr>
      <p:sp>
        <p:nvSpPr>
          <p:cNvPr id="2" name="TextBox 1"/>
          <p:cNvSpPr txBox="1"/>
          <p:nvPr/>
        </p:nvSpPr>
        <p:spPr>
          <a:xfrm>
            <a:off x="2855640" y="2271895"/>
            <a:ext cx="5256584" cy="892552"/>
          </a:xfrm>
          <a:prstGeom prst="rect">
            <a:avLst/>
          </a:prstGeom>
          <a:noFill/>
        </p:spPr>
        <p:txBody>
          <a:bodyPr wrap="square" rtlCol="0">
            <a:spAutoFit/>
          </a:bodyPr>
          <a:lstStyle/>
          <a:p>
            <a:r>
              <a:rPr lang="en-GB" sz="5200" dirty="0">
                <a:solidFill>
                  <a:schemeClr val="bg1"/>
                </a:solidFill>
                <a:latin typeface="Lato Heavy" panose="020F0902020204030203" pitchFamily="34" charset="0"/>
                <a:cs typeface="Lato Heavy" panose="020F0902020204030203" pitchFamily="34" charset="0"/>
              </a:rPr>
              <a:t>GROUND</a:t>
            </a:r>
            <a:r>
              <a:rPr lang="en-GB" sz="5200" dirty="0">
                <a:solidFill>
                  <a:schemeClr val="bg1"/>
                </a:solidFill>
                <a:latin typeface="Lato" panose="020F0502020204030203" pitchFamily="34" charset="0"/>
                <a:cs typeface="Lato Heavy" panose="020F0902020204030203" pitchFamily="34" charset="0"/>
              </a:rPr>
              <a:t>WORK</a:t>
            </a:r>
          </a:p>
        </p:txBody>
      </p:sp>
      <p:sp>
        <p:nvSpPr>
          <p:cNvPr id="4" name="TextBox 3"/>
          <p:cNvSpPr txBox="1"/>
          <p:nvPr/>
        </p:nvSpPr>
        <p:spPr>
          <a:xfrm>
            <a:off x="2927648" y="2996709"/>
            <a:ext cx="4608512" cy="369332"/>
          </a:xfrm>
          <a:prstGeom prst="rect">
            <a:avLst/>
          </a:prstGeom>
          <a:noFill/>
        </p:spPr>
        <p:txBody>
          <a:bodyPr wrap="square" rtlCol="0">
            <a:spAutoFit/>
          </a:bodyPr>
          <a:lstStyle/>
          <a:p>
            <a:r>
              <a:rPr lang="en-GB" dirty="0">
                <a:solidFill>
                  <a:schemeClr val="bg1"/>
                </a:solidFill>
                <a:latin typeface="Lato" panose="020F0502020204030203" pitchFamily="34" charset="0"/>
                <a:cs typeface="Lato Heavy" panose="020F0902020204030203" pitchFamily="34" charset="0"/>
              </a:rPr>
              <a:t>CHANGING </a:t>
            </a:r>
            <a:r>
              <a:rPr lang="en-GB" dirty="0">
                <a:solidFill>
                  <a:schemeClr val="bg1"/>
                </a:solidFill>
                <a:latin typeface="Lato Heavy" panose="020F0902020204030203" pitchFamily="34" charset="0"/>
                <a:cs typeface="Lato Heavy" panose="020F0902020204030203" pitchFamily="34" charset="0"/>
              </a:rPr>
              <a:t>PLACES </a:t>
            </a:r>
            <a:r>
              <a:rPr lang="en-GB" dirty="0">
                <a:solidFill>
                  <a:schemeClr val="bg1"/>
                </a:solidFill>
                <a:latin typeface="Lato" panose="020F0502020204030203" pitchFamily="34" charset="0"/>
                <a:cs typeface="Lato Heavy" panose="020F0902020204030203" pitchFamily="34" charset="0"/>
              </a:rPr>
              <a:t>CHANGING </a:t>
            </a:r>
            <a:r>
              <a:rPr lang="en-GB" dirty="0">
                <a:solidFill>
                  <a:schemeClr val="bg1"/>
                </a:solidFill>
                <a:latin typeface="Lato Heavy" panose="020F0902020204030203" pitchFamily="34" charset="0"/>
                <a:cs typeface="Lato Heavy" panose="020F0902020204030203" pitchFamily="34" charset="0"/>
              </a:rPr>
              <a:t>LIVES</a:t>
            </a:r>
            <a:r>
              <a:rPr lang="en-GB" dirty="0">
                <a:solidFill>
                  <a:schemeClr val="bg1"/>
                </a:solidFill>
                <a:latin typeface="Lato" panose="020F0502020204030203" pitchFamily="34" charset="0"/>
                <a:cs typeface="Lato Heavy" panose="020F0902020204030203" pitchFamily="34" charset="0"/>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8249" y="2132857"/>
            <a:ext cx="967713" cy="1269841"/>
          </a:xfrm>
          <a:prstGeom prst="rect">
            <a:avLst/>
          </a:prstGeom>
        </p:spPr>
      </p:pic>
    </p:spTree>
    <p:extLst>
      <p:ext uri="{BB962C8B-B14F-4D97-AF65-F5344CB8AC3E}">
        <p14:creationId xmlns:p14="http://schemas.microsoft.com/office/powerpoint/2010/main" val="3684067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9CEF906-06BC-9730-E793-D1B61F08D160}"/>
              </a:ext>
            </a:extLst>
          </p:cNvPr>
          <p:cNvPicPr>
            <a:picLocks noGrp="1" noChangeAspect="1"/>
          </p:cNvPicPr>
          <p:nvPr>
            <p:ph idx="1"/>
          </p:nvPr>
        </p:nvPicPr>
        <p:blipFill>
          <a:blip r:embed="rId2"/>
          <a:stretch>
            <a:fillRect/>
          </a:stretch>
        </p:blipFill>
        <p:spPr>
          <a:xfrm>
            <a:off x="2500090" y="972176"/>
            <a:ext cx="7364717" cy="4913647"/>
          </a:xfrm>
          <a:prstGeom prst="rect">
            <a:avLst/>
          </a:prstGeom>
        </p:spPr>
      </p:pic>
    </p:spTree>
    <p:extLst>
      <p:ext uri="{BB962C8B-B14F-4D97-AF65-F5344CB8AC3E}">
        <p14:creationId xmlns:p14="http://schemas.microsoft.com/office/powerpoint/2010/main" val="407670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outdoor, grass, sky&#10;&#10;Description automatically generated">
            <a:extLst>
              <a:ext uri="{FF2B5EF4-FFF2-40B4-BE49-F238E27FC236}">
                <a16:creationId xmlns:a16="http://schemas.microsoft.com/office/drawing/2014/main" id="{34DDEE27-74FF-9CA1-E992-A6C55A68A5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6777" y="785687"/>
            <a:ext cx="9398446" cy="5286626"/>
          </a:xfrm>
        </p:spPr>
      </p:pic>
    </p:spTree>
    <p:extLst>
      <p:ext uri="{BB962C8B-B14F-4D97-AF65-F5344CB8AC3E}">
        <p14:creationId xmlns:p14="http://schemas.microsoft.com/office/powerpoint/2010/main" val="405162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oad, outdoor&#10;&#10;Description automatically generated">
            <a:extLst>
              <a:ext uri="{FF2B5EF4-FFF2-40B4-BE49-F238E27FC236}">
                <a16:creationId xmlns:a16="http://schemas.microsoft.com/office/drawing/2014/main" id="{4EE7585F-DD63-3145-845C-564D60F84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722" y="529389"/>
            <a:ext cx="8698832" cy="5799221"/>
          </a:xfrm>
          <a:prstGeom prst="rect">
            <a:avLst/>
          </a:prstGeom>
        </p:spPr>
      </p:pic>
    </p:spTree>
    <p:extLst>
      <p:ext uri="{BB962C8B-B14F-4D97-AF65-F5344CB8AC3E}">
        <p14:creationId xmlns:p14="http://schemas.microsoft.com/office/powerpoint/2010/main" val="541198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car parked in a tunnel&#10;&#10;Description automatically generated with low confidence">
            <a:extLst>
              <a:ext uri="{FF2B5EF4-FFF2-40B4-BE49-F238E27FC236}">
                <a16:creationId xmlns:a16="http://schemas.microsoft.com/office/drawing/2014/main" id="{74C2286B-9B46-F898-49E4-ED727DD1D5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3690" y="589547"/>
            <a:ext cx="9462615" cy="5322721"/>
          </a:xfrm>
        </p:spPr>
      </p:pic>
    </p:spTree>
    <p:extLst>
      <p:ext uri="{BB962C8B-B14F-4D97-AF65-F5344CB8AC3E}">
        <p14:creationId xmlns:p14="http://schemas.microsoft.com/office/powerpoint/2010/main" val="3643080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sp>
        <p:nvSpPr>
          <p:cNvPr id="3" name="Content Placeholder 2"/>
          <p:cNvSpPr>
            <a:spLocks noGrp="1"/>
          </p:cNvSpPr>
          <p:nvPr>
            <p:ph idx="1"/>
          </p:nvPr>
        </p:nvSpPr>
        <p:spPr/>
        <p:txBody>
          <a:bodyPr/>
          <a:lstStyle/>
          <a:p>
            <a:pPr marL="0" indent="0">
              <a:buNone/>
            </a:pPr>
            <a:r>
              <a:rPr lang="en-GB" dirty="0"/>
              <a:t>  </a:t>
            </a:r>
          </a:p>
        </p:txBody>
      </p:sp>
      <p:sp>
        <p:nvSpPr>
          <p:cNvPr id="4" name="AutoShape 2" descr="C:\Users\caroline.chapman\Documents\Air Quality Islington schools\Lesson Air Quality\road pollution.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4" y="644236"/>
            <a:ext cx="9144000" cy="5143500"/>
          </a:xfrm>
          <a:prstGeom prst="rect">
            <a:avLst/>
          </a:prstGeom>
        </p:spPr>
      </p:pic>
    </p:spTree>
    <p:extLst>
      <p:ext uri="{BB962C8B-B14F-4D97-AF65-F5344CB8AC3E}">
        <p14:creationId xmlns:p14="http://schemas.microsoft.com/office/powerpoint/2010/main" val="4086701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1911927" y="759246"/>
            <a:ext cx="7471064" cy="4973593"/>
          </a:xfrm>
        </p:spPr>
      </p:pic>
    </p:spTree>
    <p:extLst>
      <p:ext uri="{BB962C8B-B14F-4D97-AF65-F5344CB8AC3E}">
        <p14:creationId xmlns:p14="http://schemas.microsoft.com/office/powerpoint/2010/main" val="334725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7F5B-FC12-460F-AC51-A6DBD12C637D}"/>
              </a:ext>
            </a:extLst>
          </p:cNvPr>
          <p:cNvSpPr>
            <a:spLocks noGrp="1"/>
          </p:cNvSpPr>
          <p:nvPr>
            <p:ph type="title"/>
          </p:nvPr>
        </p:nvSpPr>
        <p:spPr>
          <a:xfrm>
            <a:off x="838200" y="175293"/>
            <a:ext cx="10515600" cy="1325563"/>
          </a:xfrm>
        </p:spPr>
        <p:txBody>
          <a:bodyPr/>
          <a:lstStyle/>
          <a:p>
            <a:pPr algn="ctr"/>
            <a:r>
              <a:rPr lang="en-GB" dirty="0">
                <a:solidFill>
                  <a:srgbClr val="13873C"/>
                </a:solidFill>
              </a:rPr>
              <a:t>What can we do about it?</a:t>
            </a:r>
          </a:p>
        </p:txBody>
      </p:sp>
      <p:sp>
        <p:nvSpPr>
          <p:cNvPr id="6" name="Content Placeholder 5">
            <a:extLst>
              <a:ext uri="{FF2B5EF4-FFF2-40B4-BE49-F238E27FC236}">
                <a16:creationId xmlns:a16="http://schemas.microsoft.com/office/drawing/2014/main" id="{B2CDD2BE-BA9F-4AAD-AB50-B46A3A69BDA2}"/>
              </a:ext>
            </a:extLst>
          </p:cNvPr>
          <p:cNvSpPr>
            <a:spLocks noGrp="1"/>
          </p:cNvSpPr>
          <p:nvPr>
            <p:ph sz="half" idx="2"/>
          </p:nvPr>
        </p:nvSpPr>
        <p:spPr>
          <a:xfrm>
            <a:off x="2507576" y="2129422"/>
            <a:ext cx="7176848" cy="3987800"/>
          </a:xfrm>
        </p:spPr>
        <p:txBody>
          <a:bodyPr>
            <a:normAutofit/>
          </a:bodyPr>
          <a:lstStyle/>
          <a:p>
            <a:r>
              <a:rPr lang="en-GB" sz="2000" b="1" dirty="0"/>
              <a:t>Walk, cycle, scoot </a:t>
            </a:r>
            <a:r>
              <a:rPr lang="en-GB" sz="2000" dirty="0"/>
              <a:t>or take public transport</a:t>
            </a:r>
          </a:p>
          <a:p>
            <a:pPr marL="0" indent="0">
              <a:buNone/>
            </a:pPr>
            <a:endParaRPr lang="en-GB" sz="2000" b="1" dirty="0"/>
          </a:p>
          <a:p>
            <a:r>
              <a:rPr lang="en-GB" sz="2000" b="1" dirty="0"/>
              <a:t>Discover the side streets </a:t>
            </a:r>
            <a:r>
              <a:rPr lang="en-GB" sz="2000" dirty="0"/>
              <a:t>– use quieter streets and avoid main roads</a:t>
            </a:r>
          </a:p>
          <a:p>
            <a:endParaRPr lang="en-GB" sz="2000" dirty="0"/>
          </a:p>
          <a:p>
            <a:r>
              <a:rPr lang="en-GB" sz="2000" b="1" dirty="0"/>
              <a:t>Think about your transport – </a:t>
            </a:r>
            <a:r>
              <a:rPr lang="en-GB" sz="2000" dirty="0"/>
              <a:t>take the bus, share a ride or switch to an electric car</a:t>
            </a:r>
          </a:p>
          <a:p>
            <a:pPr marL="0" indent="0">
              <a:buNone/>
            </a:pPr>
            <a:endParaRPr lang="en-GB" sz="2000" dirty="0"/>
          </a:p>
          <a:p>
            <a:r>
              <a:rPr lang="en-GB" sz="2000" b="1" dirty="0"/>
              <a:t>Plant a tree </a:t>
            </a:r>
          </a:p>
          <a:p>
            <a:pPr marL="0" indent="0">
              <a:buNone/>
            </a:pPr>
            <a:endParaRPr lang="en-GB" sz="2000" b="1" dirty="0"/>
          </a:p>
        </p:txBody>
      </p:sp>
      <p:pic>
        <p:nvPicPr>
          <p:cNvPr id="17" name="Graphic 16" descr="Electric car">
            <a:extLst>
              <a:ext uri="{FF2B5EF4-FFF2-40B4-BE49-F238E27FC236}">
                <a16:creationId xmlns:a16="http://schemas.microsoft.com/office/drawing/2014/main" id="{3E6B594C-5839-4DFE-B0B1-1D1A8D11501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126" y="3944311"/>
            <a:ext cx="914400" cy="914400"/>
          </a:xfrm>
          <a:prstGeom prst="rect">
            <a:avLst/>
          </a:prstGeom>
        </p:spPr>
      </p:pic>
      <p:pic>
        <p:nvPicPr>
          <p:cNvPr id="18" name="Graphic 17" descr="Plant">
            <a:extLst>
              <a:ext uri="{FF2B5EF4-FFF2-40B4-BE49-F238E27FC236}">
                <a16:creationId xmlns:a16="http://schemas.microsoft.com/office/drawing/2014/main" id="{7BAF5D5E-1C4F-41BA-B718-75CDD3207BB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81730" y="3029911"/>
            <a:ext cx="914400" cy="914400"/>
          </a:xfrm>
          <a:prstGeom prst="rect">
            <a:avLst/>
          </a:prstGeom>
        </p:spPr>
      </p:pic>
      <p:pic>
        <p:nvPicPr>
          <p:cNvPr id="19" name="Graphic 18" descr="Walk">
            <a:extLst>
              <a:ext uri="{FF2B5EF4-FFF2-40B4-BE49-F238E27FC236}">
                <a16:creationId xmlns:a16="http://schemas.microsoft.com/office/drawing/2014/main" id="{9C783B4A-A446-43EE-84EA-303CC08EC30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1730" y="1904332"/>
            <a:ext cx="914400" cy="914400"/>
          </a:xfrm>
          <a:prstGeom prst="rect">
            <a:avLst/>
          </a:prstGeom>
        </p:spPr>
      </p:pic>
      <p:pic>
        <p:nvPicPr>
          <p:cNvPr id="9" name="Graphic 8" descr="Deciduous tree with solid fill">
            <a:extLst>
              <a:ext uri="{FF2B5EF4-FFF2-40B4-BE49-F238E27FC236}">
                <a16:creationId xmlns:a16="http://schemas.microsoft.com/office/drawing/2014/main" id="{BEA8AD07-7D7B-D378-5538-3CD6C7008FB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33634" y="4863306"/>
            <a:ext cx="914400" cy="914400"/>
          </a:xfrm>
          <a:prstGeom prst="rect">
            <a:avLst/>
          </a:prstGeom>
        </p:spPr>
      </p:pic>
    </p:spTree>
    <p:extLst>
      <p:ext uri="{BB962C8B-B14F-4D97-AF65-F5344CB8AC3E}">
        <p14:creationId xmlns:p14="http://schemas.microsoft.com/office/powerpoint/2010/main" val="1252350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96706" y="633845"/>
            <a:ext cx="7403158" cy="4927727"/>
          </a:xfrm>
          <a:prstGeom prst="rect">
            <a:avLst/>
          </a:prstGeom>
        </p:spPr>
      </p:pic>
    </p:spTree>
    <p:extLst>
      <p:ext uri="{BB962C8B-B14F-4D97-AF65-F5344CB8AC3E}">
        <p14:creationId xmlns:p14="http://schemas.microsoft.com/office/powerpoint/2010/main" val="388859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D203C7-5F0A-9506-003E-F5C8154EBEE9}"/>
              </a:ext>
            </a:extLst>
          </p:cNvPr>
          <p:cNvPicPr>
            <a:picLocks noChangeAspect="1"/>
          </p:cNvPicPr>
          <p:nvPr/>
        </p:nvPicPr>
        <p:blipFill>
          <a:blip r:embed="rId3"/>
          <a:stretch>
            <a:fillRect/>
          </a:stretch>
        </p:blipFill>
        <p:spPr>
          <a:xfrm>
            <a:off x="2438400" y="469231"/>
            <a:ext cx="7315200" cy="5486400"/>
          </a:xfrm>
          <a:prstGeom prst="rect">
            <a:avLst/>
          </a:prstGeom>
        </p:spPr>
      </p:pic>
    </p:spTree>
    <p:extLst>
      <p:ext uri="{BB962C8B-B14F-4D97-AF65-F5344CB8AC3E}">
        <p14:creationId xmlns:p14="http://schemas.microsoft.com/office/powerpoint/2010/main" val="261846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3873C"/>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63DBCB-5B45-4275-A8C0-AB67EDE02688}"/>
              </a:ext>
            </a:extLst>
          </p:cNvPr>
          <p:cNvSpPr>
            <a:spLocks noGrp="1"/>
          </p:cNvSpPr>
          <p:nvPr>
            <p:ph type="body" idx="1"/>
          </p:nvPr>
        </p:nvSpPr>
        <p:spPr>
          <a:xfrm>
            <a:off x="1255292" y="1896854"/>
            <a:ext cx="4682085" cy="3064291"/>
          </a:xfrm>
        </p:spPr>
        <p:txBody>
          <a:bodyPr>
            <a:normAutofit fontScale="55000" lnSpcReduction="20000"/>
          </a:bodyPr>
          <a:lstStyle/>
          <a:p>
            <a:pPr algn="l"/>
            <a:r>
              <a:rPr lang="en-GB" dirty="0"/>
              <a:t>This is a diffusion tube. It measures a kind of pollution – nitrogen dioxide – which is bad for our health. </a:t>
            </a:r>
          </a:p>
        </p:txBody>
      </p:sp>
      <p:pic>
        <p:nvPicPr>
          <p:cNvPr id="2" name="Picture 1">
            <a:extLst>
              <a:ext uri="{FF2B5EF4-FFF2-40B4-BE49-F238E27FC236}">
                <a16:creationId xmlns:a16="http://schemas.microsoft.com/office/drawing/2014/main" id="{A828F957-7DBD-1B22-DEB5-3C0CC85CF61C}"/>
              </a:ext>
            </a:extLst>
          </p:cNvPr>
          <p:cNvPicPr>
            <a:picLocks noChangeAspect="1"/>
          </p:cNvPicPr>
          <p:nvPr/>
        </p:nvPicPr>
        <p:blipFill rotWithShape="1">
          <a:blip r:embed="rId3"/>
          <a:srcRect l="18475" r="7676" b="-438"/>
          <a:stretch/>
        </p:blipFill>
        <p:spPr>
          <a:xfrm>
            <a:off x="6254625" y="541420"/>
            <a:ext cx="5402178" cy="5510464"/>
          </a:xfrm>
          <a:prstGeom prst="rect">
            <a:avLst/>
          </a:prstGeom>
        </p:spPr>
      </p:pic>
    </p:spTree>
    <p:extLst>
      <p:ext uri="{BB962C8B-B14F-4D97-AF65-F5344CB8AC3E}">
        <p14:creationId xmlns:p14="http://schemas.microsoft.com/office/powerpoint/2010/main" val="3379672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70F7B5-8948-0F55-53D3-6B970948303C}"/>
              </a:ext>
            </a:extLst>
          </p:cNvPr>
          <p:cNvSpPr>
            <a:spLocks noGrp="1"/>
          </p:cNvSpPr>
          <p:nvPr>
            <p:ph type="body" idx="1"/>
          </p:nvPr>
        </p:nvSpPr>
        <p:spPr>
          <a:xfrm>
            <a:off x="954504" y="717758"/>
            <a:ext cx="10282992" cy="3064291"/>
          </a:xfrm>
        </p:spPr>
        <p:txBody>
          <a:bodyPr>
            <a:normAutofit/>
          </a:bodyPr>
          <a:lstStyle/>
          <a:p>
            <a:r>
              <a:rPr lang="en-US" dirty="0">
                <a:solidFill>
                  <a:srgbClr val="13873C"/>
                </a:solidFill>
              </a:rPr>
              <a:t>Now take a deep breath…</a:t>
            </a:r>
            <a:endParaRPr lang="en-GB" dirty="0">
              <a:solidFill>
                <a:srgbClr val="13873C"/>
              </a:solidFill>
            </a:endParaRPr>
          </a:p>
        </p:txBody>
      </p:sp>
      <p:pic>
        <p:nvPicPr>
          <p:cNvPr id="5" name="Graphic 4" descr="Lungs with virus with solid fill">
            <a:extLst>
              <a:ext uri="{FF2B5EF4-FFF2-40B4-BE49-F238E27FC236}">
                <a16:creationId xmlns:a16="http://schemas.microsoft.com/office/drawing/2014/main" id="{9EE1468F-190C-3AFA-681A-41AE28F7F6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34261" y="3782049"/>
            <a:ext cx="1604211" cy="1604211"/>
          </a:xfrm>
          <a:prstGeom prst="rect">
            <a:avLst/>
          </a:prstGeom>
        </p:spPr>
      </p:pic>
    </p:spTree>
    <p:extLst>
      <p:ext uri="{BB962C8B-B14F-4D97-AF65-F5344CB8AC3E}">
        <p14:creationId xmlns:p14="http://schemas.microsoft.com/office/powerpoint/2010/main" val="2188492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CAEE22-1DC1-C841-C28D-54DEC0C27569}"/>
              </a:ext>
            </a:extLst>
          </p:cNvPr>
          <p:cNvSpPr>
            <a:spLocks noGrp="1"/>
          </p:cNvSpPr>
          <p:nvPr>
            <p:ph type="body" idx="1"/>
          </p:nvPr>
        </p:nvSpPr>
        <p:spPr>
          <a:xfrm>
            <a:off x="1159039" y="621505"/>
            <a:ext cx="10198771" cy="1760747"/>
          </a:xfrm>
        </p:spPr>
        <p:txBody>
          <a:bodyPr>
            <a:normAutofit/>
          </a:bodyPr>
          <a:lstStyle/>
          <a:p>
            <a:pPr algn="ctr"/>
            <a:r>
              <a:rPr lang="en-US" b="1" dirty="0">
                <a:solidFill>
                  <a:srgbClr val="13873C"/>
                </a:solidFill>
              </a:rPr>
              <a:t>What is air pollution?</a:t>
            </a:r>
            <a:endParaRPr lang="en-GB" b="1" dirty="0">
              <a:solidFill>
                <a:srgbClr val="13873C"/>
              </a:solidFill>
            </a:endParaRPr>
          </a:p>
        </p:txBody>
      </p:sp>
      <p:sp>
        <p:nvSpPr>
          <p:cNvPr id="6" name="Text Placeholder 2">
            <a:extLst>
              <a:ext uri="{FF2B5EF4-FFF2-40B4-BE49-F238E27FC236}">
                <a16:creationId xmlns:a16="http://schemas.microsoft.com/office/drawing/2014/main" id="{158741C6-9070-B090-44AA-67D3C8EA62FA}"/>
              </a:ext>
            </a:extLst>
          </p:cNvPr>
          <p:cNvSpPr txBox="1">
            <a:spLocks/>
          </p:cNvSpPr>
          <p:nvPr/>
        </p:nvSpPr>
        <p:spPr>
          <a:xfrm>
            <a:off x="1159038" y="621505"/>
            <a:ext cx="10198771" cy="5995863"/>
          </a:xfrm>
          <a:prstGeom prst="rect">
            <a:avLst/>
          </a:prstGeom>
          <a:ln w="76200">
            <a:solidFill>
              <a:schemeClr val="bg1"/>
            </a:solidFill>
          </a:ln>
        </p:spPr>
        <p:txBody>
          <a:bodyPr vert="horz" lIns="324000" tIns="324000" rIns="324000" bIns="324000" rtlCol="0" anchor="ctr" anchorCtr="0">
            <a:normAutofit/>
          </a:bodyPr>
          <a:lstStyle>
            <a:lvl1pPr marL="0" indent="0" algn="r" defTabSz="914400" rtl="0" eaLnBrk="1" latinLnBrk="0" hangingPunct="1">
              <a:lnSpc>
                <a:spcPct val="90000"/>
              </a:lnSpc>
              <a:spcBef>
                <a:spcPts val="1000"/>
              </a:spcBef>
              <a:buClr>
                <a:schemeClr val="accent1"/>
              </a:buClr>
              <a:buFont typeface="Arial" panose="020B0604020202020204" pitchFamily="34" charset="0"/>
              <a:buNone/>
              <a:defRPr sz="6600" kern="1200">
                <a:solidFill>
                  <a:schemeClr val="bg1"/>
                </a:solidFill>
                <a:latin typeface="VAG Rounded Next Black" panose="020F0A02020203020204" pitchFamily="34" charset="0"/>
                <a:ea typeface="+mn-ea"/>
                <a:cs typeface="Utsaah" panose="020B0502040204020203"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tint val="75000"/>
                  </a:schemeClr>
                </a:solidFill>
                <a:latin typeface="VAG Rounded Next" panose="020F0502020203020204" pitchFamily="34" charset="0"/>
                <a:ea typeface="+mn-ea"/>
                <a:cs typeface="+mn-cs"/>
              </a:defRPr>
            </a:lvl2pPr>
            <a:lvl3pPr marL="9144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tint val="75000"/>
                  </a:schemeClr>
                </a:solidFill>
                <a:latin typeface="VAG Rounded Next" panose="020F0502020203020204" pitchFamily="34" charset="0"/>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tint val="75000"/>
                  </a:schemeClr>
                </a:solidFill>
                <a:latin typeface="VAG Rounded Next" panose="020F0502020203020204" pitchFamily="34" charset="0"/>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tint val="75000"/>
                  </a:schemeClr>
                </a:solidFill>
                <a:latin typeface="VAG Rounded Next" panose="020F05020202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dirty="0">
              <a:solidFill>
                <a:srgbClr val="13873C"/>
              </a:solidFill>
            </a:endParaRPr>
          </a:p>
          <a:p>
            <a:pPr algn="ctr"/>
            <a:r>
              <a:rPr lang="en-US" dirty="0">
                <a:solidFill>
                  <a:srgbClr val="13873C"/>
                </a:solidFill>
              </a:rPr>
              <a:t>Gases</a:t>
            </a:r>
          </a:p>
          <a:p>
            <a:pPr algn="ctr"/>
            <a:r>
              <a:rPr lang="en-US" dirty="0">
                <a:solidFill>
                  <a:srgbClr val="13873C"/>
                </a:solidFill>
              </a:rPr>
              <a:t>Particles</a:t>
            </a:r>
          </a:p>
        </p:txBody>
      </p:sp>
      <p:pic>
        <p:nvPicPr>
          <p:cNvPr id="5" name="Graphic 4" descr="Power Plant outline">
            <a:extLst>
              <a:ext uri="{FF2B5EF4-FFF2-40B4-BE49-F238E27FC236}">
                <a16:creationId xmlns:a16="http://schemas.microsoft.com/office/drawing/2014/main" id="{B9D16241-696A-C6D6-8C3F-4458B7C87C3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70130" y="240632"/>
            <a:ext cx="637674" cy="637674"/>
          </a:xfrm>
          <a:prstGeom prst="rect">
            <a:avLst/>
          </a:prstGeom>
        </p:spPr>
      </p:pic>
      <p:pic>
        <p:nvPicPr>
          <p:cNvPr id="7" name="Picture 6" descr="A picture containing light, traffic, outdoor, sitting&#10;&#10;Description automatically generated">
            <a:extLst>
              <a:ext uri="{FF2B5EF4-FFF2-40B4-BE49-F238E27FC236}">
                <a16:creationId xmlns:a16="http://schemas.microsoft.com/office/drawing/2014/main" id="{BC3DF792-910E-4475-5A64-BF51F83AA92A}"/>
              </a:ext>
            </a:extLst>
          </p:cNvPr>
          <p:cNvPicPr>
            <a:picLocks noChangeAspect="1"/>
          </p:cNvPicPr>
          <p:nvPr/>
        </p:nvPicPr>
        <p:blipFill rotWithShape="1">
          <a:blip r:embed="rId5">
            <a:extLst>
              <a:ext uri="{28A0092B-C50C-407E-A947-70E740481C1C}">
                <a14:useLocalDpi xmlns:a14="http://schemas.microsoft.com/office/drawing/2010/main" val="0"/>
              </a:ext>
            </a:extLst>
          </a:blip>
          <a:srcRect r="60759"/>
          <a:stretch/>
        </p:blipFill>
        <p:spPr>
          <a:xfrm>
            <a:off x="104036" y="4981073"/>
            <a:ext cx="1796953" cy="4379851"/>
          </a:xfrm>
          <a:prstGeom prst="rect">
            <a:avLst/>
          </a:prstGeom>
        </p:spPr>
      </p:pic>
    </p:spTree>
    <p:extLst>
      <p:ext uri="{BB962C8B-B14F-4D97-AF65-F5344CB8AC3E}">
        <p14:creationId xmlns:p14="http://schemas.microsoft.com/office/powerpoint/2010/main" val="131178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71464" y="823465"/>
            <a:ext cx="3343656" cy="122224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084" y="2727959"/>
            <a:ext cx="2398776" cy="70104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151383"/>
            <a:ext cx="1304544" cy="1709928"/>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27530" y="972976"/>
            <a:ext cx="2932176" cy="1155192"/>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70093" y="3289188"/>
            <a:ext cx="2746248" cy="1069848"/>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27107" y="5432313"/>
            <a:ext cx="2535936" cy="856488"/>
          </a:xfrm>
          <a:prstGeom prst="rect">
            <a:avLst/>
          </a:prstGeom>
        </p:spPr>
      </p:pic>
      <p:sp>
        <p:nvSpPr>
          <p:cNvPr id="11" name="Title 1">
            <a:extLst>
              <a:ext uri="{FF2B5EF4-FFF2-40B4-BE49-F238E27FC236}">
                <a16:creationId xmlns:a16="http://schemas.microsoft.com/office/drawing/2014/main" id="{86B95B9D-5F81-442F-B176-B4173A87AB82}"/>
              </a:ext>
            </a:extLst>
          </p:cNvPr>
          <p:cNvSpPr>
            <a:spLocks noGrp="1"/>
          </p:cNvSpPr>
          <p:nvPr>
            <p:ph type="title"/>
          </p:nvPr>
        </p:nvSpPr>
        <p:spPr>
          <a:xfrm>
            <a:off x="4015057" y="2818690"/>
            <a:ext cx="4161886" cy="1325563"/>
          </a:xfrm>
        </p:spPr>
        <p:txBody>
          <a:bodyPr>
            <a:normAutofit fontScale="90000"/>
          </a:bodyPr>
          <a:lstStyle/>
          <a:p>
            <a:r>
              <a:rPr lang="en-GB" sz="6000" dirty="0"/>
              <a:t>Where does </a:t>
            </a:r>
            <a:br>
              <a:rPr lang="en-GB" sz="6000" dirty="0"/>
            </a:br>
            <a:r>
              <a:rPr lang="en-GB" sz="6000" dirty="0"/>
              <a:t>air pollution </a:t>
            </a:r>
            <a:br>
              <a:rPr lang="en-GB" sz="6000" dirty="0"/>
            </a:br>
            <a:r>
              <a:rPr lang="en-GB" sz="6000" dirty="0"/>
              <a:t>come from? </a:t>
            </a:r>
          </a:p>
        </p:txBody>
      </p:sp>
      <p:pic>
        <p:nvPicPr>
          <p:cNvPr id="2" name="Picture 1">
            <a:extLst>
              <a:ext uri="{FF2B5EF4-FFF2-40B4-BE49-F238E27FC236}">
                <a16:creationId xmlns:a16="http://schemas.microsoft.com/office/drawing/2014/main" id="{04A3F48A-4CE5-4FEB-AED2-E95EB7C3A68D}"/>
              </a:ext>
            </a:extLst>
          </p:cNvPr>
          <p:cNvPicPr>
            <a:picLocks noChangeAspect="1"/>
          </p:cNvPicPr>
          <p:nvPr/>
        </p:nvPicPr>
        <p:blipFill>
          <a:blip r:embed="rId9"/>
          <a:stretch>
            <a:fillRect/>
          </a:stretch>
        </p:blipFill>
        <p:spPr>
          <a:xfrm>
            <a:off x="11236311" y="2853563"/>
            <a:ext cx="819150" cy="2143125"/>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237275F2-DCBC-4566-8883-200F958A243E}"/>
              </a:ext>
            </a:extLst>
          </p:cNvPr>
          <p:cNvPicPr>
            <a:picLocks noChangeAspect="1"/>
          </p:cNvPicPr>
          <p:nvPr/>
        </p:nvPicPr>
        <p:blipFill>
          <a:blip r:embed="rId10" cstate="hqprint">
            <a:duotone>
              <a:prstClr val="black"/>
              <a:schemeClr val="accent6">
                <a:tint val="45000"/>
                <a:satMod val="400000"/>
              </a:schemeClr>
            </a:duotone>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9039" y="3824112"/>
            <a:ext cx="2172866" cy="2669164"/>
          </a:xfrm>
          <a:prstGeom prst="rect">
            <a:avLst/>
          </a:prstGeom>
        </p:spPr>
      </p:pic>
      <p:pic>
        <p:nvPicPr>
          <p:cNvPr id="16" name="Graphic 15" descr="Farm scene">
            <a:extLst>
              <a:ext uri="{FF2B5EF4-FFF2-40B4-BE49-F238E27FC236}">
                <a16:creationId xmlns:a16="http://schemas.microsoft.com/office/drawing/2014/main" id="{46885825-6045-41F5-9C72-0379E7F0E3A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61046" y="4681729"/>
            <a:ext cx="2024888" cy="2024888"/>
          </a:xfrm>
          <a:prstGeom prst="rect">
            <a:avLst/>
          </a:prstGeom>
        </p:spPr>
      </p:pic>
      <p:pic>
        <p:nvPicPr>
          <p:cNvPr id="14" name="Graphic 13" descr="Tractor">
            <a:extLst>
              <a:ext uri="{FF2B5EF4-FFF2-40B4-BE49-F238E27FC236}">
                <a16:creationId xmlns:a16="http://schemas.microsoft.com/office/drawing/2014/main" id="{2057288B-8D39-48CC-BC80-2B82A262A7B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H="1">
            <a:off x="3545915" y="4996688"/>
            <a:ext cx="2143124" cy="2143124"/>
          </a:xfrm>
          <a:prstGeom prst="rect">
            <a:avLst/>
          </a:prstGeom>
        </p:spPr>
      </p:pic>
    </p:spTree>
    <p:extLst>
      <p:ext uri="{BB962C8B-B14F-4D97-AF65-F5344CB8AC3E}">
        <p14:creationId xmlns:p14="http://schemas.microsoft.com/office/powerpoint/2010/main" val="206495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611E-2410-8C53-20BA-566984DDFF36}"/>
              </a:ext>
            </a:extLst>
          </p:cNvPr>
          <p:cNvSpPr>
            <a:spLocks noGrp="1"/>
          </p:cNvSpPr>
          <p:nvPr>
            <p:ph type="title"/>
          </p:nvPr>
        </p:nvSpPr>
        <p:spPr/>
        <p:txBody>
          <a:bodyPr/>
          <a:lstStyle/>
          <a:p>
            <a:pPr algn="ctr"/>
            <a:r>
              <a:rPr lang="en-US" b="1" dirty="0">
                <a:solidFill>
                  <a:srgbClr val="13873C"/>
                </a:solidFill>
              </a:rPr>
              <a:t>What keeps the air clean?</a:t>
            </a:r>
            <a:br>
              <a:rPr lang="en-GB" b="1" dirty="0">
                <a:solidFill>
                  <a:srgbClr val="13873C"/>
                </a:solidFill>
              </a:rPr>
            </a:br>
            <a:endParaRPr lang="en-GB" dirty="0"/>
          </a:p>
        </p:txBody>
      </p:sp>
      <p:pic>
        <p:nvPicPr>
          <p:cNvPr id="8" name="Graphic 7" descr="Leaf with solid fill">
            <a:extLst>
              <a:ext uri="{FF2B5EF4-FFF2-40B4-BE49-F238E27FC236}">
                <a16:creationId xmlns:a16="http://schemas.microsoft.com/office/drawing/2014/main" id="{73BC3BC9-B7CD-F281-C8B4-1EAFDAA66B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0559" y="2516607"/>
            <a:ext cx="1219199" cy="1219199"/>
          </a:xfrm>
          <a:prstGeom prst="rect">
            <a:avLst/>
          </a:prstGeom>
        </p:spPr>
      </p:pic>
      <p:pic>
        <p:nvPicPr>
          <p:cNvPr id="10" name="Graphic 9" descr="Deciduous tree outline">
            <a:extLst>
              <a:ext uri="{FF2B5EF4-FFF2-40B4-BE49-F238E27FC236}">
                <a16:creationId xmlns:a16="http://schemas.microsoft.com/office/drawing/2014/main" id="{770B73E3-7606-60D5-9659-EAA984C41E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41494" y="2454441"/>
            <a:ext cx="1351548" cy="1351548"/>
          </a:xfrm>
          <a:prstGeom prst="rect">
            <a:avLst/>
          </a:prstGeom>
        </p:spPr>
      </p:pic>
      <p:pic>
        <p:nvPicPr>
          <p:cNvPr id="14" name="Graphic 13" descr="Rain with solid fill">
            <a:extLst>
              <a:ext uri="{FF2B5EF4-FFF2-40B4-BE49-F238E27FC236}">
                <a16:creationId xmlns:a16="http://schemas.microsoft.com/office/drawing/2014/main" id="{89450DA3-EE8D-E10D-BB09-EAB9FE4822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57315" y="2478506"/>
            <a:ext cx="1351548" cy="1351548"/>
          </a:xfrm>
          <a:prstGeom prst="rect">
            <a:avLst/>
          </a:prstGeom>
        </p:spPr>
      </p:pic>
    </p:spTree>
    <p:extLst>
      <p:ext uri="{BB962C8B-B14F-4D97-AF65-F5344CB8AC3E}">
        <p14:creationId xmlns:p14="http://schemas.microsoft.com/office/powerpoint/2010/main" val="2306829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ED6A036-A3B3-4001-AE36-693C65CCF9E6}"/>
              </a:ext>
            </a:extLst>
          </p:cNvPr>
          <p:cNvGraphicFramePr>
            <a:graphicFrameLocks noGrp="1"/>
          </p:cNvGraphicFramePr>
          <p:nvPr>
            <p:extLst>
              <p:ext uri="{D42A27DB-BD31-4B8C-83A1-F6EECF244321}">
                <p14:modId xmlns:p14="http://schemas.microsoft.com/office/powerpoint/2010/main" val="763387010"/>
              </p:ext>
            </p:extLst>
          </p:nvPr>
        </p:nvGraphicFramePr>
        <p:xfrm>
          <a:off x="2032000" y="777240"/>
          <a:ext cx="10735310" cy="4297680"/>
        </p:xfrm>
        <a:graphic>
          <a:graphicData uri="http://schemas.openxmlformats.org/drawingml/2006/table">
            <a:tbl>
              <a:tblPr firstRow="1" bandRow="1">
                <a:tableStyleId>{2D5ABB26-0587-4C30-8999-92F81FD0307C}</a:tableStyleId>
              </a:tblPr>
              <a:tblGrid>
                <a:gridCol w="5367655">
                  <a:extLst>
                    <a:ext uri="{9D8B030D-6E8A-4147-A177-3AD203B41FA5}">
                      <a16:colId xmlns:a16="http://schemas.microsoft.com/office/drawing/2014/main" val="3895806397"/>
                    </a:ext>
                  </a:extLst>
                </a:gridCol>
                <a:gridCol w="5367655">
                  <a:extLst>
                    <a:ext uri="{9D8B030D-6E8A-4147-A177-3AD203B41FA5}">
                      <a16:colId xmlns:a16="http://schemas.microsoft.com/office/drawing/2014/main" val="1974889416"/>
                    </a:ext>
                  </a:extLst>
                </a:gridCol>
              </a:tblGrid>
              <a:tr h="370840">
                <a:tc>
                  <a:txBody>
                    <a:bodyPr/>
                    <a:lstStyle/>
                    <a:p>
                      <a:r>
                        <a:rPr lang="en-GB" sz="6600" b="1" dirty="0">
                          <a:solidFill>
                            <a:schemeClr val="accent3">
                              <a:lumMod val="60000"/>
                              <a:lumOff val="40000"/>
                            </a:schemeClr>
                          </a:solidFill>
                          <a:latin typeface="VAG Rounded Next" panose="020F0502020203020204" pitchFamily="34" charset="0"/>
                        </a:rPr>
                        <a:t>Source</a:t>
                      </a:r>
                    </a:p>
                    <a:p>
                      <a:endParaRPr lang="en-GB" sz="6600" b="1" dirty="0">
                        <a:solidFill>
                          <a:schemeClr val="accent3">
                            <a:lumMod val="60000"/>
                            <a:lumOff val="40000"/>
                          </a:schemeClr>
                        </a:solidFill>
                        <a:latin typeface="VAG Rounded Next" panose="020F0502020203020204" pitchFamily="34" charset="0"/>
                      </a:endParaRPr>
                    </a:p>
                  </a:txBody>
                  <a:tcPr/>
                </a:tc>
                <a:tc>
                  <a:txBody>
                    <a:bodyPr/>
                    <a:lstStyle/>
                    <a:p>
                      <a:r>
                        <a:rPr lang="en-GB" sz="6600" b="1" dirty="0">
                          <a:solidFill>
                            <a:schemeClr val="accent3">
                              <a:lumMod val="60000"/>
                              <a:lumOff val="40000"/>
                            </a:schemeClr>
                          </a:solidFill>
                          <a:latin typeface="VAG Rounded Next" panose="020F0502020203020204" pitchFamily="34" charset="0"/>
                        </a:rPr>
                        <a:t>Shoulders</a:t>
                      </a:r>
                    </a:p>
                  </a:txBody>
                  <a:tcPr/>
                </a:tc>
                <a:extLst>
                  <a:ext uri="{0D108BD9-81ED-4DB2-BD59-A6C34878D82A}">
                    <a16:rowId xmlns:a16="http://schemas.microsoft.com/office/drawing/2014/main" val="258787049"/>
                  </a:ext>
                </a:extLst>
              </a:tr>
              <a:tr h="370840">
                <a:tc>
                  <a:txBody>
                    <a:bodyPr/>
                    <a:lstStyle/>
                    <a:p>
                      <a:endParaRPr lang="en-GB" sz="6600" b="1" dirty="0">
                        <a:solidFill>
                          <a:schemeClr val="accent6"/>
                        </a:solidFill>
                        <a:latin typeface="VAG Rounded Next" panose="020F0502020203020204" pitchFamily="34" charset="0"/>
                      </a:endParaRPr>
                    </a:p>
                  </a:txBody>
                  <a:tcPr/>
                </a:tc>
                <a:tc>
                  <a:txBody>
                    <a:bodyPr/>
                    <a:lstStyle/>
                    <a:p>
                      <a:endParaRPr lang="en-GB" sz="6600" b="1" dirty="0">
                        <a:solidFill>
                          <a:schemeClr val="accent2"/>
                        </a:solidFill>
                        <a:latin typeface="VAG Rounded Next" panose="020F0502020203020204" pitchFamily="34" charset="0"/>
                      </a:endParaRPr>
                    </a:p>
                  </a:txBody>
                  <a:tcPr/>
                </a:tc>
                <a:extLst>
                  <a:ext uri="{0D108BD9-81ED-4DB2-BD59-A6C34878D82A}">
                    <a16:rowId xmlns:a16="http://schemas.microsoft.com/office/drawing/2014/main" val="4133717"/>
                  </a:ext>
                </a:extLst>
              </a:tr>
              <a:tr h="370840">
                <a:tc>
                  <a:txBody>
                    <a:bodyPr/>
                    <a:lstStyle/>
                    <a:p>
                      <a:r>
                        <a:rPr lang="en-GB" sz="6600" b="1" dirty="0">
                          <a:solidFill>
                            <a:srgbClr val="13873C"/>
                          </a:solidFill>
                          <a:latin typeface="VAG Rounded Next" panose="020F0502020203020204" pitchFamily="34" charset="0"/>
                        </a:rPr>
                        <a:t>Solution</a:t>
                      </a:r>
                    </a:p>
                  </a:txBody>
                  <a:tcPr/>
                </a:tc>
                <a:tc>
                  <a:txBody>
                    <a:bodyPr/>
                    <a:lstStyle/>
                    <a:p>
                      <a:r>
                        <a:rPr lang="en-GB" sz="6600" b="1" dirty="0">
                          <a:solidFill>
                            <a:srgbClr val="13873C"/>
                          </a:solidFill>
                          <a:latin typeface="VAG Rounded Next" panose="020F0502020203020204" pitchFamily="34" charset="0"/>
                        </a:rPr>
                        <a:t>Head</a:t>
                      </a:r>
                    </a:p>
                  </a:txBody>
                  <a:tcPr/>
                </a:tc>
                <a:extLst>
                  <a:ext uri="{0D108BD9-81ED-4DB2-BD59-A6C34878D82A}">
                    <a16:rowId xmlns:a16="http://schemas.microsoft.com/office/drawing/2014/main" val="3572590427"/>
                  </a:ext>
                </a:extLst>
              </a:tr>
            </a:tbl>
          </a:graphicData>
        </a:graphic>
      </p:graphicFrame>
      <p:pic>
        <p:nvPicPr>
          <p:cNvPr id="8" name="Graphic 7" descr="Truck">
            <a:extLst>
              <a:ext uri="{FF2B5EF4-FFF2-40B4-BE49-F238E27FC236}">
                <a16:creationId xmlns:a16="http://schemas.microsoft.com/office/drawing/2014/main" id="{ADF9E248-5412-467B-8BF8-B906432607F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648" y="906062"/>
            <a:ext cx="914400" cy="914400"/>
          </a:xfrm>
          <a:prstGeom prst="rect">
            <a:avLst/>
          </a:prstGeom>
        </p:spPr>
      </p:pic>
      <p:pic>
        <p:nvPicPr>
          <p:cNvPr id="12" name="Graphic 11" descr="Cycling">
            <a:extLst>
              <a:ext uri="{FF2B5EF4-FFF2-40B4-BE49-F238E27FC236}">
                <a16:creationId xmlns:a16="http://schemas.microsoft.com/office/drawing/2014/main" id="{A9A2AC67-BDA1-4462-AADE-3FC12BD528A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243" y="4002824"/>
            <a:ext cx="914400" cy="914400"/>
          </a:xfrm>
          <a:prstGeom prst="rect">
            <a:avLst/>
          </a:prstGeom>
        </p:spPr>
      </p:pic>
    </p:spTree>
    <p:extLst>
      <p:ext uri="{BB962C8B-B14F-4D97-AF65-F5344CB8AC3E}">
        <p14:creationId xmlns:p14="http://schemas.microsoft.com/office/powerpoint/2010/main" val="993229156"/>
      </p:ext>
    </p:extLst>
  </p:cSld>
  <p:clrMapOvr>
    <a:masterClrMapping/>
  </p:clrMapOvr>
</p:sld>
</file>

<file path=ppt/theme/theme1.xml><?xml version="1.0" encoding="utf-8"?>
<a:theme xmlns:a="http://schemas.openxmlformats.org/drawingml/2006/main" name="Office Theme">
  <a:themeElements>
    <a:clrScheme name="GAP 2018">
      <a:dk1>
        <a:sysClr val="windowText" lastClr="000000"/>
      </a:dk1>
      <a:lt1>
        <a:sysClr val="window" lastClr="FFFFFF"/>
      </a:lt1>
      <a:dk2>
        <a:srgbClr val="0000A0"/>
      </a:dk2>
      <a:lt2>
        <a:srgbClr val="262626"/>
      </a:lt2>
      <a:accent1>
        <a:srgbClr val="E51A92"/>
      </a:accent1>
      <a:accent2>
        <a:srgbClr val="EC0044"/>
      </a:accent2>
      <a:accent3>
        <a:srgbClr val="FF5000"/>
      </a:accent3>
      <a:accent4>
        <a:srgbClr val="FFC600"/>
      </a:accent4>
      <a:accent5>
        <a:srgbClr val="A0E300"/>
      </a:accent5>
      <a:accent6>
        <a:srgbClr val="00B0F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D 2019 template" id="{A375BD90-450B-44DC-9B29-C92747CDAB50}" vid="{01DE4851-E3A3-43E0-A284-A4B4D61187AA}"/>
    </a:ext>
  </a:extLst>
</a:theme>
</file>

<file path=ppt/theme/theme2.xml><?xml version="1.0" encoding="utf-8"?>
<a:theme xmlns:a="http://schemas.openxmlformats.org/drawingml/2006/main" name="1_Office Theme">
  <a:themeElements>
    <a:clrScheme name="GAP 2018">
      <a:dk1>
        <a:sysClr val="windowText" lastClr="000000"/>
      </a:dk1>
      <a:lt1>
        <a:sysClr val="window" lastClr="FFFFFF"/>
      </a:lt1>
      <a:dk2>
        <a:srgbClr val="0000A0"/>
      </a:dk2>
      <a:lt2>
        <a:srgbClr val="262626"/>
      </a:lt2>
      <a:accent1>
        <a:srgbClr val="E51A92"/>
      </a:accent1>
      <a:accent2>
        <a:srgbClr val="EC0044"/>
      </a:accent2>
      <a:accent3>
        <a:srgbClr val="FF5000"/>
      </a:accent3>
      <a:accent4>
        <a:srgbClr val="FFC600"/>
      </a:accent4>
      <a:accent5>
        <a:srgbClr val="A0E300"/>
      </a:accent5>
      <a:accent6>
        <a:srgbClr val="00B0F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D 2019 template" id="{A375BD90-450B-44DC-9B29-C92747CDAB50}" vid="{01DE4851-E3A3-43E0-A284-A4B4D61187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E0B4F1B4450E4E8A5FE18239308EEA" ma:contentTypeVersion="22" ma:contentTypeDescription="Create a new document." ma:contentTypeScope="" ma:versionID="f6d94f2fc243c85d97626f0b74485b25">
  <xsd:schema xmlns:xsd="http://www.w3.org/2001/XMLSchema" xmlns:xs="http://www.w3.org/2001/XMLSchema" xmlns:p="http://schemas.microsoft.com/office/2006/metadata/properties" xmlns:ns2="15beabfd-36fb-41ac-afc4-02f51862359f" xmlns:ns3="b3493637-91d3-40f9-802b-f852cb2783f9" targetNamespace="http://schemas.microsoft.com/office/2006/metadata/properties" ma:root="true" ma:fieldsID="5ac4b19fe50edfd4bcf6b82760696e59" ns2:_="" ns3:_="">
    <xsd:import namespace="15beabfd-36fb-41ac-afc4-02f51862359f"/>
    <xsd:import namespace="b3493637-91d3-40f9-802b-f852cb2783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TaxKeywordTaxHTField" minOccurs="0"/>
                <xsd:element ref="ns3:TaxCatchAll"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acdv"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eabfd-36fb-41ac-afc4-02f5186235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acdv" ma:index="23" nillable="true" ma:displayName="Text" ma:internalName="acdv">
      <xsd:simpleType>
        <xsd:restriction base="dms:Text"/>
      </xsd:simpleType>
    </xsd:element>
    <xsd:element name="MediaLengthInSeconds" ma:index="2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3493637-91d3-40f9-802b-f852cb2783f9" elementFormDefault="qualified">
    <xsd:import namespace="http://schemas.microsoft.com/office/2006/documentManagement/types"/>
    <xsd:import namespace="http://schemas.microsoft.com/office/infopath/2007/PartnerControls"/>
    <xsd:element name="TaxKeywordTaxHTField" ma:index="15" nillable="true" ma:taxonomy="true" ma:internalName="TaxKeywordTaxHTField" ma:taxonomyFieldName="TaxKeyword" ma:displayName="Enterprise Keywords" ma:readOnly="false" ma:fieldId="{23f27201-bee3-471e-b2e7-b64fd8b7ca38}" ma:taxonomyMulti="true" ma:sspId="c7cf4bdf-6ea0-4761-a6db-ba0d02b66f81"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hidden="true" ma:list="{e67a50d2-8246-48d2-8ccf-f5a8fe27e81d}" ma:internalName="TaxCatchAll" ma:showField="CatchAllData" ma:web="b3493637-91d3-40f9-802b-f852cb2783f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b3493637-91d3-40f9-802b-f852cb2783f9">
      <Terms xmlns="http://schemas.microsoft.com/office/infopath/2007/PartnerControls"/>
    </TaxKeywordTaxHTField>
    <TaxCatchAll xmlns="b3493637-91d3-40f9-802b-f852cb2783f9" xsi:nil="true"/>
    <acdv xmlns="15beabfd-36fb-41ac-afc4-02f51862359f" xsi:nil="true"/>
  </documentManagement>
</p:properties>
</file>

<file path=customXml/itemProps1.xml><?xml version="1.0" encoding="utf-8"?>
<ds:datastoreItem xmlns:ds="http://schemas.openxmlformats.org/officeDocument/2006/customXml" ds:itemID="{37EFDFFD-DB04-43DE-9259-349265936240}">
  <ds:schemaRefs>
    <ds:schemaRef ds:uri="http://schemas.microsoft.com/sharepoint/v3/contenttype/forms"/>
  </ds:schemaRefs>
</ds:datastoreItem>
</file>

<file path=customXml/itemProps2.xml><?xml version="1.0" encoding="utf-8"?>
<ds:datastoreItem xmlns:ds="http://schemas.openxmlformats.org/officeDocument/2006/customXml" ds:itemID="{33674945-BED9-4C7B-9F7D-FF27656B3F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eabfd-36fb-41ac-afc4-02f51862359f"/>
    <ds:schemaRef ds:uri="b3493637-91d3-40f9-802b-f852cb2783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011DF3-8B86-4191-AAFD-3BBEEF2AFBDF}">
  <ds:schemaRefs>
    <ds:schemaRef ds:uri="15beabfd-36fb-41ac-afc4-02f51862359f"/>
    <ds:schemaRef ds:uri="b3493637-91d3-40f9-802b-f852cb2783f9"/>
    <ds:schemaRef ds:uri="http://purl.org/dc/elements/1.1/"/>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CAD 2019 template</Template>
  <TotalTime>514</TotalTime>
  <Words>591</Words>
  <Application>Microsoft Office PowerPoint</Application>
  <PresentationFormat>Widescreen</PresentationFormat>
  <Paragraphs>51</Paragraphs>
  <Slides>16</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Lato</vt:lpstr>
      <vt:lpstr>Lato Heavy</vt:lpstr>
      <vt:lpstr>VAG Rounded Next</vt:lpstr>
      <vt:lpstr>VAG Rounded Next Black</vt:lpstr>
      <vt:lpstr>VAG Rounded Next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Where does  air pollution  come from? </vt:lpstr>
      <vt:lpstr>What keeps the air clean? </vt:lpstr>
      <vt:lpstr>PowerPoint Presentation</vt:lpstr>
      <vt:lpstr>PowerPoint Presentation</vt:lpstr>
      <vt:lpstr>PowerPoint Presentation</vt:lpstr>
      <vt:lpstr>PowerPoint Presentation</vt:lpstr>
      <vt:lpstr>PowerPoint Presentation</vt:lpstr>
      <vt:lpstr> </vt:lpstr>
      <vt:lpstr>PowerPoint Presentation</vt:lpstr>
      <vt:lpstr>What can we do about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 Leggat</dc:creator>
  <cp:lastModifiedBy>Caroline Chapman</cp:lastModifiedBy>
  <cp:revision>22</cp:revision>
  <dcterms:created xsi:type="dcterms:W3CDTF">2019-06-13T11:05:12Z</dcterms:created>
  <dcterms:modified xsi:type="dcterms:W3CDTF">2023-08-24T15:18:57Z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0x010100FAE0B4F1B4450E4E8A5FE18239308EEA</vt:lpwstr>
  </property>
  <property fmtid="{D5CDD505-2E9C-101B-9397-08002B2CF9AE}" pid="3" name="TaxKeyword">
    <vt:lpwstr/>
  </property>
</Properties>
</file>