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8" r:id="rId2"/>
    <p:sldId id="314" r:id="rId3"/>
    <p:sldId id="266" r:id="rId4"/>
    <p:sldId id="258" r:id="rId5"/>
    <p:sldId id="260" r:id="rId6"/>
    <p:sldId id="265" r:id="rId7"/>
    <p:sldId id="273" r:id="rId8"/>
    <p:sldId id="262" r:id="rId9"/>
    <p:sldId id="27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6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752" autoAdjust="0"/>
  </p:normalViewPr>
  <p:slideViewPr>
    <p:cSldViewPr snapToGrid="0">
      <p:cViewPr varScale="1">
        <p:scale>
          <a:sx n="55" d="100"/>
          <a:sy n="55" d="100"/>
        </p:scale>
        <p:origin x="10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750CE-94E6-44E0-B63C-12F5F7AA997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C9051-DA44-412B-9831-159654BBD9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489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ndonair.org.uk/LondonAir/guide/WhatIsNO2.aspx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Explain learning objective.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re meaning of the word ‘impact’?</a:t>
            </a:r>
            <a:r>
              <a:rPr lang="en-GB" dirty="0"/>
              <a:t> Key questions: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air pollution?  How does it affect us?  Why should we care about air quality?</a:t>
            </a: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can be done to reduce air pollution and improve air quality?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781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 pollution </a:t>
            </a:r>
            <a:r>
              <a:rPr lang="en-US" sz="18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is when unwanted chemicals, gases, and particles enter the air and the atmosphere causing harm to humans and animals and damaging the natural cycles of the Earth.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Road transport is estimated to be responsible for about </a:t>
            </a:r>
            <a:r>
              <a:rPr lang="en-US" dirty="0">
                <a:hlinkClick r:id="rId3"/>
              </a:rPr>
              <a:t>50% of nitrogen oxide emissions in London.</a:t>
            </a:r>
            <a:r>
              <a:rPr lang="en-US" dirty="0"/>
              <a:t> 30% comes from wood burning or heating.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0A42DC-A72E-4292-9727-0F2E0CF12F6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383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does walking to school help reduce air pollution?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see on your way to/from school?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things do you notice on your walk to school that can be ‘good for’ (positive impacts) or ‘bad for’ (negative impacts) on air quality?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713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areas on this map do you think might have poor air</a:t>
            </a:r>
            <a:r>
              <a:rPr lang="en-US" baseline="0" dirty="0"/>
              <a:t> quality</a:t>
            </a:r>
            <a:r>
              <a:rPr lang="en-US" dirty="0"/>
              <a:t>? Which areas do you think have better air quality? Where can you see a park?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852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Which roads do you think are busy? Which roads do you think are less busy?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Where do you think there will be more pollution?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221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things do you notice around your school? I’ve picked out a few examples. </a:t>
            </a:r>
            <a:r>
              <a:rPr lang="en-US" dirty="0"/>
              <a:t>There is a Japanese</a:t>
            </a:r>
            <a:r>
              <a:rPr lang="en-US" baseline="0" dirty="0"/>
              <a:t> loquat tree</a:t>
            </a:r>
            <a:r>
              <a:rPr lang="en-US" dirty="0"/>
              <a:t> - there are only</a:t>
            </a:r>
            <a:r>
              <a:rPr lang="en-US" baseline="0" dirty="0"/>
              <a:t> 31</a:t>
            </a:r>
            <a:r>
              <a:rPr lang="en-US" dirty="0"/>
              <a:t> of them in streets in London and they help to purify (clean) the air.</a:t>
            </a:r>
            <a:endParaRPr lang="en-GB" dirty="0"/>
          </a:p>
          <a:p>
            <a:r>
              <a:rPr lang="en-GB" dirty="0"/>
              <a:t>Wetlands </a:t>
            </a:r>
            <a:r>
              <a:rPr lang="en-US" dirty="0"/>
              <a:t>- Wetlands can act as natural flood </a:t>
            </a:r>
            <a:r>
              <a:rPr lang="en-US" dirty="0" err="1"/>
              <a:t>defences</a:t>
            </a:r>
            <a:r>
              <a:rPr lang="en-US" dirty="0"/>
              <a:t> and 'carbon sinks', removing carbon dioxide from the atmosphere and storing it away.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400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that pupils are going to create a ‘Naturehood Air Quality Map’ identifying impacts on air quality and nature in their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neighbourhood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Describe it as their ‘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naturehood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(explaining the link between ‘nature’ and ‘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neighbourhood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’). 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29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Discuss what pupils might see along their route to school. A pupil from each table draws on the large map where an ‘impact’ might be seen (e.g. a bus).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 chooses pupils to mark locations on the large map by drawing in green pen for ‘positives’ and a red pen for ‘negatives’.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 models drawing items on the map e.g. trees, cars, bikes, green roofs, electric bus, etc.    Teacher models drawing a less polluted route to school.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15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Each pupil draws a picture</a:t>
            </a:r>
            <a:r>
              <a:rPr lang="en-GB" baseline="0" dirty="0"/>
              <a:t> on a ‘pollution solution’ on a post-it note and stick to POLLUTION SOLLUTIONS chart.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6C9051-DA44-412B-9831-159654BBD98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94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7704C-F9B1-57B8-205E-6E427A640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4F6F6A-376F-83F5-74F1-C2E1DC580F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31131-5F6E-B526-7B6B-6FCE1CF74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205578-D912-2837-4429-B7AE726BD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D4B0F-77B0-8A0D-6433-456EF03FB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789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40F-F484-EDC2-CCE6-6D726A448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0DA1A5-9709-9A4E-A7EA-806BFCD82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02F174-1653-3BC0-0FCF-B2621CE5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EE851-D6A4-3613-3BC4-AC49920B3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FF9A7-C1DF-C11E-AB09-7CFDA216F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55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045E2-4281-09AD-E808-E736FB394E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D0A296-0E65-0334-110B-6C3D246C20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3B476-6C49-1DC6-1B82-260C8AACF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BB9E2-C51B-69B3-B968-07DE465EF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DA42B-71D9-328D-85E0-D4A1A7266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14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1975D-6E15-7D8C-57E1-958E13A2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D6F67-941A-D6F9-7D59-A68BD22C0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91893-5AB2-DDD8-A647-9AA57E659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4088A-20B1-C2A2-C521-5A31459E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AC308-CCA9-858F-68BF-F078DE9FD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552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70F15-4944-0F1A-F89C-78A6F65CC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EBCB3-8C56-B20A-F577-5DF842191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5C894-2FE6-A52D-AA00-129D04270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AEC52-F403-9DC1-903F-1057608A2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945EFA-2D30-8D6A-B0F9-AE0E423D2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605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FE333-12B2-01C5-BAE0-729E62D5E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C8135-A492-F13B-A08D-76B07DFC90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95FE7-5BDB-EBDA-B241-867EA0EE7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7261F6-2E73-DC6C-3190-13FBD0A33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E91BD-5383-E53E-B670-C76632612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707526-C5B9-5519-5199-49E96C487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66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7F086-F2A3-27BD-4DBB-ECF9DDEC6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9629AF-C6D2-8C31-09B4-C7451AAC40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CCB9CE-2350-75D5-6575-43DFAEE4D7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A7C2AC-9AAD-A13F-70EA-3AF192ABDA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990B8D-DBE4-4713-E0EC-36A6A6B4C6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BBC36B-F302-9DD8-923D-F17E73AD4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C64A08-5848-ADA9-3B18-1E3108C20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59FC36-4F8E-3038-2B09-3DFDC7078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407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AFAC6-0091-93B1-EDC0-FA65382FB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B2832-56DC-A57F-F17C-547DBC501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1AE52D-6017-163D-40AE-7AE0DF71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1B7B65-4BBE-47E8-EF47-2787E9E8B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950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7D0A26-E87A-D35B-164B-9298F8294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8D5B6D-563F-4E88-8AB3-E947CD371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3028D5-5761-FEC6-022E-2B8DEEDDA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70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FAE30-935C-4946-5868-AE5713461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42C8B-789A-7F55-C590-ACECC4C71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8BD6AD-DD31-01F7-6ADB-1A9E9DF10B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327938-1117-3349-B316-ED222237B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682C7-C12B-9E02-4ED6-3AD74CC42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51CA2A-C786-84D3-7208-208DC6E9A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279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B77C-B383-F470-29EE-C4C1020F2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88135B-ADB3-695F-472B-75EBEEB1B2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7863E-72CA-CED8-70C2-47B704C32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17D6EE-FB71-23B7-5B5E-9B0208F30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803FC-D9A2-0FC9-64CC-6AFC0DA69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AA4B17-D368-DF91-F899-53F05A9C5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0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B64F8B-56CB-84AB-34A5-62FA69C47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053733-02E0-01F0-501E-662C6A279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5FF8D-627A-C255-3184-CEC8005BE9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085DB-2AF8-441F-A674-FAD05EF3F771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BF582-83DC-A8F8-9405-EC71E4E704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CCE748-B264-7A00-63EF-E9F6A758A3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A05D9-2AD5-4C88-8C02-EE5D4771EF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953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microsoft.com/office/2007/relationships/hdphoto" Target="../media/hdphoto1.wdp"/><Relationship Id="rId5" Type="http://schemas.openxmlformats.org/officeDocument/2006/relationships/image" Target="../media/image6.png"/><Relationship Id="rId15" Type="http://schemas.openxmlformats.org/officeDocument/2006/relationships/image" Target="../media/image15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11" Type="http://schemas.openxmlformats.org/officeDocument/2006/relationships/image" Target="../media/image3.emf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12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36.png"/><Relationship Id="rId5" Type="http://schemas.openxmlformats.org/officeDocument/2006/relationships/image" Target="../media/image34.png"/><Relationship Id="rId10" Type="http://schemas.openxmlformats.org/officeDocument/2006/relationships/image" Target="../media/image19.sv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41.jpg"/><Relationship Id="rId3" Type="http://schemas.openxmlformats.org/officeDocument/2006/relationships/image" Target="../media/image2.png"/><Relationship Id="rId7" Type="http://schemas.openxmlformats.org/officeDocument/2006/relationships/image" Target="../media/image2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svg"/><Relationship Id="rId11" Type="http://schemas.openxmlformats.org/officeDocument/2006/relationships/image" Target="../media/image39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image" Target="../media/image17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C14C89-D47E-3930-B972-44A3389E00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" t="14779" r="5819"/>
          <a:stretch/>
        </p:blipFill>
        <p:spPr>
          <a:xfrm>
            <a:off x="433137" y="4118766"/>
            <a:ext cx="3104949" cy="25764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6D2F78-7F12-E73B-5264-EF911C1F02C3}"/>
              </a:ext>
            </a:extLst>
          </p:cNvPr>
          <p:cNvSpPr txBox="1"/>
          <p:nvPr/>
        </p:nvSpPr>
        <p:spPr>
          <a:xfrm>
            <a:off x="2387066" y="3967606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BBDEC2-121A-3495-3105-33087F3DFAF8}"/>
              </a:ext>
            </a:extLst>
          </p:cNvPr>
          <p:cNvSpPr txBox="1"/>
          <p:nvPr/>
        </p:nvSpPr>
        <p:spPr>
          <a:xfrm>
            <a:off x="6968691" y="5738694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 descr="A picture containing fan&#10;&#10;Description automatically generated">
            <a:extLst>
              <a:ext uri="{FF2B5EF4-FFF2-40B4-BE49-F238E27FC236}">
                <a16:creationId xmlns:a16="http://schemas.microsoft.com/office/drawing/2014/main" id="{F15C3E63-A8D2-F6CC-F8D8-C426D4069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1193">
            <a:off x="10926678" y="1052597"/>
            <a:ext cx="446419" cy="904705"/>
          </a:xfrm>
          <a:prstGeom prst="rect">
            <a:avLst/>
          </a:prstGeom>
        </p:spPr>
      </p:pic>
      <p:pic>
        <p:nvPicPr>
          <p:cNvPr id="7" name="Picture 6" descr="A picture containing fan&#10;&#10;Description automatically generated">
            <a:extLst>
              <a:ext uri="{FF2B5EF4-FFF2-40B4-BE49-F238E27FC236}">
                <a16:creationId xmlns:a16="http://schemas.microsoft.com/office/drawing/2014/main" id="{AF562620-2576-702C-EE1C-DD8984C7D2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4701">
            <a:off x="11189229" y="3515252"/>
            <a:ext cx="446419" cy="904705"/>
          </a:xfrm>
          <a:prstGeom prst="rect">
            <a:avLst/>
          </a:prstGeom>
        </p:spPr>
      </p:pic>
      <p:pic>
        <p:nvPicPr>
          <p:cNvPr id="8" name="Picture 7" descr="A picture containing fan&#10;&#10;Description automatically generated">
            <a:extLst>
              <a:ext uri="{FF2B5EF4-FFF2-40B4-BE49-F238E27FC236}">
                <a16:creationId xmlns:a16="http://schemas.microsoft.com/office/drawing/2014/main" id="{D89854CE-F3C6-6528-9B6C-641BA1015C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03824">
            <a:off x="9385786" y="1296938"/>
            <a:ext cx="446419" cy="904705"/>
          </a:xfrm>
          <a:prstGeom prst="rect">
            <a:avLst/>
          </a:prstGeom>
        </p:spPr>
      </p:pic>
      <p:sp>
        <p:nvSpPr>
          <p:cNvPr id="9" name="Subtitle 2"/>
          <p:cNvSpPr>
            <a:spLocks noGrp="1"/>
          </p:cNvSpPr>
          <p:nvPr>
            <p:ph type="ctrTitle"/>
          </p:nvPr>
        </p:nvSpPr>
        <p:spPr>
          <a:xfrm>
            <a:off x="1204191" y="1504949"/>
            <a:ext cx="9144000" cy="271606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dirty="0"/>
              <a:t>LEARNING OBJECTIVE:</a:t>
            </a:r>
            <a:r>
              <a:rPr lang="en-US" dirty="0"/>
              <a:t> </a:t>
            </a:r>
          </a:p>
          <a:p>
            <a:r>
              <a:rPr lang="en-US" sz="4400" dirty="0"/>
              <a:t>To learn about positive and negative impacts on air quality.</a:t>
            </a:r>
            <a:br>
              <a:rPr lang="en-US" sz="3200" dirty="0"/>
            </a:br>
            <a:endParaRPr lang="en-GB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002" y="5218825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6642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F0C68-E2AE-B743-78DD-442225CB0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B9B2B-65D2-4BFA-2F74-AAF848F6C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Have a go at adding to your map or even creating your own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Naturehood Air Quality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Map’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your route to school, including: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pollution (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negative impacts)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Keeping our air clean (positive impacts)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Pollution solutions (positive impacts)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394A81-428C-B1CE-8595-383E677A8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" t="14779" r="5819"/>
          <a:stretch/>
        </p:blipFill>
        <p:spPr>
          <a:xfrm>
            <a:off x="8248851" y="4076660"/>
            <a:ext cx="3104949" cy="2576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237F0D-3241-195E-7D38-E826F889B43F}"/>
              </a:ext>
            </a:extLst>
          </p:cNvPr>
          <p:cNvSpPr txBox="1"/>
          <p:nvPr/>
        </p:nvSpPr>
        <p:spPr>
          <a:xfrm>
            <a:off x="10087276" y="3544094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B1FB98-490E-989C-FC85-63B9D692721F}"/>
              </a:ext>
            </a:extLst>
          </p:cNvPr>
          <p:cNvSpPr txBox="1"/>
          <p:nvPr/>
        </p:nvSpPr>
        <p:spPr>
          <a:xfrm>
            <a:off x="6995962" y="5795129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0116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464" y="823465"/>
            <a:ext cx="3343656" cy="1222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084" y="2727959"/>
            <a:ext cx="2398776" cy="701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51383"/>
            <a:ext cx="1304544" cy="17099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7530" y="972976"/>
            <a:ext cx="2932176" cy="11551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093" y="3289188"/>
            <a:ext cx="2746248" cy="10698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107" y="5432313"/>
            <a:ext cx="2535936" cy="85648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6B95B9D-5F81-442F-B176-B4173A87A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5057" y="2818690"/>
            <a:ext cx="4161886" cy="1325563"/>
          </a:xfrm>
        </p:spPr>
        <p:txBody>
          <a:bodyPr>
            <a:normAutofit fontScale="90000"/>
          </a:bodyPr>
          <a:lstStyle/>
          <a:p>
            <a:r>
              <a:rPr lang="en-GB" sz="6000" dirty="0"/>
              <a:t>Where does </a:t>
            </a:r>
            <a:br>
              <a:rPr lang="en-GB" sz="6000" dirty="0"/>
            </a:br>
            <a:r>
              <a:rPr lang="en-GB" sz="6000" dirty="0"/>
              <a:t>air pollution </a:t>
            </a:r>
            <a:br>
              <a:rPr lang="en-GB" sz="6000" dirty="0"/>
            </a:br>
            <a:r>
              <a:rPr lang="en-GB" sz="6000" dirty="0"/>
              <a:t>come from?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A3F48A-4CE5-4FEB-AED2-E95EB7C3A6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36311" y="2853563"/>
            <a:ext cx="819150" cy="2143125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237275F2-DCBC-4566-8883-200F958A24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9" y="3824112"/>
            <a:ext cx="2172866" cy="2669164"/>
          </a:xfrm>
          <a:prstGeom prst="rect">
            <a:avLst/>
          </a:prstGeom>
        </p:spPr>
      </p:pic>
      <p:pic>
        <p:nvPicPr>
          <p:cNvPr id="16" name="Graphic 15" descr="Farm scene">
            <a:extLst>
              <a:ext uri="{FF2B5EF4-FFF2-40B4-BE49-F238E27FC236}">
                <a16:creationId xmlns:a16="http://schemas.microsoft.com/office/drawing/2014/main" id="{46885825-6045-41F5-9C72-0379E7F0E3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61046" y="4681729"/>
            <a:ext cx="2024888" cy="2024888"/>
          </a:xfrm>
          <a:prstGeom prst="rect">
            <a:avLst/>
          </a:prstGeom>
        </p:spPr>
      </p:pic>
      <p:pic>
        <p:nvPicPr>
          <p:cNvPr id="14" name="Graphic 13" descr="Tractor">
            <a:extLst>
              <a:ext uri="{FF2B5EF4-FFF2-40B4-BE49-F238E27FC236}">
                <a16:creationId xmlns:a16="http://schemas.microsoft.com/office/drawing/2014/main" id="{2057288B-8D39-48CC-BC80-2B82A262A7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3545915" y="4996688"/>
            <a:ext cx="2143124" cy="21431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F502C1-022F-DB2B-6DAC-597909CAD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704" y="5602511"/>
            <a:ext cx="944647" cy="10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953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28C31-24E2-5F6D-0F27-046CE97F7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134" y="2427362"/>
            <a:ext cx="10515600" cy="1325563"/>
          </a:xfrm>
        </p:spPr>
        <p:txBody>
          <a:bodyPr>
            <a:noAutofit/>
          </a:bodyPr>
          <a:lstStyle/>
          <a:p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things do you notice on your way to school that are: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Sources of pollution (</a:t>
            </a: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negative impacts)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Keeping our air clean (positive impacts)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CF581-75BD-B065-8C5B-CF41AFDCD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418" y="3752925"/>
            <a:ext cx="1170258" cy="4448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E1B635-CDA3-0311-B13C-90FFC47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866" y="3752925"/>
            <a:ext cx="496624" cy="444892"/>
          </a:xfrm>
          <a:prstGeom prst="rect">
            <a:avLst/>
          </a:prstGeom>
        </p:spPr>
      </p:pic>
      <p:pic>
        <p:nvPicPr>
          <p:cNvPr id="17" name="Graphic 16" descr="Car with solid fill">
            <a:extLst>
              <a:ext uri="{FF2B5EF4-FFF2-40B4-BE49-F238E27FC236}">
                <a16:creationId xmlns:a16="http://schemas.microsoft.com/office/drawing/2014/main" id="{84FB94F2-7C1A-49CD-3E14-7B2E6657405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8552" y="2488304"/>
            <a:ext cx="637674" cy="637674"/>
          </a:xfrm>
          <a:prstGeom prst="rect">
            <a:avLst/>
          </a:prstGeom>
        </p:spPr>
      </p:pic>
      <p:pic>
        <p:nvPicPr>
          <p:cNvPr id="19" name="Graphic 18" descr="Power Plant outline">
            <a:extLst>
              <a:ext uri="{FF2B5EF4-FFF2-40B4-BE49-F238E27FC236}">
                <a16:creationId xmlns:a16="http://schemas.microsoft.com/office/drawing/2014/main" id="{0A31914B-9172-C67A-D2D7-9D01744866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33836" y="2410518"/>
            <a:ext cx="637674" cy="637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534" y="4259033"/>
            <a:ext cx="3465289" cy="25989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986" y="4259033"/>
            <a:ext cx="3548043" cy="24383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387398-D019-A899-78B5-2E2D19EF1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002" y="5218825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97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B751853B-EF0C-CE91-5F18-022C7D15DF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" t="7574" r="-699" b="14429"/>
          <a:stretch/>
        </p:blipFill>
        <p:spPr>
          <a:xfrm>
            <a:off x="2191187" y="381361"/>
            <a:ext cx="9695805" cy="5671766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38F5F5-3569-E652-0165-DEFA8D836F1E}"/>
              </a:ext>
            </a:extLst>
          </p:cNvPr>
          <p:cNvSpPr txBox="1">
            <a:spLocks/>
          </p:cNvSpPr>
          <p:nvPr/>
        </p:nvSpPr>
        <p:spPr>
          <a:xfrm>
            <a:off x="162529" y="-304800"/>
            <a:ext cx="1922780" cy="2911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Map of London</a:t>
            </a:r>
            <a:endParaRPr lang="en-GB" dirty="0"/>
          </a:p>
        </p:txBody>
      </p:sp>
      <p:pic>
        <p:nvPicPr>
          <p:cNvPr id="7" name="Picture 6" descr="A picture containing fan&#10;&#10;Description automatically generated">
            <a:extLst>
              <a:ext uri="{FF2B5EF4-FFF2-40B4-BE49-F238E27FC236}">
                <a16:creationId xmlns:a16="http://schemas.microsoft.com/office/drawing/2014/main" id="{0DE36ADC-D226-FF4A-7B4C-6A58B43E3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02608">
            <a:off x="788017" y="3798973"/>
            <a:ext cx="446419" cy="904705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4CCF3B3-A24E-5081-0943-142573FF9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23" y="5314939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639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9592468-4E73-741B-9F28-5377F64D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1" y="-89778"/>
            <a:ext cx="10733116" cy="1325563"/>
          </a:xfrm>
        </p:spPr>
        <p:txBody>
          <a:bodyPr>
            <a:normAutofit/>
          </a:bodyPr>
          <a:lstStyle/>
          <a:p>
            <a:r>
              <a:rPr lang="en-US" dirty="0"/>
              <a:t>Map of Finsbury Park </a:t>
            </a:r>
            <a:r>
              <a:rPr lang="en-US" dirty="0" err="1"/>
              <a:t>Neighbourhood</a:t>
            </a:r>
            <a:endParaRPr lang="en-GB" dirty="0"/>
          </a:p>
        </p:txBody>
      </p:sp>
      <p:pic>
        <p:nvPicPr>
          <p:cNvPr id="2" name="Picture 1" descr="A picture containing fan&#10;&#10;Description automatically generated">
            <a:extLst>
              <a:ext uri="{FF2B5EF4-FFF2-40B4-BE49-F238E27FC236}">
                <a16:creationId xmlns:a16="http://schemas.microsoft.com/office/drawing/2014/main" id="{CC2FEE14-1622-1808-9414-1426D384C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69702">
            <a:off x="11180977" y="120652"/>
            <a:ext cx="446419" cy="904705"/>
          </a:xfrm>
          <a:prstGeom prst="rect">
            <a:avLst/>
          </a:prstGeom>
        </p:spPr>
      </p:pic>
      <p:pic>
        <p:nvPicPr>
          <p:cNvPr id="3" name="Graphic 2" descr="Cycling with solid fill">
            <a:extLst>
              <a:ext uri="{FF2B5EF4-FFF2-40B4-BE49-F238E27FC236}">
                <a16:creationId xmlns:a16="http://schemas.microsoft.com/office/drawing/2014/main" id="{B2160457-5912-2362-D1F1-BC97AC04761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6822" y="3756931"/>
            <a:ext cx="579922" cy="5799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55" y="890806"/>
            <a:ext cx="9929091" cy="5967194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9BFE6FC-4E0C-33EA-5D78-C893380A6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65" y="5381624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8773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6B869D4-1EEF-4B5F-AD70-79AACBAEE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8C41AD21-3670-6951-4C57-57B7A60CE7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9" r="-1" b="-1"/>
          <a:stretch/>
        </p:blipFill>
        <p:spPr>
          <a:xfrm>
            <a:off x="113115" y="3946050"/>
            <a:ext cx="2980440" cy="25521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A2134DB-B942-4575-BC68-77AC9D254A49}"/>
              </a:ext>
            </a:extLst>
          </p:cNvPr>
          <p:cNvCxnSpPr>
            <a:cxnSpLocks/>
          </p:cNvCxnSpPr>
          <p:nvPr/>
        </p:nvCxnSpPr>
        <p:spPr>
          <a:xfrm>
            <a:off x="8343900" y="3429000"/>
            <a:ext cx="713473" cy="136438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D2BFB8-C045-AC76-A91D-9882DA8E71A1}"/>
              </a:ext>
            </a:extLst>
          </p:cNvPr>
          <p:cNvCxnSpPr>
            <a:cxnSpLocks/>
          </p:cNvCxnSpPr>
          <p:nvPr/>
        </p:nvCxnSpPr>
        <p:spPr>
          <a:xfrm flipH="1">
            <a:off x="3986728" y="5768903"/>
            <a:ext cx="4108227" cy="163267"/>
          </a:xfrm>
          <a:prstGeom prst="straightConnector1">
            <a:avLst/>
          </a:prstGeom>
          <a:ln w="76200"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518692B-F1D3-F466-BB81-99501F363296}"/>
              </a:ext>
            </a:extLst>
          </p:cNvPr>
          <p:cNvCxnSpPr>
            <a:cxnSpLocks/>
          </p:cNvCxnSpPr>
          <p:nvPr/>
        </p:nvCxnSpPr>
        <p:spPr>
          <a:xfrm flipH="1">
            <a:off x="3986728" y="5429116"/>
            <a:ext cx="4114265" cy="100827"/>
          </a:xfrm>
          <a:prstGeom prst="straightConnector1">
            <a:avLst/>
          </a:prstGeom>
          <a:ln w="76200">
            <a:solidFill>
              <a:srgbClr val="A46F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>
            <a:extLst>
              <a:ext uri="{FF2B5EF4-FFF2-40B4-BE49-F238E27FC236}">
                <a16:creationId xmlns:a16="http://schemas.microsoft.com/office/drawing/2014/main" id="{D7BED5D3-3040-FF94-DBC5-929B827E6F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1832" y="151489"/>
            <a:ext cx="3749584" cy="1809010"/>
          </a:xfrm>
          <a:prstGeom prst="rect">
            <a:avLst/>
          </a:prstGeom>
        </p:spPr>
      </p:pic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E365322B-CF05-4438-5F7D-1BBA75B2B4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208" y="1888216"/>
            <a:ext cx="8726208" cy="4642942"/>
          </a:xfrm>
          <a:prstGeom prst="rect">
            <a:avLst/>
          </a:prstGeom>
        </p:spPr>
      </p:pic>
      <p:pic>
        <p:nvPicPr>
          <p:cNvPr id="8" name="Picture 7" descr="A bus is stopped at a bus stop&#10;&#10;Description automatically generated with medium confidence">
            <a:extLst>
              <a:ext uri="{FF2B5EF4-FFF2-40B4-BE49-F238E27FC236}">
                <a16:creationId xmlns:a16="http://schemas.microsoft.com/office/drawing/2014/main" id="{DAB4A04A-E4FC-9A37-0DC9-78AB263A08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0" r="1" b="15070"/>
          <a:stretch/>
        </p:blipFill>
        <p:spPr>
          <a:xfrm>
            <a:off x="9236834" y="5288031"/>
            <a:ext cx="2849422" cy="1458113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BF43DBF-6C2F-43FA-983B-5DF3BC671B10}"/>
              </a:ext>
            </a:extLst>
          </p:cNvPr>
          <p:cNvCxnSpPr>
            <a:cxnSpLocks/>
          </p:cNvCxnSpPr>
          <p:nvPr/>
        </p:nvCxnSpPr>
        <p:spPr>
          <a:xfrm flipH="1" flipV="1">
            <a:off x="6416733" y="2084686"/>
            <a:ext cx="969266" cy="2049199"/>
          </a:xfrm>
          <a:prstGeom prst="straightConnector1">
            <a:avLst/>
          </a:prstGeom>
          <a:ln w="76200">
            <a:solidFill>
              <a:srgbClr val="A46F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D4BCC9D-0FFB-E668-3937-5D9EA1404D3C}"/>
              </a:ext>
            </a:extLst>
          </p:cNvPr>
          <p:cNvCxnSpPr>
            <a:cxnSpLocks/>
          </p:cNvCxnSpPr>
          <p:nvPr/>
        </p:nvCxnSpPr>
        <p:spPr>
          <a:xfrm flipV="1">
            <a:off x="7406063" y="1716277"/>
            <a:ext cx="3004029" cy="2489891"/>
          </a:xfrm>
          <a:prstGeom prst="straightConnector1">
            <a:avLst/>
          </a:prstGeom>
          <a:ln w="76200">
            <a:solidFill>
              <a:srgbClr val="A46F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9137957-743C-0743-8A42-284647632D5B}"/>
              </a:ext>
            </a:extLst>
          </p:cNvPr>
          <p:cNvCxnSpPr>
            <a:cxnSpLocks/>
          </p:cNvCxnSpPr>
          <p:nvPr/>
        </p:nvCxnSpPr>
        <p:spPr>
          <a:xfrm>
            <a:off x="7433239" y="4133885"/>
            <a:ext cx="2075786" cy="167719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233" y="161153"/>
            <a:ext cx="1923533" cy="192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A38E84E-72CF-A5C2-EB22-2E61746040B2}"/>
              </a:ext>
            </a:extLst>
          </p:cNvPr>
          <p:cNvCxnSpPr>
            <a:cxnSpLocks/>
          </p:cNvCxnSpPr>
          <p:nvPr/>
        </p:nvCxnSpPr>
        <p:spPr>
          <a:xfrm flipH="1">
            <a:off x="2564297" y="4194741"/>
            <a:ext cx="4821701" cy="1283574"/>
          </a:xfrm>
          <a:prstGeom prst="straightConnector1">
            <a:avLst/>
          </a:prstGeom>
          <a:ln w="76200">
            <a:solidFill>
              <a:srgbClr val="A46F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See the source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" y="23990"/>
            <a:ext cx="42672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759242C-6DA0-DE8F-2CC7-C1D80D9B2191}"/>
              </a:ext>
            </a:extLst>
          </p:cNvPr>
          <p:cNvCxnSpPr>
            <a:cxnSpLocks/>
          </p:cNvCxnSpPr>
          <p:nvPr/>
        </p:nvCxnSpPr>
        <p:spPr>
          <a:xfrm flipH="1" flipV="1">
            <a:off x="3526700" y="2145542"/>
            <a:ext cx="3820713" cy="2046212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09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CE345-7EFF-7C6F-0761-9F873EC20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3838" y="1990339"/>
            <a:ext cx="9144000" cy="1388743"/>
          </a:xfrm>
        </p:spPr>
        <p:txBody>
          <a:bodyPr>
            <a:normAutofit/>
          </a:bodyPr>
          <a:lstStyle/>
          <a:p>
            <a:r>
              <a:rPr lang="en-US" dirty="0"/>
              <a:t>Your Naturehood Map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14C89-D47E-3930-B972-44A3389E00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" t="14779" r="5819"/>
          <a:stretch/>
        </p:blipFill>
        <p:spPr>
          <a:xfrm>
            <a:off x="433137" y="4118766"/>
            <a:ext cx="3104949" cy="25764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16D2F78-7F12-E73B-5264-EF911C1F02C3}"/>
              </a:ext>
            </a:extLst>
          </p:cNvPr>
          <p:cNvSpPr txBox="1"/>
          <p:nvPr/>
        </p:nvSpPr>
        <p:spPr>
          <a:xfrm>
            <a:off x="2387066" y="3967606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BBDEC2-121A-3495-3105-33087F3DFAF8}"/>
              </a:ext>
            </a:extLst>
          </p:cNvPr>
          <p:cNvSpPr txBox="1"/>
          <p:nvPr/>
        </p:nvSpPr>
        <p:spPr>
          <a:xfrm>
            <a:off x="6968691" y="5738694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 descr="A picture containing fan&#10;&#10;Description automatically generated">
            <a:extLst>
              <a:ext uri="{FF2B5EF4-FFF2-40B4-BE49-F238E27FC236}">
                <a16:creationId xmlns:a16="http://schemas.microsoft.com/office/drawing/2014/main" id="{F15C3E63-A8D2-F6CC-F8D8-C426D4069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1193">
            <a:off x="10268246" y="1749291"/>
            <a:ext cx="446419" cy="904705"/>
          </a:xfrm>
          <a:prstGeom prst="rect">
            <a:avLst/>
          </a:prstGeom>
        </p:spPr>
      </p:pic>
      <p:pic>
        <p:nvPicPr>
          <p:cNvPr id="7" name="Picture 6" descr="A picture containing fan&#10;&#10;Description automatically generated">
            <a:extLst>
              <a:ext uri="{FF2B5EF4-FFF2-40B4-BE49-F238E27FC236}">
                <a16:creationId xmlns:a16="http://schemas.microsoft.com/office/drawing/2014/main" id="{AF562620-2576-702C-EE1C-DD8984C7D2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4701">
            <a:off x="10173229" y="2944770"/>
            <a:ext cx="446419" cy="904705"/>
          </a:xfrm>
          <a:prstGeom prst="rect">
            <a:avLst/>
          </a:prstGeom>
        </p:spPr>
      </p:pic>
      <p:pic>
        <p:nvPicPr>
          <p:cNvPr id="8" name="Picture 7" descr="A picture containing fan&#10;&#10;Description automatically generated">
            <a:extLst>
              <a:ext uri="{FF2B5EF4-FFF2-40B4-BE49-F238E27FC236}">
                <a16:creationId xmlns:a16="http://schemas.microsoft.com/office/drawing/2014/main" id="{D89854CE-F3C6-6528-9B6C-641BA1015C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03824">
            <a:off x="9385786" y="1296938"/>
            <a:ext cx="446419" cy="904705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E290F8D7-EF18-222A-523B-F39FBEDFE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002" y="5218825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652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1B1D016-048F-04D4-3B16-D6B2446F5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517525"/>
            <a:ext cx="5973278" cy="1899618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Your </a:t>
            </a:r>
            <a:br>
              <a:rPr lang="en-US" sz="3600" dirty="0"/>
            </a:br>
            <a:r>
              <a:rPr lang="en-US" sz="3600" dirty="0"/>
              <a:t>Naturehood</a:t>
            </a:r>
            <a:br>
              <a:rPr lang="en-US" sz="3600" dirty="0"/>
            </a:br>
            <a:r>
              <a:rPr lang="en-US" sz="3600" dirty="0"/>
              <a:t>Air Quality</a:t>
            </a:r>
            <a:br>
              <a:rPr lang="en-US" sz="3600" dirty="0"/>
            </a:br>
            <a:r>
              <a:rPr lang="en-US" sz="3600" dirty="0"/>
              <a:t>Map</a:t>
            </a:r>
            <a:br>
              <a:rPr lang="en-US" dirty="0"/>
            </a:br>
            <a:endParaRPr lang="en-GB" dirty="0"/>
          </a:p>
        </p:txBody>
      </p:sp>
      <p:pic>
        <p:nvPicPr>
          <p:cNvPr id="8" name="Picture 7" descr="A picture containing fan&#10;&#10;Description automatically generated">
            <a:extLst>
              <a:ext uri="{FF2B5EF4-FFF2-40B4-BE49-F238E27FC236}">
                <a16:creationId xmlns:a16="http://schemas.microsoft.com/office/drawing/2014/main" id="{D7D63C5D-05C0-CD22-4C16-48681D271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03824">
            <a:off x="11162856" y="141907"/>
            <a:ext cx="446419" cy="9047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692C30-834D-83A9-B003-0FB5838B1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80" y="3503581"/>
            <a:ext cx="1170258" cy="444892"/>
          </a:xfrm>
          <a:prstGeom prst="rect">
            <a:avLst/>
          </a:prstGeom>
        </p:spPr>
      </p:pic>
      <p:pic>
        <p:nvPicPr>
          <p:cNvPr id="10" name="Graphic 9" descr="Renewable Energy with solid fill">
            <a:extLst>
              <a:ext uri="{FF2B5EF4-FFF2-40B4-BE49-F238E27FC236}">
                <a16:creationId xmlns:a16="http://schemas.microsoft.com/office/drawing/2014/main" id="{67DB3DA3-C629-22E3-80D5-B896BA3F56D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4855" y="3368551"/>
            <a:ext cx="579922" cy="579922"/>
          </a:xfrm>
          <a:prstGeom prst="rect">
            <a:avLst/>
          </a:prstGeom>
        </p:spPr>
      </p:pic>
      <p:pic>
        <p:nvPicPr>
          <p:cNvPr id="11" name="Graphic 10" descr="Power Plant outline">
            <a:extLst>
              <a:ext uri="{FF2B5EF4-FFF2-40B4-BE49-F238E27FC236}">
                <a16:creationId xmlns:a16="http://schemas.microsoft.com/office/drawing/2014/main" id="{F8CDF1B3-418B-CF83-68AA-423850666FF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1244" y="2641525"/>
            <a:ext cx="637674" cy="637674"/>
          </a:xfrm>
          <a:prstGeom prst="rect">
            <a:avLst/>
          </a:prstGeom>
        </p:spPr>
      </p:pic>
      <p:pic>
        <p:nvPicPr>
          <p:cNvPr id="12" name="Graphic 11" descr="Car with solid fill">
            <a:extLst>
              <a:ext uri="{FF2B5EF4-FFF2-40B4-BE49-F238E27FC236}">
                <a16:creationId xmlns:a16="http://schemas.microsoft.com/office/drawing/2014/main" id="{90327932-C7A9-2FE7-48AF-7104FF1090C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285667" y="2641525"/>
            <a:ext cx="637674" cy="63767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3291" y="199970"/>
            <a:ext cx="8596679" cy="6337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6CF2276-3CA3-4027-DF46-F6D18E5B6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34" y="5253549"/>
            <a:ext cx="127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349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CE345-7EFF-7C6F-0761-9F873EC20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950" y="588659"/>
            <a:ext cx="11133322" cy="1652654"/>
          </a:xfrm>
        </p:spPr>
        <p:txBody>
          <a:bodyPr>
            <a:normAutofit/>
          </a:bodyPr>
          <a:lstStyle/>
          <a:p>
            <a:pPr algn="l"/>
            <a:r>
              <a:rPr lang="en-US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Pollution solutions </a:t>
            </a:r>
            <a:br>
              <a:rPr lang="en-US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(positive impacts)</a:t>
            </a:r>
            <a:endParaRPr lang="en-GB" sz="5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6D2F78-7F12-E73B-5264-EF911C1F02C3}"/>
              </a:ext>
            </a:extLst>
          </p:cNvPr>
          <p:cNvSpPr txBox="1"/>
          <p:nvPr/>
        </p:nvSpPr>
        <p:spPr>
          <a:xfrm>
            <a:off x="2387066" y="3967606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BBDEC2-121A-3495-3105-33087F3DFAF8}"/>
              </a:ext>
            </a:extLst>
          </p:cNvPr>
          <p:cNvSpPr txBox="1"/>
          <p:nvPr/>
        </p:nvSpPr>
        <p:spPr>
          <a:xfrm>
            <a:off x="6968691" y="5738694"/>
            <a:ext cx="1376411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6" name="Picture 5" descr="A picture containing fan&#10;&#10;Description automatically generated">
            <a:extLst>
              <a:ext uri="{FF2B5EF4-FFF2-40B4-BE49-F238E27FC236}">
                <a16:creationId xmlns:a16="http://schemas.microsoft.com/office/drawing/2014/main" id="{F15C3E63-A8D2-F6CC-F8D8-C426D4069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31193">
            <a:off x="11022672" y="219429"/>
            <a:ext cx="446419" cy="904705"/>
          </a:xfrm>
          <a:prstGeom prst="rect">
            <a:avLst/>
          </a:prstGeom>
        </p:spPr>
      </p:pic>
      <p:pic>
        <p:nvPicPr>
          <p:cNvPr id="7" name="Picture 6" descr="A picture containing fan&#10;&#10;Description automatically generated">
            <a:extLst>
              <a:ext uri="{FF2B5EF4-FFF2-40B4-BE49-F238E27FC236}">
                <a16:creationId xmlns:a16="http://schemas.microsoft.com/office/drawing/2014/main" id="{AF562620-2576-702C-EE1C-DD8984C7D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4701">
            <a:off x="10067722" y="333818"/>
            <a:ext cx="446419" cy="904705"/>
          </a:xfrm>
          <a:prstGeom prst="rect">
            <a:avLst/>
          </a:prstGeom>
        </p:spPr>
      </p:pic>
      <p:pic>
        <p:nvPicPr>
          <p:cNvPr id="8" name="Picture 7" descr="A picture containing fan&#10;&#10;Description automatically generated">
            <a:extLst>
              <a:ext uri="{FF2B5EF4-FFF2-40B4-BE49-F238E27FC236}">
                <a16:creationId xmlns:a16="http://schemas.microsoft.com/office/drawing/2014/main" id="{D89854CE-F3C6-6528-9B6C-641BA1015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03824">
            <a:off x="9385786" y="1296938"/>
            <a:ext cx="446419" cy="9047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F4A091-4374-AB95-9D42-75F28D7F3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30" y="1384745"/>
            <a:ext cx="668274" cy="598662"/>
          </a:xfrm>
          <a:prstGeom prst="rect">
            <a:avLst/>
          </a:prstGeom>
        </p:spPr>
      </p:pic>
      <p:pic>
        <p:nvPicPr>
          <p:cNvPr id="10" name="Picture 9" descr="A picture containing fan&#10;&#10;Description automatically generated">
            <a:extLst>
              <a:ext uri="{FF2B5EF4-FFF2-40B4-BE49-F238E27FC236}">
                <a16:creationId xmlns:a16="http://schemas.microsoft.com/office/drawing/2014/main" id="{4240C272-92F3-9C43-1F4E-85228E7C9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387" y="2229737"/>
            <a:ext cx="695264" cy="1266567"/>
          </a:xfrm>
          <a:prstGeom prst="rect">
            <a:avLst/>
          </a:prstGeom>
        </p:spPr>
      </p:pic>
      <p:pic>
        <p:nvPicPr>
          <p:cNvPr id="11" name="Graphic 10" descr="Renewable Energy with solid fill">
            <a:extLst>
              <a:ext uri="{FF2B5EF4-FFF2-40B4-BE49-F238E27FC236}">
                <a16:creationId xmlns:a16="http://schemas.microsoft.com/office/drawing/2014/main" id="{F16FB83E-EDB5-DF0B-587C-97F60FB6EAC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4514" y="2498198"/>
            <a:ext cx="854868" cy="854868"/>
          </a:xfrm>
          <a:prstGeom prst="rect">
            <a:avLst/>
          </a:prstGeom>
        </p:spPr>
      </p:pic>
      <p:pic>
        <p:nvPicPr>
          <p:cNvPr id="12" name="Graphic 12" descr="Cycling with solid fill">
            <a:extLst>
              <a:ext uri="{FF2B5EF4-FFF2-40B4-BE49-F238E27FC236}">
                <a16:creationId xmlns:a16="http://schemas.microsoft.com/office/drawing/2014/main" id="{A1E442C4-7626-2265-68FF-C393AFDC447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60067" y="2455861"/>
            <a:ext cx="829024" cy="8290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138" y="2305434"/>
            <a:ext cx="2426077" cy="35626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931" y="475998"/>
            <a:ext cx="1362954" cy="13629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05" y="3889399"/>
            <a:ext cx="3522955" cy="26263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40" y="2837586"/>
            <a:ext cx="1733911" cy="1314546"/>
          </a:xfrm>
          <a:prstGeom prst="rect">
            <a:avLst/>
          </a:prstGeom>
        </p:spPr>
      </p:pic>
      <p:pic>
        <p:nvPicPr>
          <p:cNvPr id="17" name="Content Placeholder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240" y="3353066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64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599</Words>
  <Application>Microsoft Office PowerPoint</Application>
  <PresentationFormat>Widescreen</PresentationFormat>
  <Paragraphs>38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LEARNING OBJECTIVE:  To learn about positive and negative impacts on air quality. </vt:lpstr>
      <vt:lpstr>Where does  air pollution  come from? </vt:lpstr>
      <vt:lpstr>What things do you notice on your way to school that are:  - Sources of pollution (negative impacts)  - Keeping our air clean (positive impacts)  </vt:lpstr>
      <vt:lpstr>PowerPoint Presentation</vt:lpstr>
      <vt:lpstr>Map of Finsbury Park Neighbourhood</vt:lpstr>
      <vt:lpstr>PowerPoint Presentation</vt:lpstr>
      <vt:lpstr>Your Naturehood Map</vt:lpstr>
      <vt:lpstr>Your  Naturehood Air Quality Map </vt:lpstr>
      <vt:lpstr>Pollution solutions  (positive impacts)</vt:lpstr>
      <vt:lpstr>HOMEWORK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Beatrice Liese</dc:creator>
  <cp:lastModifiedBy>Caroline Chapman</cp:lastModifiedBy>
  <cp:revision>57</cp:revision>
  <dcterms:created xsi:type="dcterms:W3CDTF">2022-09-19T15:42:51Z</dcterms:created>
  <dcterms:modified xsi:type="dcterms:W3CDTF">2023-08-24T15:19:12Z</dcterms:modified>
</cp:coreProperties>
</file>