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8C_D7114DE8.xml" ContentType="application/vnd.ms-powerpoint.comments+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93" r:id="rId6"/>
  </p:sldMasterIdLst>
  <p:notesMasterIdLst>
    <p:notesMasterId r:id="rId34"/>
  </p:notesMasterIdLst>
  <p:sldIdLst>
    <p:sldId id="269" r:id="rId7"/>
    <p:sldId id="349" r:id="rId8"/>
    <p:sldId id="261" r:id="rId9"/>
    <p:sldId id="271" r:id="rId10"/>
    <p:sldId id="380" r:id="rId11"/>
    <p:sldId id="259" r:id="rId12"/>
    <p:sldId id="260" r:id="rId13"/>
    <p:sldId id="350" r:id="rId14"/>
    <p:sldId id="397" r:id="rId15"/>
    <p:sldId id="352" r:id="rId16"/>
    <p:sldId id="375" r:id="rId17"/>
    <p:sldId id="353" r:id="rId18"/>
    <p:sldId id="381" r:id="rId19"/>
    <p:sldId id="389" r:id="rId20"/>
    <p:sldId id="402" r:id="rId21"/>
    <p:sldId id="403" r:id="rId22"/>
    <p:sldId id="404" r:id="rId23"/>
    <p:sldId id="405" r:id="rId24"/>
    <p:sldId id="387" r:id="rId25"/>
    <p:sldId id="392" r:id="rId26"/>
    <p:sldId id="394" r:id="rId27"/>
    <p:sldId id="395" r:id="rId28"/>
    <p:sldId id="396" r:id="rId29"/>
    <p:sldId id="372" r:id="rId30"/>
    <p:sldId id="356" r:id="rId31"/>
    <p:sldId id="401" r:id="rId32"/>
    <p:sldId id="34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94F50-8E81-64ED-55EE-1056C2F2E3A3}" name="Maysa Ismael" initials="MI" userId="S::maysa.ismael@london.gov.uk::49c26d7b-9ae1-4b6f-9479-e746e1407280" providerId="AD"/>
  <p188:author id="{4A512E8A-6569-8D22-2409-3149F006C96D}" name="Louise Yu" initials="LY" userId="S::Louise.Yu@london.gov.uk::4a660054-0c49-446a-b3f2-6b35d56c87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66D"/>
    <a:srgbClr val="1426E3"/>
    <a:srgbClr val="5C5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D8691-4022-B668-DBCB-96C8D3630991}" v="516" dt="2024-03-06T09:58:33.664"/>
    <p1510:client id="{7953ABA6-E065-F5BA-3837-39228874C7B3}" v="19" dt="2024-03-06T11:29:36.067"/>
    <p1510:client id="{DD952D17-337C-4B37-AE99-BCACFD9C5562}" v="16566" dt="2024-03-07T09:29:35.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11" autoAdjust="0"/>
  </p:normalViewPr>
  <p:slideViewPr>
    <p:cSldViewPr snapToGrid="0">
      <p:cViewPr varScale="1">
        <p:scale>
          <a:sx n="59" d="100"/>
          <a:sy n="59" d="100"/>
        </p:scale>
        <p:origin x="1146" y="3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omments/modernComment_18C_D7114DE8.xml><?xml version="1.0" encoding="utf-8"?>
<p188:cmLst xmlns:a="http://schemas.openxmlformats.org/drawingml/2006/main" xmlns:r="http://schemas.openxmlformats.org/officeDocument/2006/relationships" xmlns:p188="http://schemas.microsoft.com/office/powerpoint/2018/8/main">
  <p188:cm id="{E3FB2055-1061-4862-AF16-C002B7992F2A}" authorId="{4A512E8A-6569-8D22-2409-3149F006C96D}" status="resolved" created="2024-03-05T17:36:38.328" complete="100000">
    <pc:sldMkLst xmlns:pc="http://schemas.microsoft.com/office/powerpoint/2013/main/command">
      <pc:docMk/>
      <pc:sldMk cId="3608235496" sldId="396"/>
    </pc:sldMkLst>
    <p188:txBody>
      <a:bodyPr/>
      <a:lstStyle/>
      <a:p>
        <a:r>
          <a:rPr lang="en-GB"/>
          <a:t>[@Maysa Ismael]  could we have a screenshot of the interview question here?</a:t>
        </a:r>
      </a:p>
    </p188:txBody>
    <p188:extLst>
      <p:ext xmlns:p="http://schemas.openxmlformats.org/presentationml/2006/main" uri="{57CB4572-C831-44C2-8A1C-0ADB6CCDFE69}">
        <p223:reactions xmlns:p223="http://schemas.microsoft.com/office/powerpoint/2022/03/main">
          <p223:rxn type="👍">
            <p223:instance time="2024-03-06T08:50:48.110" authorId="{25B94F50-8E81-64ED-55EE-1056C2F2E3A3}"/>
          </p223:rxn>
        </p223:reactions>
      </p:ext>
    </p188:extLst>
  </p188:cm>
</p188:cmLst>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65EC4-A2A5-4DF3-BF98-5E6029764A62}"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a:lstStyle/>
        <a:p>
          <a:endParaRPr lang="en-US"/>
        </a:p>
      </dgm:t>
    </dgm:pt>
    <dgm:pt modelId="{C44D44B7-F3C6-43B8-B71F-8AB85B8DC17C}">
      <dgm:prSet/>
      <dgm:spPr/>
      <dgm:t>
        <a:bodyPr/>
        <a:lstStyle/>
        <a:p>
          <a:r>
            <a:rPr lang="en-US"/>
            <a:t>July 2020</a:t>
          </a:r>
        </a:p>
      </dgm:t>
    </dgm:pt>
    <dgm:pt modelId="{FD2261ED-FCFE-4572-A023-07C38AE1CF77}" type="parTrans" cxnId="{FCBB2203-0CB2-4685-9079-B4B9DF71A2E2}">
      <dgm:prSet/>
      <dgm:spPr/>
      <dgm:t>
        <a:bodyPr/>
        <a:lstStyle/>
        <a:p>
          <a:endParaRPr lang="en-US"/>
        </a:p>
      </dgm:t>
    </dgm:pt>
    <dgm:pt modelId="{780C0C6E-D12E-40A0-BAAB-46FC96C97892}" type="sibTrans" cxnId="{FCBB2203-0CB2-4685-9079-B4B9DF71A2E2}">
      <dgm:prSet/>
      <dgm:spPr/>
      <dgm:t>
        <a:bodyPr/>
        <a:lstStyle/>
        <a:p>
          <a:endParaRPr lang="en-US"/>
        </a:p>
      </dgm:t>
    </dgm:pt>
    <dgm:pt modelId="{862114F7-E438-4A21-87A3-D41A9D561C17}">
      <dgm:prSet/>
      <dgm:spPr/>
      <dgm:t>
        <a:bodyPr/>
        <a:lstStyle/>
        <a:p>
          <a:r>
            <a:rPr lang="en-US"/>
            <a:t>China’s imposition of the National Security Law on the people of Hong Kong</a:t>
          </a:r>
        </a:p>
      </dgm:t>
    </dgm:pt>
    <dgm:pt modelId="{2CA9CF45-4C2D-40BC-8566-63FA32CC04CC}" type="parTrans" cxnId="{5F3E30BA-3936-4E87-B71B-30149A3A5E4C}">
      <dgm:prSet/>
      <dgm:spPr/>
      <dgm:t>
        <a:bodyPr/>
        <a:lstStyle/>
        <a:p>
          <a:endParaRPr lang="en-US"/>
        </a:p>
      </dgm:t>
    </dgm:pt>
    <dgm:pt modelId="{376B22D0-C3F6-4ACE-8BAE-870204376FE1}" type="sibTrans" cxnId="{5F3E30BA-3936-4E87-B71B-30149A3A5E4C}">
      <dgm:prSet/>
      <dgm:spPr/>
      <dgm:t>
        <a:bodyPr/>
        <a:lstStyle/>
        <a:p>
          <a:endParaRPr lang="en-US"/>
        </a:p>
      </dgm:t>
    </dgm:pt>
    <dgm:pt modelId="{FEC84CBB-0EFD-476B-9D2C-68992E7A0219}">
      <dgm:prSet/>
      <dgm:spPr/>
      <dgm:t>
        <a:bodyPr/>
        <a:lstStyle/>
        <a:p>
          <a:r>
            <a:rPr lang="en-US"/>
            <a:t>31 Jan. 2021</a:t>
          </a:r>
        </a:p>
      </dgm:t>
    </dgm:pt>
    <dgm:pt modelId="{B85A2751-CC40-49EA-A3F9-6921C3BCB4A9}" type="parTrans" cxnId="{2814D6F1-CE25-42B8-9867-524F67CFB092}">
      <dgm:prSet/>
      <dgm:spPr/>
      <dgm:t>
        <a:bodyPr/>
        <a:lstStyle/>
        <a:p>
          <a:endParaRPr lang="en-US"/>
        </a:p>
      </dgm:t>
    </dgm:pt>
    <dgm:pt modelId="{1CDE3478-AE08-4738-8357-E9220E8E6F0F}" type="sibTrans" cxnId="{2814D6F1-CE25-42B8-9867-524F67CFB092}">
      <dgm:prSet/>
      <dgm:spPr/>
      <dgm:t>
        <a:bodyPr/>
        <a:lstStyle/>
        <a:p>
          <a:endParaRPr lang="en-US"/>
        </a:p>
      </dgm:t>
    </dgm:pt>
    <dgm:pt modelId="{3734E72F-3C7C-4CEE-9115-EBE9FFCFE893}">
      <dgm:prSet/>
      <dgm:spPr/>
      <dgm:t>
        <a:bodyPr/>
        <a:lstStyle/>
        <a:p>
          <a:r>
            <a:rPr lang="en-US"/>
            <a:t>New immigration route was introduced for Hong Kong British National (Overseas) status holders</a:t>
          </a:r>
        </a:p>
      </dgm:t>
    </dgm:pt>
    <dgm:pt modelId="{B260DC2A-58B2-438A-B1C3-02C70F7D2AA5}" type="parTrans" cxnId="{FEB4E58B-4272-4250-A87E-0292EFDE93FB}">
      <dgm:prSet/>
      <dgm:spPr/>
      <dgm:t>
        <a:bodyPr/>
        <a:lstStyle/>
        <a:p>
          <a:endParaRPr lang="en-US"/>
        </a:p>
      </dgm:t>
    </dgm:pt>
    <dgm:pt modelId="{31B3A10A-DF6D-498B-BD2A-FF04CA295E1E}" type="sibTrans" cxnId="{FEB4E58B-4272-4250-A87E-0292EFDE93FB}">
      <dgm:prSet/>
      <dgm:spPr/>
      <dgm:t>
        <a:bodyPr/>
        <a:lstStyle/>
        <a:p>
          <a:endParaRPr lang="en-US"/>
        </a:p>
      </dgm:t>
    </dgm:pt>
    <dgm:pt modelId="{DD68D350-6980-4FE5-ABC8-819FFE2B48D1}">
      <dgm:prSet/>
      <dgm:spPr/>
      <dgm:t>
        <a:bodyPr/>
        <a:lstStyle/>
        <a:p>
          <a:r>
            <a:rPr lang="en-US"/>
            <a:t>2022</a:t>
          </a:r>
        </a:p>
      </dgm:t>
    </dgm:pt>
    <dgm:pt modelId="{A073BF16-7BAB-438E-97D0-BA7C61CE98EC}" type="parTrans" cxnId="{82F7E454-B39E-473D-BBD0-D5A2F06EA9F2}">
      <dgm:prSet/>
      <dgm:spPr/>
      <dgm:t>
        <a:bodyPr/>
        <a:lstStyle/>
        <a:p>
          <a:endParaRPr lang="en-US"/>
        </a:p>
      </dgm:t>
    </dgm:pt>
    <dgm:pt modelId="{475020FF-FB87-4D72-A6AA-243C405A60C4}" type="sibTrans" cxnId="{82F7E454-B39E-473D-BBD0-D5A2F06EA9F2}">
      <dgm:prSet/>
      <dgm:spPr/>
      <dgm:t>
        <a:bodyPr/>
        <a:lstStyle/>
        <a:p>
          <a:endParaRPr lang="en-US"/>
        </a:p>
      </dgm:t>
    </dgm:pt>
    <dgm:pt modelId="{9F08105E-8098-4564-B55A-45243F2698BF}">
      <dgm:prSet/>
      <dgm:spPr/>
      <dgm:t>
        <a:bodyPr/>
        <a:lstStyle/>
        <a:p>
          <a:r>
            <a:rPr lang="en-US"/>
            <a:t>The Hong Kong Welcome Programme was launched.</a:t>
          </a:r>
        </a:p>
      </dgm:t>
    </dgm:pt>
    <dgm:pt modelId="{798273AE-568F-4AC2-BAE0-5FDA8E6B8AAF}" type="parTrans" cxnId="{16EED677-0680-4873-BB3E-1AAFC21A0543}">
      <dgm:prSet/>
      <dgm:spPr/>
      <dgm:t>
        <a:bodyPr/>
        <a:lstStyle/>
        <a:p>
          <a:endParaRPr lang="en-US"/>
        </a:p>
      </dgm:t>
    </dgm:pt>
    <dgm:pt modelId="{7A09F5B3-90DF-46C0-9BC0-B6236B95F960}" type="sibTrans" cxnId="{16EED677-0680-4873-BB3E-1AAFC21A0543}">
      <dgm:prSet/>
      <dgm:spPr/>
      <dgm:t>
        <a:bodyPr/>
        <a:lstStyle/>
        <a:p>
          <a:endParaRPr lang="en-US"/>
        </a:p>
      </dgm:t>
    </dgm:pt>
    <dgm:pt modelId="{09B90D52-9505-4DEF-84D8-0BF9C3C979D4}">
      <dgm:prSet/>
      <dgm:spPr/>
      <dgm:t>
        <a:bodyPr/>
        <a:lstStyle/>
        <a:p>
          <a:r>
            <a:rPr lang="en-US"/>
            <a:t>Nov 2022</a:t>
          </a:r>
        </a:p>
      </dgm:t>
    </dgm:pt>
    <dgm:pt modelId="{C8B5B2A6-BAB7-49D0-BC9C-B2F866B26A29}" type="parTrans" cxnId="{34974F00-CBAC-4912-A3B9-3E93DC7FF057}">
      <dgm:prSet/>
      <dgm:spPr/>
      <dgm:t>
        <a:bodyPr/>
        <a:lstStyle/>
        <a:p>
          <a:endParaRPr lang="en-GB"/>
        </a:p>
      </dgm:t>
    </dgm:pt>
    <dgm:pt modelId="{C9636028-56D5-4EBE-B660-7061ED3BE79F}" type="sibTrans" cxnId="{34974F00-CBAC-4912-A3B9-3E93DC7FF057}">
      <dgm:prSet/>
      <dgm:spPr/>
      <dgm:t>
        <a:bodyPr/>
        <a:lstStyle/>
        <a:p>
          <a:endParaRPr lang="en-GB"/>
        </a:p>
      </dgm:t>
    </dgm:pt>
    <dgm:pt modelId="{79B8A970-154D-4C78-9DE9-0CF7473697E0}">
      <dgm:prSet/>
      <dgm:spPr/>
      <dgm:t>
        <a:bodyPr/>
        <a:lstStyle/>
        <a:p>
          <a:r>
            <a:rPr lang="en-US"/>
            <a:t>The BN(O) visa scheme was expanded</a:t>
          </a:r>
        </a:p>
      </dgm:t>
    </dgm:pt>
    <dgm:pt modelId="{5652D56F-602E-4257-B266-627512D5D095}" type="parTrans" cxnId="{D3FDC68B-3618-431E-83A9-76E8E31AE2A9}">
      <dgm:prSet/>
      <dgm:spPr/>
      <dgm:t>
        <a:bodyPr/>
        <a:lstStyle/>
        <a:p>
          <a:endParaRPr lang="en-GB"/>
        </a:p>
      </dgm:t>
    </dgm:pt>
    <dgm:pt modelId="{2457D83E-9B28-4ECD-8588-8E61170B13FB}" type="sibTrans" cxnId="{D3FDC68B-3618-431E-83A9-76E8E31AE2A9}">
      <dgm:prSet/>
      <dgm:spPr/>
      <dgm:t>
        <a:bodyPr/>
        <a:lstStyle/>
        <a:p>
          <a:endParaRPr lang="en-GB"/>
        </a:p>
      </dgm:t>
    </dgm:pt>
    <dgm:pt modelId="{38117AC9-438D-43F8-92F5-D6A724EE6D0E}" type="pres">
      <dgm:prSet presAssocID="{EE865EC4-A2A5-4DF3-BF98-5E6029764A62}" presName="Name0" presStyleCnt="0">
        <dgm:presLayoutVars>
          <dgm:animLvl val="lvl"/>
          <dgm:resizeHandles val="exact"/>
        </dgm:presLayoutVars>
      </dgm:prSet>
      <dgm:spPr/>
    </dgm:pt>
    <dgm:pt modelId="{7113CC3C-FE4A-4CD4-AF2C-DE818DC20984}" type="pres">
      <dgm:prSet presAssocID="{C44D44B7-F3C6-43B8-B71F-8AB85B8DC17C}" presName="composite" presStyleCnt="0"/>
      <dgm:spPr/>
    </dgm:pt>
    <dgm:pt modelId="{E87E2EA7-1F20-40AB-8DA5-AAA70612D77F}" type="pres">
      <dgm:prSet presAssocID="{C44D44B7-F3C6-43B8-B71F-8AB85B8DC17C}" presName="L" presStyleLbl="solidFgAcc1" presStyleIdx="0" presStyleCnt="4">
        <dgm:presLayoutVars>
          <dgm:chMax val="0"/>
          <dgm:chPref val="0"/>
        </dgm:presLayoutVars>
      </dgm:prSet>
      <dgm:spPr/>
    </dgm:pt>
    <dgm:pt modelId="{D255D70D-8A5F-40DF-8244-25D194F81171}" type="pres">
      <dgm:prSet presAssocID="{C44D44B7-F3C6-43B8-B71F-8AB85B8DC17C}" presName="parTx" presStyleLbl="alignNode1" presStyleIdx="0" presStyleCnt="4">
        <dgm:presLayoutVars>
          <dgm:chMax val="0"/>
          <dgm:chPref val="0"/>
          <dgm:bulletEnabled val="1"/>
        </dgm:presLayoutVars>
      </dgm:prSet>
      <dgm:spPr/>
    </dgm:pt>
    <dgm:pt modelId="{710CCBC4-4629-412B-BAA1-83BEB481B9C8}" type="pres">
      <dgm:prSet presAssocID="{C44D44B7-F3C6-43B8-B71F-8AB85B8DC17C}" presName="desTx" presStyleLbl="revTx" presStyleIdx="0" presStyleCnt="4">
        <dgm:presLayoutVars>
          <dgm:chMax val="0"/>
          <dgm:chPref val="0"/>
          <dgm:bulletEnabled val="1"/>
        </dgm:presLayoutVars>
      </dgm:prSet>
      <dgm:spPr/>
    </dgm:pt>
    <dgm:pt modelId="{2F3FC956-7F32-4502-95F2-2BDE6B8188B5}" type="pres">
      <dgm:prSet presAssocID="{C44D44B7-F3C6-43B8-B71F-8AB85B8DC17C}" presName="EmptyPlaceHolder" presStyleCnt="0"/>
      <dgm:spPr/>
    </dgm:pt>
    <dgm:pt modelId="{3BF55A4F-75C5-41D2-A4F8-88DD905EFBAA}" type="pres">
      <dgm:prSet presAssocID="{780C0C6E-D12E-40A0-BAAB-46FC96C97892}" presName="space" presStyleCnt="0"/>
      <dgm:spPr/>
    </dgm:pt>
    <dgm:pt modelId="{A34F3ACA-E4CA-432A-8C75-A3463F988EEC}" type="pres">
      <dgm:prSet presAssocID="{FEC84CBB-0EFD-476B-9D2C-68992E7A0219}" presName="composite" presStyleCnt="0"/>
      <dgm:spPr/>
    </dgm:pt>
    <dgm:pt modelId="{BA0CA8E1-C3CC-4638-AEF1-B17917464D16}" type="pres">
      <dgm:prSet presAssocID="{FEC84CBB-0EFD-476B-9D2C-68992E7A0219}" presName="L" presStyleLbl="solidFgAcc1" presStyleIdx="1" presStyleCnt="4">
        <dgm:presLayoutVars>
          <dgm:chMax val="0"/>
          <dgm:chPref val="0"/>
        </dgm:presLayoutVars>
      </dgm:prSet>
      <dgm:spPr/>
    </dgm:pt>
    <dgm:pt modelId="{2CE6C357-895C-4A3B-8996-3FEB09E03BF0}" type="pres">
      <dgm:prSet presAssocID="{FEC84CBB-0EFD-476B-9D2C-68992E7A0219}" presName="parTx" presStyleLbl="alignNode1" presStyleIdx="1" presStyleCnt="4">
        <dgm:presLayoutVars>
          <dgm:chMax val="0"/>
          <dgm:chPref val="0"/>
          <dgm:bulletEnabled val="1"/>
        </dgm:presLayoutVars>
      </dgm:prSet>
      <dgm:spPr/>
    </dgm:pt>
    <dgm:pt modelId="{5DE91F26-0774-44E8-A818-414E54A09F4F}" type="pres">
      <dgm:prSet presAssocID="{FEC84CBB-0EFD-476B-9D2C-68992E7A0219}" presName="desTx" presStyleLbl="revTx" presStyleIdx="1" presStyleCnt="4">
        <dgm:presLayoutVars>
          <dgm:chMax val="0"/>
          <dgm:chPref val="0"/>
          <dgm:bulletEnabled val="1"/>
        </dgm:presLayoutVars>
      </dgm:prSet>
      <dgm:spPr/>
    </dgm:pt>
    <dgm:pt modelId="{B649495A-55A4-4503-B521-DE6822486EEB}" type="pres">
      <dgm:prSet presAssocID="{FEC84CBB-0EFD-476B-9D2C-68992E7A0219}" presName="EmptyPlaceHolder" presStyleCnt="0"/>
      <dgm:spPr/>
    </dgm:pt>
    <dgm:pt modelId="{F1978EDA-B704-4071-A1A7-80D4AFCF459D}" type="pres">
      <dgm:prSet presAssocID="{1CDE3478-AE08-4738-8357-E9220E8E6F0F}" presName="space" presStyleCnt="0"/>
      <dgm:spPr/>
    </dgm:pt>
    <dgm:pt modelId="{DBAE8155-3574-47E1-8A72-E39F5E2DF78A}" type="pres">
      <dgm:prSet presAssocID="{09B90D52-9505-4DEF-84D8-0BF9C3C979D4}" presName="composite" presStyleCnt="0"/>
      <dgm:spPr/>
    </dgm:pt>
    <dgm:pt modelId="{5F7214E7-4E56-451B-8232-59B28C006236}" type="pres">
      <dgm:prSet presAssocID="{09B90D52-9505-4DEF-84D8-0BF9C3C979D4}" presName="L" presStyleLbl="solidFgAcc1" presStyleIdx="2" presStyleCnt="4">
        <dgm:presLayoutVars>
          <dgm:chMax val="0"/>
          <dgm:chPref val="0"/>
        </dgm:presLayoutVars>
      </dgm:prSet>
      <dgm:spPr/>
    </dgm:pt>
    <dgm:pt modelId="{82B6496D-B699-4F7B-A4C8-0C9F7AFD6D44}" type="pres">
      <dgm:prSet presAssocID="{09B90D52-9505-4DEF-84D8-0BF9C3C979D4}" presName="parTx" presStyleLbl="alignNode1" presStyleIdx="2" presStyleCnt="4">
        <dgm:presLayoutVars>
          <dgm:chMax val="0"/>
          <dgm:chPref val="0"/>
          <dgm:bulletEnabled val="1"/>
        </dgm:presLayoutVars>
      </dgm:prSet>
      <dgm:spPr/>
    </dgm:pt>
    <dgm:pt modelId="{EF1242A9-9940-409E-A63A-F5808626EB1F}" type="pres">
      <dgm:prSet presAssocID="{09B90D52-9505-4DEF-84D8-0BF9C3C979D4}" presName="desTx" presStyleLbl="revTx" presStyleIdx="2" presStyleCnt="4">
        <dgm:presLayoutVars>
          <dgm:chMax val="0"/>
          <dgm:chPref val="0"/>
          <dgm:bulletEnabled val="1"/>
        </dgm:presLayoutVars>
      </dgm:prSet>
      <dgm:spPr/>
    </dgm:pt>
    <dgm:pt modelId="{ECA1EA65-C467-4384-960A-F95D00050839}" type="pres">
      <dgm:prSet presAssocID="{09B90D52-9505-4DEF-84D8-0BF9C3C979D4}" presName="EmptyPlaceHolder" presStyleCnt="0"/>
      <dgm:spPr/>
    </dgm:pt>
    <dgm:pt modelId="{709DAE2F-C8B0-49C0-A9F1-40147D62BEFF}" type="pres">
      <dgm:prSet presAssocID="{C9636028-56D5-4EBE-B660-7061ED3BE79F}" presName="space" presStyleCnt="0"/>
      <dgm:spPr/>
    </dgm:pt>
    <dgm:pt modelId="{4884E3A5-E5C1-45EB-AEEB-11A5C6FAB96B}" type="pres">
      <dgm:prSet presAssocID="{DD68D350-6980-4FE5-ABC8-819FFE2B48D1}" presName="composite" presStyleCnt="0"/>
      <dgm:spPr/>
    </dgm:pt>
    <dgm:pt modelId="{3B7C74DF-50F7-44E9-9F3E-9D8920A8991C}" type="pres">
      <dgm:prSet presAssocID="{DD68D350-6980-4FE5-ABC8-819FFE2B48D1}" presName="L" presStyleLbl="solidFgAcc1" presStyleIdx="3" presStyleCnt="4">
        <dgm:presLayoutVars>
          <dgm:chMax val="0"/>
          <dgm:chPref val="0"/>
        </dgm:presLayoutVars>
      </dgm:prSet>
      <dgm:spPr/>
    </dgm:pt>
    <dgm:pt modelId="{3B8B6F31-998F-469E-90F8-9EAA88FF5F36}" type="pres">
      <dgm:prSet presAssocID="{DD68D350-6980-4FE5-ABC8-819FFE2B48D1}" presName="parTx" presStyleLbl="alignNode1" presStyleIdx="3" presStyleCnt="4">
        <dgm:presLayoutVars>
          <dgm:chMax val="0"/>
          <dgm:chPref val="0"/>
          <dgm:bulletEnabled val="1"/>
        </dgm:presLayoutVars>
      </dgm:prSet>
      <dgm:spPr/>
    </dgm:pt>
    <dgm:pt modelId="{E7918915-7306-429F-9A7B-55A5AF1C86B2}" type="pres">
      <dgm:prSet presAssocID="{DD68D350-6980-4FE5-ABC8-819FFE2B48D1}" presName="desTx" presStyleLbl="revTx" presStyleIdx="3" presStyleCnt="4">
        <dgm:presLayoutVars>
          <dgm:chMax val="0"/>
          <dgm:chPref val="0"/>
          <dgm:bulletEnabled val="1"/>
        </dgm:presLayoutVars>
      </dgm:prSet>
      <dgm:spPr/>
    </dgm:pt>
    <dgm:pt modelId="{CF6A2652-8FCF-4ADF-B490-001E604D522D}" type="pres">
      <dgm:prSet presAssocID="{DD68D350-6980-4FE5-ABC8-819FFE2B48D1}" presName="EmptyPlaceHolder" presStyleCnt="0"/>
      <dgm:spPr/>
    </dgm:pt>
  </dgm:ptLst>
  <dgm:cxnLst>
    <dgm:cxn modelId="{34974F00-CBAC-4912-A3B9-3E93DC7FF057}" srcId="{EE865EC4-A2A5-4DF3-BF98-5E6029764A62}" destId="{09B90D52-9505-4DEF-84D8-0BF9C3C979D4}" srcOrd="2" destOrd="0" parTransId="{C8B5B2A6-BAB7-49D0-BC9C-B2F866B26A29}" sibTransId="{C9636028-56D5-4EBE-B660-7061ED3BE79F}"/>
    <dgm:cxn modelId="{FCBB2203-0CB2-4685-9079-B4B9DF71A2E2}" srcId="{EE865EC4-A2A5-4DF3-BF98-5E6029764A62}" destId="{C44D44B7-F3C6-43B8-B71F-8AB85B8DC17C}" srcOrd="0" destOrd="0" parTransId="{FD2261ED-FCFE-4572-A023-07C38AE1CF77}" sibTransId="{780C0C6E-D12E-40A0-BAAB-46FC96C97892}"/>
    <dgm:cxn modelId="{65DEA814-9297-497D-AF2F-40B87B43E2DF}" type="presOf" srcId="{862114F7-E438-4A21-87A3-D41A9D561C17}" destId="{710CCBC4-4629-412B-BAA1-83BEB481B9C8}" srcOrd="0" destOrd="0" presId="urn:microsoft.com/office/officeart/2016/7/layout/AccentHomeChevronProcess"/>
    <dgm:cxn modelId="{6FB0451E-8469-43DE-8AF9-14778D457DF7}" type="presOf" srcId="{DD68D350-6980-4FE5-ABC8-819FFE2B48D1}" destId="{3B8B6F31-998F-469E-90F8-9EAA88FF5F36}" srcOrd="0" destOrd="0" presId="urn:microsoft.com/office/officeart/2016/7/layout/AccentHomeChevronProcess"/>
    <dgm:cxn modelId="{E07DF71E-87CB-4C7A-BBC3-9823EE0E3244}" type="presOf" srcId="{9F08105E-8098-4564-B55A-45243F2698BF}" destId="{E7918915-7306-429F-9A7B-55A5AF1C86B2}" srcOrd="0" destOrd="0" presId="urn:microsoft.com/office/officeart/2016/7/layout/AccentHomeChevronProcess"/>
    <dgm:cxn modelId="{9955D129-2377-4231-9831-2E3333D9B727}" type="presOf" srcId="{3734E72F-3C7C-4CEE-9115-EBE9FFCFE893}" destId="{5DE91F26-0774-44E8-A818-414E54A09F4F}" srcOrd="0" destOrd="0" presId="urn:microsoft.com/office/officeart/2016/7/layout/AccentHomeChevronProcess"/>
    <dgm:cxn modelId="{AB89766E-6345-4501-AF2F-D16EAC15FAD2}" type="presOf" srcId="{FEC84CBB-0EFD-476B-9D2C-68992E7A0219}" destId="{2CE6C357-895C-4A3B-8996-3FEB09E03BF0}" srcOrd="0" destOrd="0" presId="urn:microsoft.com/office/officeart/2016/7/layout/AccentHomeChevronProcess"/>
    <dgm:cxn modelId="{82F7E454-B39E-473D-BBD0-D5A2F06EA9F2}" srcId="{EE865EC4-A2A5-4DF3-BF98-5E6029764A62}" destId="{DD68D350-6980-4FE5-ABC8-819FFE2B48D1}" srcOrd="3" destOrd="0" parTransId="{A073BF16-7BAB-438E-97D0-BA7C61CE98EC}" sibTransId="{475020FF-FB87-4D72-A6AA-243C405A60C4}"/>
    <dgm:cxn modelId="{16EED677-0680-4873-BB3E-1AAFC21A0543}" srcId="{DD68D350-6980-4FE5-ABC8-819FFE2B48D1}" destId="{9F08105E-8098-4564-B55A-45243F2698BF}" srcOrd="0" destOrd="0" parTransId="{798273AE-568F-4AC2-BAE0-5FDA8E6B8AAF}" sibTransId="{7A09F5B3-90DF-46C0-9BC0-B6236B95F960}"/>
    <dgm:cxn modelId="{63AB2E8A-3940-4482-8065-2AED47F2BFAD}" type="presOf" srcId="{C44D44B7-F3C6-43B8-B71F-8AB85B8DC17C}" destId="{D255D70D-8A5F-40DF-8244-25D194F81171}" srcOrd="0" destOrd="0" presId="urn:microsoft.com/office/officeart/2016/7/layout/AccentHomeChevronProcess"/>
    <dgm:cxn modelId="{D3FDC68B-3618-431E-83A9-76E8E31AE2A9}" srcId="{09B90D52-9505-4DEF-84D8-0BF9C3C979D4}" destId="{79B8A970-154D-4C78-9DE9-0CF7473697E0}" srcOrd="0" destOrd="0" parTransId="{5652D56F-602E-4257-B266-627512D5D095}" sibTransId="{2457D83E-9B28-4ECD-8588-8E61170B13FB}"/>
    <dgm:cxn modelId="{FEB4E58B-4272-4250-A87E-0292EFDE93FB}" srcId="{FEC84CBB-0EFD-476B-9D2C-68992E7A0219}" destId="{3734E72F-3C7C-4CEE-9115-EBE9FFCFE893}" srcOrd="0" destOrd="0" parTransId="{B260DC2A-58B2-438A-B1C3-02C70F7D2AA5}" sibTransId="{31B3A10A-DF6D-498B-BD2A-FF04CA295E1E}"/>
    <dgm:cxn modelId="{5F3E30BA-3936-4E87-B71B-30149A3A5E4C}" srcId="{C44D44B7-F3C6-43B8-B71F-8AB85B8DC17C}" destId="{862114F7-E438-4A21-87A3-D41A9D561C17}" srcOrd="0" destOrd="0" parTransId="{2CA9CF45-4C2D-40BC-8566-63FA32CC04CC}" sibTransId="{376B22D0-C3F6-4ACE-8BAE-870204376FE1}"/>
    <dgm:cxn modelId="{6A93C4BC-339B-49BA-A2B7-EA666C4B97B7}" type="presOf" srcId="{EE865EC4-A2A5-4DF3-BF98-5E6029764A62}" destId="{38117AC9-438D-43F8-92F5-D6A724EE6D0E}" srcOrd="0" destOrd="0" presId="urn:microsoft.com/office/officeart/2016/7/layout/AccentHomeChevronProcess"/>
    <dgm:cxn modelId="{693417C7-FB65-4603-A447-904A8478D819}" type="presOf" srcId="{09B90D52-9505-4DEF-84D8-0BF9C3C979D4}" destId="{82B6496D-B699-4F7B-A4C8-0C9F7AFD6D44}" srcOrd="0" destOrd="0" presId="urn:microsoft.com/office/officeart/2016/7/layout/AccentHomeChevronProcess"/>
    <dgm:cxn modelId="{0914A9C7-36EC-4F03-B40C-DC0C1302FA8E}" type="presOf" srcId="{79B8A970-154D-4C78-9DE9-0CF7473697E0}" destId="{EF1242A9-9940-409E-A63A-F5808626EB1F}" srcOrd="0" destOrd="0" presId="urn:microsoft.com/office/officeart/2016/7/layout/AccentHomeChevronProcess"/>
    <dgm:cxn modelId="{2814D6F1-CE25-42B8-9867-524F67CFB092}" srcId="{EE865EC4-A2A5-4DF3-BF98-5E6029764A62}" destId="{FEC84CBB-0EFD-476B-9D2C-68992E7A0219}" srcOrd="1" destOrd="0" parTransId="{B85A2751-CC40-49EA-A3F9-6921C3BCB4A9}" sibTransId="{1CDE3478-AE08-4738-8357-E9220E8E6F0F}"/>
    <dgm:cxn modelId="{78F45216-19BE-4877-8E16-963374B1B3B0}" type="presParOf" srcId="{38117AC9-438D-43F8-92F5-D6A724EE6D0E}" destId="{7113CC3C-FE4A-4CD4-AF2C-DE818DC20984}" srcOrd="0" destOrd="0" presId="urn:microsoft.com/office/officeart/2016/7/layout/AccentHomeChevronProcess"/>
    <dgm:cxn modelId="{1F5367AC-8198-4D58-9C1D-9279FA68BF40}" type="presParOf" srcId="{7113CC3C-FE4A-4CD4-AF2C-DE818DC20984}" destId="{E87E2EA7-1F20-40AB-8DA5-AAA70612D77F}" srcOrd="0" destOrd="0" presId="urn:microsoft.com/office/officeart/2016/7/layout/AccentHomeChevronProcess"/>
    <dgm:cxn modelId="{1DDF3E43-0928-4E18-AD6F-A07582183CA0}" type="presParOf" srcId="{7113CC3C-FE4A-4CD4-AF2C-DE818DC20984}" destId="{D255D70D-8A5F-40DF-8244-25D194F81171}" srcOrd="1" destOrd="0" presId="urn:microsoft.com/office/officeart/2016/7/layout/AccentHomeChevronProcess"/>
    <dgm:cxn modelId="{4E182EBB-A1F0-45D8-BE3C-4CBB4123BCCC}" type="presParOf" srcId="{7113CC3C-FE4A-4CD4-AF2C-DE818DC20984}" destId="{710CCBC4-4629-412B-BAA1-83BEB481B9C8}" srcOrd="2" destOrd="0" presId="urn:microsoft.com/office/officeart/2016/7/layout/AccentHomeChevronProcess"/>
    <dgm:cxn modelId="{575BF61C-C030-4390-93CC-019DC2D87072}" type="presParOf" srcId="{7113CC3C-FE4A-4CD4-AF2C-DE818DC20984}" destId="{2F3FC956-7F32-4502-95F2-2BDE6B8188B5}" srcOrd="3" destOrd="0" presId="urn:microsoft.com/office/officeart/2016/7/layout/AccentHomeChevronProcess"/>
    <dgm:cxn modelId="{E81B6DE6-EC23-4EAF-9882-76674F377CBC}" type="presParOf" srcId="{38117AC9-438D-43F8-92F5-D6A724EE6D0E}" destId="{3BF55A4F-75C5-41D2-A4F8-88DD905EFBAA}" srcOrd="1" destOrd="0" presId="urn:microsoft.com/office/officeart/2016/7/layout/AccentHomeChevronProcess"/>
    <dgm:cxn modelId="{0D423A11-9918-4CBE-8C77-FA0807C30C00}" type="presParOf" srcId="{38117AC9-438D-43F8-92F5-D6A724EE6D0E}" destId="{A34F3ACA-E4CA-432A-8C75-A3463F988EEC}" srcOrd="2" destOrd="0" presId="urn:microsoft.com/office/officeart/2016/7/layout/AccentHomeChevronProcess"/>
    <dgm:cxn modelId="{342C5B5A-1521-4596-9380-A6BAACCC4C97}" type="presParOf" srcId="{A34F3ACA-E4CA-432A-8C75-A3463F988EEC}" destId="{BA0CA8E1-C3CC-4638-AEF1-B17917464D16}" srcOrd="0" destOrd="0" presId="urn:microsoft.com/office/officeart/2016/7/layout/AccentHomeChevronProcess"/>
    <dgm:cxn modelId="{5C3B3207-0A96-4E6B-909F-5EDF8E449BC5}" type="presParOf" srcId="{A34F3ACA-E4CA-432A-8C75-A3463F988EEC}" destId="{2CE6C357-895C-4A3B-8996-3FEB09E03BF0}" srcOrd="1" destOrd="0" presId="urn:microsoft.com/office/officeart/2016/7/layout/AccentHomeChevronProcess"/>
    <dgm:cxn modelId="{59CBEC1B-7149-458E-9196-F8C04DF8DFFD}" type="presParOf" srcId="{A34F3ACA-E4CA-432A-8C75-A3463F988EEC}" destId="{5DE91F26-0774-44E8-A818-414E54A09F4F}" srcOrd="2" destOrd="0" presId="urn:microsoft.com/office/officeart/2016/7/layout/AccentHomeChevronProcess"/>
    <dgm:cxn modelId="{397D7DB6-FC98-4941-BC3B-DE3C699A0E07}" type="presParOf" srcId="{A34F3ACA-E4CA-432A-8C75-A3463F988EEC}" destId="{B649495A-55A4-4503-B521-DE6822486EEB}" srcOrd="3" destOrd="0" presId="urn:microsoft.com/office/officeart/2016/7/layout/AccentHomeChevronProcess"/>
    <dgm:cxn modelId="{9E39F63F-E531-4AB0-9933-DB959D65DC16}" type="presParOf" srcId="{38117AC9-438D-43F8-92F5-D6A724EE6D0E}" destId="{F1978EDA-B704-4071-A1A7-80D4AFCF459D}" srcOrd="3" destOrd="0" presId="urn:microsoft.com/office/officeart/2016/7/layout/AccentHomeChevronProcess"/>
    <dgm:cxn modelId="{F2390A5C-DBF7-433C-AE94-A183C12FEC51}" type="presParOf" srcId="{38117AC9-438D-43F8-92F5-D6A724EE6D0E}" destId="{DBAE8155-3574-47E1-8A72-E39F5E2DF78A}" srcOrd="4" destOrd="0" presId="urn:microsoft.com/office/officeart/2016/7/layout/AccentHomeChevronProcess"/>
    <dgm:cxn modelId="{2EAA796B-DA66-46AC-B73B-A958E6F617A7}" type="presParOf" srcId="{DBAE8155-3574-47E1-8A72-E39F5E2DF78A}" destId="{5F7214E7-4E56-451B-8232-59B28C006236}" srcOrd="0" destOrd="0" presId="urn:microsoft.com/office/officeart/2016/7/layout/AccentHomeChevronProcess"/>
    <dgm:cxn modelId="{D0DE2D30-8111-4A82-BE1D-7BD552CBFDE6}" type="presParOf" srcId="{DBAE8155-3574-47E1-8A72-E39F5E2DF78A}" destId="{82B6496D-B699-4F7B-A4C8-0C9F7AFD6D44}" srcOrd="1" destOrd="0" presId="urn:microsoft.com/office/officeart/2016/7/layout/AccentHomeChevronProcess"/>
    <dgm:cxn modelId="{EC842241-45C5-4F80-94D4-97AD356519CE}" type="presParOf" srcId="{DBAE8155-3574-47E1-8A72-E39F5E2DF78A}" destId="{EF1242A9-9940-409E-A63A-F5808626EB1F}" srcOrd="2" destOrd="0" presId="urn:microsoft.com/office/officeart/2016/7/layout/AccentHomeChevronProcess"/>
    <dgm:cxn modelId="{62D449FF-6994-4DCB-9748-9F4DCB5FBEC5}" type="presParOf" srcId="{DBAE8155-3574-47E1-8A72-E39F5E2DF78A}" destId="{ECA1EA65-C467-4384-960A-F95D00050839}" srcOrd="3" destOrd="0" presId="urn:microsoft.com/office/officeart/2016/7/layout/AccentHomeChevronProcess"/>
    <dgm:cxn modelId="{04EFA0AF-A1DF-4372-A524-BEC7F95AF7C9}" type="presParOf" srcId="{38117AC9-438D-43F8-92F5-D6A724EE6D0E}" destId="{709DAE2F-C8B0-49C0-A9F1-40147D62BEFF}" srcOrd="5" destOrd="0" presId="urn:microsoft.com/office/officeart/2016/7/layout/AccentHomeChevronProcess"/>
    <dgm:cxn modelId="{179A1473-F4F4-4B03-A409-61BC4833168B}" type="presParOf" srcId="{38117AC9-438D-43F8-92F5-D6A724EE6D0E}" destId="{4884E3A5-E5C1-45EB-AEEB-11A5C6FAB96B}" srcOrd="6" destOrd="0" presId="urn:microsoft.com/office/officeart/2016/7/layout/AccentHomeChevronProcess"/>
    <dgm:cxn modelId="{FE6BF7EF-48C3-4432-B5D4-66C4849EC8B8}" type="presParOf" srcId="{4884E3A5-E5C1-45EB-AEEB-11A5C6FAB96B}" destId="{3B7C74DF-50F7-44E9-9F3E-9D8920A8991C}" srcOrd="0" destOrd="0" presId="urn:microsoft.com/office/officeart/2016/7/layout/AccentHomeChevronProcess"/>
    <dgm:cxn modelId="{63246127-A6C6-4D9D-A0CD-65F688C20D3A}" type="presParOf" srcId="{4884E3A5-E5C1-45EB-AEEB-11A5C6FAB96B}" destId="{3B8B6F31-998F-469E-90F8-9EAA88FF5F36}" srcOrd="1" destOrd="0" presId="urn:microsoft.com/office/officeart/2016/7/layout/AccentHomeChevronProcess"/>
    <dgm:cxn modelId="{FA1A4906-0677-40A3-AED7-E88D0ECBEE82}" type="presParOf" srcId="{4884E3A5-E5C1-45EB-AEEB-11A5C6FAB96B}" destId="{E7918915-7306-429F-9A7B-55A5AF1C86B2}" srcOrd="2" destOrd="0" presId="urn:microsoft.com/office/officeart/2016/7/layout/AccentHomeChevronProcess"/>
    <dgm:cxn modelId="{B7BD1F2F-9F34-40A8-BFAB-CF721608C42D}" type="presParOf" srcId="{4884E3A5-E5C1-45EB-AEEB-11A5C6FAB96B}" destId="{CF6A2652-8FCF-4ADF-B490-001E604D522D}"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5E4E93-8326-4D7F-A530-A50E9715203D}" type="doc">
      <dgm:prSet loTypeId="urn:microsoft.com/office/officeart/2005/8/layout/venn3" loCatId="relationship" qsTypeId="urn:microsoft.com/office/officeart/2005/8/quickstyle/simple2" qsCatId="simple" csTypeId="urn:microsoft.com/office/officeart/2005/8/colors/accent1_2" csCatId="accent1" phldr="1"/>
      <dgm:spPr/>
      <dgm:t>
        <a:bodyPr/>
        <a:lstStyle/>
        <a:p>
          <a:endParaRPr lang="en-US"/>
        </a:p>
      </dgm:t>
    </dgm:pt>
    <dgm:pt modelId="{A0D00A0C-1ADC-4383-9708-F2BE95876027}">
      <dgm:prSet/>
      <dgm:spPr/>
      <dgm:t>
        <a:bodyPr/>
        <a:lstStyle/>
        <a:p>
          <a:r>
            <a:rPr lang="en-US"/>
            <a:t>Demand-led English language and destitution funding support for Local Authorities</a:t>
          </a:r>
        </a:p>
      </dgm:t>
    </dgm:pt>
    <dgm:pt modelId="{8DEDD96B-A0A5-4BE2-BF11-CE32973D08C4}" type="sibTrans" cxnId="{15F482B1-D54A-42FC-AE7E-62C79BD8FD6C}">
      <dgm:prSet/>
      <dgm:spPr/>
      <dgm:t>
        <a:bodyPr/>
        <a:lstStyle/>
        <a:p>
          <a:endParaRPr lang="en-GB"/>
        </a:p>
      </dgm:t>
    </dgm:pt>
    <dgm:pt modelId="{B93753F2-45C9-422E-AB39-573EA9722019}" type="parTrans" cxnId="{15F482B1-D54A-42FC-AE7E-62C79BD8FD6C}">
      <dgm:prSet/>
      <dgm:spPr/>
      <dgm:t>
        <a:bodyPr/>
        <a:lstStyle/>
        <a:p>
          <a:endParaRPr lang="en-GB"/>
        </a:p>
      </dgm:t>
    </dgm:pt>
    <dgm:pt modelId="{36F6B2D2-984C-485F-AD1B-6896407557D0}">
      <dgm:prSet/>
      <dgm:spPr/>
      <dgm:t>
        <a:bodyPr/>
        <a:lstStyle/>
        <a:p>
          <a:r>
            <a:rPr lang="en-GB"/>
            <a:t>Nationally and regionally funded voluntary, community and social enterprises (VCSEs)</a:t>
          </a:r>
          <a:endParaRPr lang="en-US"/>
        </a:p>
      </dgm:t>
    </dgm:pt>
    <dgm:pt modelId="{20AC4DCA-CE43-46BA-BD73-C1633D3F8D4D}" type="sibTrans" cxnId="{95DEB399-1F3B-443A-A12F-B70250580DAF}">
      <dgm:prSet/>
      <dgm:spPr/>
      <dgm:t>
        <a:bodyPr/>
        <a:lstStyle/>
        <a:p>
          <a:endParaRPr lang="en-US"/>
        </a:p>
      </dgm:t>
    </dgm:pt>
    <dgm:pt modelId="{2E1D4E6C-F344-4F54-A7EA-03B80B07B29A}" type="parTrans" cxnId="{95DEB399-1F3B-443A-A12F-B70250580DAF}">
      <dgm:prSet/>
      <dgm:spPr/>
      <dgm:t>
        <a:bodyPr/>
        <a:lstStyle/>
        <a:p>
          <a:endParaRPr lang="en-US"/>
        </a:p>
      </dgm:t>
    </dgm:pt>
    <dgm:pt modelId="{D8AA9AC5-F723-4E03-8B3C-F07EFBDC7DE9}">
      <dgm:prSet/>
      <dgm:spPr/>
      <dgm:t>
        <a:bodyPr/>
        <a:lstStyle/>
        <a:p>
          <a:r>
            <a:rPr lang="en-GB"/>
            <a:t>Funding support for reporting services for BN(O)s who experience racism or any forms of hate </a:t>
          </a:r>
          <a:endParaRPr lang="en-US"/>
        </a:p>
      </dgm:t>
    </dgm:pt>
    <dgm:pt modelId="{9E85FF5C-A7C9-4F79-9CB8-11E3FBCCA9F9}" type="sibTrans" cxnId="{16BF6C62-EAAD-4184-97AC-6C9027DB5322}">
      <dgm:prSet/>
      <dgm:spPr/>
      <dgm:t>
        <a:bodyPr/>
        <a:lstStyle/>
        <a:p>
          <a:endParaRPr lang="en-US"/>
        </a:p>
      </dgm:t>
    </dgm:pt>
    <dgm:pt modelId="{EF4DF068-7E11-4FED-BDAB-214CA07076D2}" type="parTrans" cxnId="{16BF6C62-EAAD-4184-97AC-6C9027DB5322}">
      <dgm:prSet/>
      <dgm:spPr/>
      <dgm:t>
        <a:bodyPr/>
        <a:lstStyle/>
        <a:p>
          <a:endParaRPr lang="en-US"/>
        </a:p>
      </dgm:t>
    </dgm:pt>
    <dgm:pt modelId="{D7D9C7B2-75CA-4FED-8BDE-EC8DC6A9C603}">
      <dgm:prSet/>
      <dgm:spPr/>
      <dgm:t>
        <a:bodyPr/>
        <a:lstStyle/>
        <a:p>
          <a:r>
            <a:rPr lang="en-GB"/>
            <a:t>Network of 12 ’Hong Kong Welcome Hubs’ across the whole of UK</a:t>
          </a:r>
          <a:endParaRPr lang="en-US"/>
        </a:p>
      </dgm:t>
    </dgm:pt>
    <dgm:pt modelId="{68977311-80F9-4C10-9EE8-0EABCC067CFF}" type="sibTrans" cxnId="{ADE21502-1703-4915-AC15-B964C7C775A4}">
      <dgm:prSet/>
      <dgm:spPr/>
      <dgm:t>
        <a:bodyPr/>
        <a:lstStyle/>
        <a:p>
          <a:endParaRPr lang="en-US"/>
        </a:p>
      </dgm:t>
    </dgm:pt>
    <dgm:pt modelId="{E5EFF5C2-C467-42BB-B94B-A56DABFA8757}" type="parTrans" cxnId="{ADE21502-1703-4915-AC15-B964C7C775A4}">
      <dgm:prSet/>
      <dgm:spPr/>
      <dgm:t>
        <a:bodyPr/>
        <a:lstStyle/>
        <a:p>
          <a:endParaRPr lang="en-US"/>
        </a:p>
      </dgm:t>
    </dgm:pt>
    <dgm:pt modelId="{DDB48B2E-56DC-4CFB-AEE7-981CFC5D6747}">
      <dgm:prSet/>
      <dgm:spPr/>
      <dgm:t>
        <a:bodyPr/>
        <a:lstStyle/>
        <a:p>
          <a:r>
            <a:rPr lang="en-US"/>
            <a:t>Online welcome pack for BN(O)s</a:t>
          </a:r>
        </a:p>
      </dgm:t>
    </dgm:pt>
    <dgm:pt modelId="{658F3F8D-7647-4FE8-A325-D7EF7DBE2310}" type="parTrans" cxnId="{7B727AD8-B623-48FF-BB4C-C38A66365F63}">
      <dgm:prSet/>
      <dgm:spPr/>
      <dgm:t>
        <a:bodyPr/>
        <a:lstStyle/>
        <a:p>
          <a:endParaRPr lang="en-GB"/>
        </a:p>
      </dgm:t>
    </dgm:pt>
    <dgm:pt modelId="{E4EAF0BA-D3B6-4346-8593-966AD44AE6A4}" type="sibTrans" cxnId="{7B727AD8-B623-48FF-BB4C-C38A66365F63}">
      <dgm:prSet/>
      <dgm:spPr/>
      <dgm:t>
        <a:bodyPr/>
        <a:lstStyle/>
        <a:p>
          <a:endParaRPr lang="en-GB"/>
        </a:p>
      </dgm:t>
    </dgm:pt>
    <dgm:pt modelId="{C2368A93-6D9E-4D80-9E09-1C542CC85157}" type="pres">
      <dgm:prSet presAssocID="{FF5E4E93-8326-4D7F-A530-A50E9715203D}" presName="Name0" presStyleCnt="0">
        <dgm:presLayoutVars>
          <dgm:dir/>
          <dgm:resizeHandles val="exact"/>
        </dgm:presLayoutVars>
      </dgm:prSet>
      <dgm:spPr/>
    </dgm:pt>
    <dgm:pt modelId="{C7A932BC-E513-4DA4-8C58-7EF3E05B76B2}" type="pres">
      <dgm:prSet presAssocID="{A0D00A0C-1ADC-4383-9708-F2BE95876027}" presName="Name5" presStyleLbl="vennNode1" presStyleIdx="0" presStyleCnt="5">
        <dgm:presLayoutVars>
          <dgm:bulletEnabled val="1"/>
        </dgm:presLayoutVars>
      </dgm:prSet>
      <dgm:spPr/>
    </dgm:pt>
    <dgm:pt modelId="{F68809F1-D4D3-4583-82D9-63ED049E9510}" type="pres">
      <dgm:prSet presAssocID="{8DEDD96B-A0A5-4BE2-BF11-CE32973D08C4}" presName="space" presStyleCnt="0"/>
      <dgm:spPr/>
    </dgm:pt>
    <dgm:pt modelId="{327F98E4-1A52-489E-97E0-27EB0386AAAC}" type="pres">
      <dgm:prSet presAssocID="{DDB48B2E-56DC-4CFB-AEE7-981CFC5D6747}" presName="Name5" presStyleLbl="vennNode1" presStyleIdx="1" presStyleCnt="5">
        <dgm:presLayoutVars>
          <dgm:bulletEnabled val="1"/>
        </dgm:presLayoutVars>
      </dgm:prSet>
      <dgm:spPr/>
    </dgm:pt>
    <dgm:pt modelId="{93337EF8-CA89-4C3A-83B6-41B80E0C7A7D}" type="pres">
      <dgm:prSet presAssocID="{E4EAF0BA-D3B6-4346-8593-966AD44AE6A4}" presName="space" presStyleCnt="0"/>
      <dgm:spPr/>
    </dgm:pt>
    <dgm:pt modelId="{4F8FE7EC-53ED-4013-98B7-F5B9FA30A66D}" type="pres">
      <dgm:prSet presAssocID="{36F6B2D2-984C-485F-AD1B-6896407557D0}" presName="Name5" presStyleLbl="vennNode1" presStyleIdx="2" presStyleCnt="5">
        <dgm:presLayoutVars>
          <dgm:bulletEnabled val="1"/>
        </dgm:presLayoutVars>
      </dgm:prSet>
      <dgm:spPr/>
    </dgm:pt>
    <dgm:pt modelId="{4F930DFB-352A-4EAA-A0C4-371479D61B2B}" type="pres">
      <dgm:prSet presAssocID="{20AC4DCA-CE43-46BA-BD73-C1633D3F8D4D}" presName="space" presStyleCnt="0"/>
      <dgm:spPr/>
    </dgm:pt>
    <dgm:pt modelId="{07ADDEA5-8BD6-49CB-9669-BC9614D1AA6A}" type="pres">
      <dgm:prSet presAssocID="{D8AA9AC5-F723-4E03-8B3C-F07EFBDC7DE9}" presName="Name5" presStyleLbl="vennNode1" presStyleIdx="3" presStyleCnt="5">
        <dgm:presLayoutVars>
          <dgm:bulletEnabled val="1"/>
        </dgm:presLayoutVars>
      </dgm:prSet>
      <dgm:spPr/>
    </dgm:pt>
    <dgm:pt modelId="{22BF048B-8DAC-4BA2-8586-2E1FBF8A38BD}" type="pres">
      <dgm:prSet presAssocID="{9E85FF5C-A7C9-4F79-9CB8-11E3FBCCA9F9}" presName="space" presStyleCnt="0"/>
      <dgm:spPr/>
    </dgm:pt>
    <dgm:pt modelId="{B07F8FB5-1B65-4A5F-8234-F1A870E4326D}" type="pres">
      <dgm:prSet presAssocID="{D7D9C7B2-75CA-4FED-8BDE-EC8DC6A9C603}" presName="Name5" presStyleLbl="vennNode1" presStyleIdx="4" presStyleCnt="5">
        <dgm:presLayoutVars>
          <dgm:bulletEnabled val="1"/>
        </dgm:presLayoutVars>
      </dgm:prSet>
      <dgm:spPr/>
    </dgm:pt>
  </dgm:ptLst>
  <dgm:cxnLst>
    <dgm:cxn modelId="{ADE21502-1703-4915-AC15-B964C7C775A4}" srcId="{FF5E4E93-8326-4D7F-A530-A50E9715203D}" destId="{D7D9C7B2-75CA-4FED-8BDE-EC8DC6A9C603}" srcOrd="4" destOrd="0" parTransId="{E5EFF5C2-C467-42BB-B94B-A56DABFA8757}" sibTransId="{68977311-80F9-4C10-9EE8-0EABCC067CFF}"/>
    <dgm:cxn modelId="{49992128-52C3-4F4B-937A-8A7A6C146112}" type="presOf" srcId="{A0D00A0C-1ADC-4383-9708-F2BE95876027}" destId="{C7A932BC-E513-4DA4-8C58-7EF3E05B76B2}" srcOrd="0" destOrd="0" presId="urn:microsoft.com/office/officeart/2005/8/layout/venn3"/>
    <dgm:cxn modelId="{16BF6C62-EAAD-4184-97AC-6C9027DB5322}" srcId="{FF5E4E93-8326-4D7F-A530-A50E9715203D}" destId="{D8AA9AC5-F723-4E03-8B3C-F07EFBDC7DE9}" srcOrd="3" destOrd="0" parTransId="{EF4DF068-7E11-4FED-BDAB-214CA07076D2}" sibTransId="{9E85FF5C-A7C9-4F79-9CB8-11E3FBCCA9F9}"/>
    <dgm:cxn modelId="{057F9173-F0ED-4782-BCEF-99B6E89A4638}" type="presOf" srcId="{FF5E4E93-8326-4D7F-A530-A50E9715203D}" destId="{C2368A93-6D9E-4D80-9E09-1C542CC85157}" srcOrd="0" destOrd="0" presId="urn:microsoft.com/office/officeart/2005/8/layout/venn3"/>
    <dgm:cxn modelId="{779F4980-6198-463A-A825-DAAB987344A0}" type="presOf" srcId="{DDB48B2E-56DC-4CFB-AEE7-981CFC5D6747}" destId="{327F98E4-1A52-489E-97E0-27EB0386AAAC}" srcOrd="0" destOrd="0" presId="urn:microsoft.com/office/officeart/2005/8/layout/venn3"/>
    <dgm:cxn modelId="{95DEB399-1F3B-443A-A12F-B70250580DAF}" srcId="{FF5E4E93-8326-4D7F-A530-A50E9715203D}" destId="{36F6B2D2-984C-485F-AD1B-6896407557D0}" srcOrd="2" destOrd="0" parTransId="{2E1D4E6C-F344-4F54-A7EA-03B80B07B29A}" sibTransId="{20AC4DCA-CE43-46BA-BD73-C1633D3F8D4D}"/>
    <dgm:cxn modelId="{15F482B1-D54A-42FC-AE7E-62C79BD8FD6C}" srcId="{FF5E4E93-8326-4D7F-A530-A50E9715203D}" destId="{A0D00A0C-1ADC-4383-9708-F2BE95876027}" srcOrd="0" destOrd="0" parTransId="{B93753F2-45C9-422E-AB39-573EA9722019}" sibTransId="{8DEDD96B-A0A5-4BE2-BF11-CE32973D08C4}"/>
    <dgm:cxn modelId="{DA293FC1-8A9B-4351-8A59-BA6C66A26F42}" type="presOf" srcId="{D8AA9AC5-F723-4E03-8B3C-F07EFBDC7DE9}" destId="{07ADDEA5-8BD6-49CB-9669-BC9614D1AA6A}" srcOrd="0" destOrd="0" presId="urn:microsoft.com/office/officeart/2005/8/layout/venn3"/>
    <dgm:cxn modelId="{7B727AD8-B623-48FF-BB4C-C38A66365F63}" srcId="{FF5E4E93-8326-4D7F-A530-A50E9715203D}" destId="{DDB48B2E-56DC-4CFB-AEE7-981CFC5D6747}" srcOrd="1" destOrd="0" parTransId="{658F3F8D-7647-4FE8-A325-D7EF7DBE2310}" sibTransId="{E4EAF0BA-D3B6-4346-8593-966AD44AE6A4}"/>
    <dgm:cxn modelId="{B6B76ADA-8A59-4D23-BA8F-1C0A5559A14C}" type="presOf" srcId="{36F6B2D2-984C-485F-AD1B-6896407557D0}" destId="{4F8FE7EC-53ED-4013-98B7-F5B9FA30A66D}" srcOrd="0" destOrd="0" presId="urn:microsoft.com/office/officeart/2005/8/layout/venn3"/>
    <dgm:cxn modelId="{B1B0D4DF-1AF1-4AC0-8E07-DD49894B5DE4}" type="presOf" srcId="{D7D9C7B2-75CA-4FED-8BDE-EC8DC6A9C603}" destId="{B07F8FB5-1B65-4A5F-8234-F1A870E4326D}" srcOrd="0" destOrd="0" presId="urn:microsoft.com/office/officeart/2005/8/layout/venn3"/>
    <dgm:cxn modelId="{9AEB6AAF-3555-4F6F-ACE7-D7AEE9B38787}" type="presParOf" srcId="{C2368A93-6D9E-4D80-9E09-1C542CC85157}" destId="{C7A932BC-E513-4DA4-8C58-7EF3E05B76B2}" srcOrd="0" destOrd="0" presId="urn:microsoft.com/office/officeart/2005/8/layout/venn3"/>
    <dgm:cxn modelId="{6A570BD8-443A-4B0D-A04E-67119E504AF4}" type="presParOf" srcId="{C2368A93-6D9E-4D80-9E09-1C542CC85157}" destId="{F68809F1-D4D3-4583-82D9-63ED049E9510}" srcOrd="1" destOrd="0" presId="urn:microsoft.com/office/officeart/2005/8/layout/venn3"/>
    <dgm:cxn modelId="{8A8E1921-678C-4AED-992F-B30FCF3F4A2A}" type="presParOf" srcId="{C2368A93-6D9E-4D80-9E09-1C542CC85157}" destId="{327F98E4-1A52-489E-97E0-27EB0386AAAC}" srcOrd="2" destOrd="0" presId="urn:microsoft.com/office/officeart/2005/8/layout/venn3"/>
    <dgm:cxn modelId="{6E45E0D0-74FC-4354-9B09-561E91B598AF}" type="presParOf" srcId="{C2368A93-6D9E-4D80-9E09-1C542CC85157}" destId="{93337EF8-CA89-4C3A-83B6-41B80E0C7A7D}" srcOrd="3" destOrd="0" presId="urn:microsoft.com/office/officeart/2005/8/layout/venn3"/>
    <dgm:cxn modelId="{13BDD926-263D-4C7F-80CC-87013803396C}" type="presParOf" srcId="{C2368A93-6D9E-4D80-9E09-1C542CC85157}" destId="{4F8FE7EC-53ED-4013-98B7-F5B9FA30A66D}" srcOrd="4" destOrd="0" presId="urn:microsoft.com/office/officeart/2005/8/layout/venn3"/>
    <dgm:cxn modelId="{EEC29BBC-D3D1-406D-AF3E-2052288A7829}" type="presParOf" srcId="{C2368A93-6D9E-4D80-9E09-1C542CC85157}" destId="{4F930DFB-352A-4EAA-A0C4-371479D61B2B}" srcOrd="5" destOrd="0" presId="urn:microsoft.com/office/officeart/2005/8/layout/venn3"/>
    <dgm:cxn modelId="{3BC33373-0EE7-4A2A-AD71-690D2EAF2CDE}" type="presParOf" srcId="{C2368A93-6D9E-4D80-9E09-1C542CC85157}" destId="{07ADDEA5-8BD6-49CB-9669-BC9614D1AA6A}" srcOrd="6" destOrd="0" presId="urn:microsoft.com/office/officeart/2005/8/layout/venn3"/>
    <dgm:cxn modelId="{763AE6E1-3AE6-4F26-A431-994735A20AD2}" type="presParOf" srcId="{C2368A93-6D9E-4D80-9E09-1C542CC85157}" destId="{22BF048B-8DAC-4BA2-8586-2E1FBF8A38BD}" srcOrd="7" destOrd="0" presId="urn:microsoft.com/office/officeart/2005/8/layout/venn3"/>
    <dgm:cxn modelId="{960DCC60-B195-4BCE-BDA2-194BB634ACC6}" type="presParOf" srcId="{C2368A93-6D9E-4D80-9E09-1C542CC85157}" destId="{B07F8FB5-1B65-4A5F-8234-F1A870E4326D}"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3E820B-87BB-4C97-8D1D-E5283742515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20F0F4-A219-499C-B99C-E894F7F17D1A}">
      <dgm:prSet/>
      <dgm:spPr/>
      <dgm:t>
        <a:bodyPr/>
        <a:lstStyle/>
        <a:p>
          <a:r>
            <a:rPr lang="en-GB"/>
            <a:t>Year 1: Welcoming Hongkongers Fund</a:t>
          </a:r>
          <a:endParaRPr lang="en-US"/>
        </a:p>
      </dgm:t>
    </dgm:pt>
    <dgm:pt modelId="{DE71D6A3-18D6-4EBC-9766-5A98C1F03FD5}" type="parTrans" cxnId="{C8848B0E-DD11-4D2E-A4BB-EE3072E82758}">
      <dgm:prSet/>
      <dgm:spPr/>
      <dgm:t>
        <a:bodyPr/>
        <a:lstStyle/>
        <a:p>
          <a:endParaRPr lang="en-US"/>
        </a:p>
      </dgm:t>
    </dgm:pt>
    <dgm:pt modelId="{227C28DB-2543-4D52-85DF-2ACFC67DAC95}" type="sibTrans" cxnId="{C8848B0E-DD11-4D2E-A4BB-EE3072E82758}">
      <dgm:prSet/>
      <dgm:spPr/>
      <dgm:t>
        <a:bodyPr/>
        <a:lstStyle/>
        <a:p>
          <a:endParaRPr lang="en-US"/>
        </a:p>
      </dgm:t>
    </dgm:pt>
    <dgm:pt modelId="{3C439D3E-0983-4EEB-BF30-ADDC3A9638FB}">
      <dgm:prSet/>
      <dgm:spPr/>
      <dgm:t>
        <a:bodyPr/>
        <a:lstStyle/>
        <a:p>
          <a:r>
            <a:rPr lang="en-GB"/>
            <a:t>Year 2: Hong Kong Community Fund</a:t>
          </a:r>
          <a:endParaRPr lang="en-US"/>
        </a:p>
      </dgm:t>
    </dgm:pt>
    <dgm:pt modelId="{DFC99A79-630A-4976-8CB8-FE5B7845C50B}" type="parTrans" cxnId="{21E4A7C0-D28C-43C3-A95E-0879BED8A73E}">
      <dgm:prSet/>
      <dgm:spPr/>
      <dgm:t>
        <a:bodyPr/>
        <a:lstStyle/>
        <a:p>
          <a:endParaRPr lang="en-US"/>
        </a:p>
      </dgm:t>
    </dgm:pt>
    <dgm:pt modelId="{B15F2A0A-5A9E-48EA-8D4A-88A8D944E6AC}" type="sibTrans" cxnId="{21E4A7C0-D28C-43C3-A95E-0879BED8A73E}">
      <dgm:prSet/>
      <dgm:spPr/>
      <dgm:t>
        <a:bodyPr/>
        <a:lstStyle/>
        <a:p>
          <a:endParaRPr lang="en-US"/>
        </a:p>
      </dgm:t>
    </dgm:pt>
    <dgm:pt modelId="{94B40793-8854-4D3C-904C-E297ACE0406A}">
      <dgm:prSet/>
      <dgm:spPr/>
      <dgm:t>
        <a:bodyPr/>
        <a:lstStyle/>
        <a:p>
          <a:r>
            <a:rPr lang="en-GB"/>
            <a:t>Year 3: Hong Kong Empowerment Fund</a:t>
          </a:r>
          <a:endParaRPr lang="en-US"/>
        </a:p>
      </dgm:t>
    </dgm:pt>
    <dgm:pt modelId="{F86D7C6E-238A-4139-9F12-88B0A539D4AE}" type="parTrans" cxnId="{02BD38E0-8AFA-4001-B6FE-9DFAC9D52B6A}">
      <dgm:prSet/>
      <dgm:spPr/>
      <dgm:t>
        <a:bodyPr/>
        <a:lstStyle/>
        <a:p>
          <a:endParaRPr lang="en-US"/>
        </a:p>
      </dgm:t>
    </dgm:pt>
    <dgm:pt modelId="{514DA83D-7AA2-486D-A8D1-AC1A18D6E83C}" type="sibTrans" cxnId="{02BD38E0-8AFA-4001-B6FE-9DFAC9D52B6A}">
      <dgm:prSet/>
      <dgm:spPr/>
      <dgm:t>
        <a:bodyPr/>
        <a:lstStyle/>
        <a:p>
          <a:endParaRPr lang="en-US"/>
        </a:p>
      </dgm:t>
    </dgm:pt>
    <dgm:pt modelId="{55E1176A-47BB-47ED-B15F-15F8F7629F8C}" type="pres">
      <dgm:prSet presAssocID="{E43E820B-87BB-4C97-8D1D-E52837425156}" presName="linear" presStyleCnt="0">
        <dgm:presLayoutVars>
          <dgm:animLvl val="lvl"/>
          <dgm:resizeHandles val="exact"/>
        </dgm:presLayoutVars>
      </dgm:prSet>
      <dgm:spPr/>
    </dgm:pt>
    <dgm:pt modelId="{2667969A-7D2C-4F2E-B5B7-8EEA05E34D2F}" type="pres">
      <dgm:prSet presAssocID="{F220F0F4-A219-499C-B99C-E894F7F17D1A}" presName="parentText" presStyleLbl="node1" presStyleIdx="0" presStyleCnt="3">
        <dgm:presLayoutVars>
          <dgm:chMax val="0"/>
          <dgm:bulletEnabled val="1"/>
        </dgm:presLayoutVars>
      </dgm:prSet>
      <dgm:spPr/>
    </dgm:pt>
    <dgm:pt modelId="{0B2417F1-12CC-4D93-8F0B-50E147B3C325}" type="pres">
      <dgm:prSet presAssocID="{227C28DB-2543-4D52-85DF-2ACFC67DAC95}" presName="spacer" presStyleCnt="0"/>
      <dgm:spPr/>
    </dgm:pt>
    <dgm:pt modelId="{C3CA449A-B96E-43C7-8F41-D0705FEC863B}" type="pres">
      <dgm:prSet presAssocID="{3C439D3E-0983-4EEB-BF30-ADDC3A9638FB}" presName="parentText" presStyleLbl="node1" presStyleIdx="1" presStyleCnt="3">
        <dgm:presLayoutVars>
          <dgm:chMax val="0"/>
          <dgm:bulletEnabled val="1"/>
        </dgm:presLayoutVars>
      </dgm:prSet>
      <dgm:spPr/>
    </dgm:pt>
    <dgm:pt modelId="{3A761A5A-D1A4-42B6-AAB8-06C272580F4D}" type="pres">
      <dgm:prSet presAssocID="{B15F2A0A-5A9E-48EA-8D4A-88A8D944E6AC}" presName="spacer" presStyleCnt="0"/>
      <dgm:spPr/>
    </dgm:pt>
    <dgm:pt modelId="{1B7753DB-B45B-4FF3-A354-845E18352FBD}" type="pres">
      <dgm:prSet presAssocID="{94B40793-8854-4D3C-904C-E297ACE0406A}" presName="parentText" presStyleLbl="node1" presStyleIdx="2" presStyleCnt="3">
        <dgm:presLayoutVars>
          <dgm:chMax val="0"/>
          <dgm:bulletEnabled val="1"/>
        </dgm:presLayoutVars>
      </dgm:prSet>
      <dgm:spPr/>
    </dgm:pt>
  </dgm:ptLst>
  <dgm:cxnLst>
    <dgm:cxn modelId="{C8848B0E-DD11-4D2E-A4BB-EE3072E82758}" srcId="{E43E820B-87BB-4C97-8D1D-E52837425156}" destId="{F220F0F4-A219-499C-B99C-E894F7F17D1A}" srcOrd="0" destOrd="0" parTransId="{DE71D6A3-18D6-4EBC-9766-5A98C1F03FD5}" sibTransId="{227C28DB-2543-4D52-85DF-2ACFC67DAC95}"/>
    <dgm:cxn modelId="{2536A520-7083-4DF6-A6C6-2E0D2F5A0EE9}" type="presOf" srcId="{F220F0F4-A219-499C-B99C-E894F7F17D1A}" destId="{2667969A-7D2C-4F2E-B5B7-8EEA05E34D2F}" srcOrd="0" destOrd="0" presId="urn:microsoft.com/office/officeart/2005/8/layout/vList2"/>
    <dgm:cxn modelId="{1B181A42-4B3E-45A6-A31D-43956725D3DF}" type="presOf" srcId="{94B40793-8854-4D3C-904C-E297ACE0406A}" destId="{1B7753DB-B45B-4FF3-A354-845E18352FBD}" srcOrd="0" destOrd="0" presId="urn:microsoft.com/office/officeart/2005/8/layout/vList2"/>
    <dgm:cxn modelId="{C1FD97A5-2518-4DB1-96DF-D4FC04A4477E}" type="presOf" srcId="{3C439D3E-0983-4EEB-BF30-ADDC3A9638FB}" destId="{C3CA449A-B96E-43C7-8F41-D0705FEC863B}" srcOrd="0" destOrd="0" presId="urn:microsoft.com/office/officeart/2005/8/layout/vList2"/>
    <dgm:cxn modelId="{0D3CAAA8-22C1-4C1C-9D62-2657E0FB6D02}" type="presOf" srcId="{E43E820B-87BB-4C97-8D1D-E52837425156}" destId="{55E1176A-47BB-47ED-B15F-15F8F7629F8C}" srcOrd="0" destOrd="0" presId="urn:microsoft.com/office/officeart/2005/8/layout/vList2"/>
    <dgm:cxn modelId="{21E4A7C0-D28C-43C3-A95E-0879BED8A73E}" srcId="{E43E820B-87BB-4C97-8D1D-E52837425156}" destId="{3C439D3E-0983-4EEB-BF30-ADDC3A9638FB}" srcOrd="1" destOrd="0" parTransId="{DFC99A79-630A-4976-8CB8-FE5B7845C50B}" sibTransId="{B15F2A0A-5A9E-48EA-8D4A-88A8D944E6AC}"/>
    <dgm:cxn modelId="{02BD38E0-8AFA-4001-B6FE-9DFAC9D52B6A}" srcId="{E43E820B-87BB-4C97-8D1D-E52837425156}" destId="{94B40793-8854-4D3C-904C-E297ACE0406A}" srcOrd="2" destOrd="0" parTransId="{F86D7C6E-238A-4139-9F12-88B0A539D4AE}" sibTransId="{514DA83D-7AA2-486D-A8D1-AC1A18D6E83C}"/>
    <dgm:cxn modelId="{07292533-5817-43AD-8D42-ABCB7379967D}" type="presParOf" srcId="{55E1176A-47BB-47ED-B15F-15F8F7629F8C}" destId="{2667969A-7D2C-4F2E-B5B7-8EEA05E34D2F}" srcOrd="0" destOrd="0" presId="urn:microsoft.com/office/officeart/2005/8/layout/vList2"/>
    <dgm:cxn modelId="{F1963D24-124C-4406-BEFA-59D939298ADC}" type="presParOf" srcId="{55E1176A-47BB-47ED-B15F-15F8F7629F8C}" destId="{0B2417F1-12CC-4D93-8F0B-50E147B3C325}" srcOrd="1" destOrd="0" presId="urn:microsoft.com/office/officeart/2005/8/layout/vList2"/>
    <dgm:cxn modelId="{820B8318-08AA-4B80-909D-FB786504556D}" type="presParOf" srcId="{55E1176A-47BB-47ED-B15F-15F8F7629F8C}" destId="{C3CA449A-B96E-43C7-8F41-D0705FEC863B}" srcOrd="2" destOrd="0" presId="urn:microsoft.com/office/officeart/2005/8/layout/vList2"/>
    <dgm:cxn modelId="{832F800D-4C17-4365-9E84-AC69E4FA9D23}" type="presParOf" srcId="{55E1176A-47BB-47ED-B15F-15F8F7629F8C}" destId="{3A761A5A-D1A4-42B6-AAB8-06C272580F4D}" srcOrd="3" destOrd="0" presId="urn:microsoft.com/office/officeart/2005/8/layout/vList2"/>
    <dgm:cxn modelId="{F4D0A2F0-1B53-4CEE-BB53-D01586A34598}" type="presParOf" srcId="{55E1176A-47BB-47ED-B15F-15F8F7629F8C}" destId="{1B7753DB-B45B-4FF3-A354-845E18352F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C2F322-1AAC-49B3-A18D-CC7A6A9DE5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0EA6204-8502-4E1C-9732-559812A5AB35}">
      <dgm:prSet/>
      <dgm:spPr/>
      <dgm:t>
        <a:bodyPr/>
        <a:lstStyle/>
        <a:p>
          <a:pPr>
            <a:lnSpc>
              <a:spcPct val="100000"/>
            </a:lnSpc>
          </a:pPr>
          <a:r>
            <a:rPr lang="en-GB"/>
            <a:t>Eligibility criteria</a:t>
          </a:r>
          <a:endParaRPr lang="en-US"/>
        </a:p>
      </dgm:t>
    </dgm:pt>
    <dgm:pt modelId="{2945A237-B7D9-487E-AF62-68BD286936ED}" type="parTrans" cxnId="{89C3E0CD-B351-404C-B784-5967C5646A7B}">
      <dgm:prSet/>
      <dgm:spPr/>
      <dgm:t>
        <a:bodyPr/>
        <a:lstStyle/>
        <a:p>
          <a:endParaRPr lang="en-US"/>
        </a:p>
      </dgm:t>
    </dgm:pt>
    <dgm:pt modelId="{6BC40D28-E42D-4E9D-A5E6-2FCB3A443FE1}" type="sibTrans" cxnId="{89C3E0CD-B351-404C-B784-5967C5646A7B}">
      <dgm:prSet/>
      <dgm:spPr/>
      <dgm:t>
        <a:bodyPr/>
        <a:lstStyle/>
        <a:p>
          <a:endParaRPr lang="en-US"/>
        </a:p>
      </dgm:t>
    </dgm:pt>
    <dgm:pt modelId="{704AB35E-C8F1-4378-8BFC-A363C12B87ED}">
      <dgm:prSet/>
      <dgm:spPr/>
      <dgm:t>
        <a:bodyPr/>
        <a:lstStyle/>
        <a:p>
          <a:pPr>
            <a:lnSpc>
              <a:spcPct val="100000"/>
            </a:lnSpc>
          </a:pPr>
          <a:r>
            <a:rPr lang="en-GB"/>
            <a:t>Types of grants available </a:t>
          </a:r>
          <a:endParaRPr lang="en-US"/>
        </a:p>
      </dgm:t>
    </dgm:pt>
    <dgm:pt modelId="{5BB52BCA-EA3E-4D4C-863A-6E9EC38E8B2D}" type="parTrans" cxnId="{49F8CA4E-8F8D-4A54-88CF-0C9DBF0227CE}">
      <dgm:prSet/>
      <dgm:spPr/>
      <dgm:t>
        <a:bodyPr/>
        <a:lstStyle/>
        <a:p>
          <a:endParaRPr lang="en-US"/>
        </a:p>
      </dgm:t>
    </dgm:pt>
    <dgm:pt modelId="{513EF365-1E8B-4686-9B1B-2B5BC5AA9925}" type="sibTrans" cxnId="{49F8CA4E-8F8D-4A54-88CF-0C9DBF0227CE}">
      <dgm:prSet/>
      <dgm:spPr/>
      <dgm:t>
        <a:bodyPr/>
        <a:lstStyle/>
        <a:p>
          <a:endParaRPr lang="en-US"/>
        </a:p>
      </dgm:t>
    </dgm:pt>
    <dgm:pt modelId="{6E31F868-0A72-4A20-A5B3-2B2360FA11B3}">
      <dgm:prSet/>
      <dgm:spPr/>
      <dgm:t>
        <a:bodyPr/>
        <a:lstStyle/>
        <a:p>
          <a:pPr>
            <a:lnSpc>
              <a:spcPct val="100000"/>
            </a:lnSpc>
          </a:pPr>
          <a:r>
            <a:rPr lang="en-GB"/>
            <a:t>Application process and tips</a:t>
          </a:r>
          <a:endParaRPr lang="en-US"/>
        </a:p>
      </dgm:t>
    </dgm:pt>
    <dgm:pt modelId="{DB33F738-E2C8-4437-A67F-9B742DD7BAA5}" type="parTrans" cxnId="{E2836D42-EE95-441F-A212-0B85B59F9452}">
      <dgm:prSet/>
      <dgm:spPr/>
      <dgm:t>
        <a:bodyPr/>
        <a:lstStyle/>
        <a:p>
          <a:endParaRPr lang="en-US"/>
        </a:p>
      </dgm:t>
    </dgm:pt>
    <dgm:pt modelId="{73188456-FD8E-40C3-8356-122E84C97E3D}" type="sibTrans" cxnId="{E2836D42-EE95-441F-A212-0B85B59F9452}">
      <dgm:prSet/>
      <dgm:spPr/>
      <dgm:t>
        <a:bodyPr/>
        <a:lstStyle/>
        <a:p>
          <a:endParaRPr lang="en-US"/>
        </a:p>
      </dgm:t>
    </dgm:pt>
    <dgm:pt modelId="{F83ECB8F-F038-40E9-BEC9-51F46AD97D22}" type="pres">
      <dgm:prSet presAssocID="{7BC2F322-1AAC-49B3-A18D-CC7A6A9DE551}" presName="root" presStyleCnt="0">
        <dgm:presLayoutVars>
          <dgm:dir/>
          <dgm:resizeHandles val="exact"/>
        </dgm:presLayoutVars>
      </dgm:prSet>
      <dgm:spPr/>
    </dgm:pt>
    <dgm:pt modelId="{4FEFE9BB-4889-43BF-9595-6EFDFF56CCC8}" type="pres">
      <dgm:prSet presAssocID="{80EA6204-8502-4E1C-9732-559812A5AB35}" presName="compNode" presStyleCnt="0"/>
      <dgm:spPr/>
    </dgm:pt>
    <dgm:pt modelId="{CD197DA4-22C1-4368-BA9D-F5E0B8530086}" type="pres">
      <dgm:prSet presAssocID="{80EA6204-8502-4E1C-9732-559812A5AB35}" presName="bgRect" presStyleLbl="bgShp" presStyleIdx="0" presStyleCnt="3"/>
      <dgm:spPr/>
    </dgm:pt>
    <dgm:pt modelId="{66815F8D-630A-450E-ADED-A05C386D39E1}" type="pres">
      <dgm:prSet presAssocID="{80EA6204-8502-4E1C-9732-559812A5AB3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D2ACBBC-F02A-472F-BFA1-2289C9165D5E}" type="pres">
      <dgm:prSet presAssocID="{80EA6204-8502-4E1C-9732-559812A5AB35}" presName="spaceRect" presStyleCnt="0"/>
      <dgm:spPr/>
    </dgm:pt>
    <dgm:pt modelId="{297FFB85-7099-4B3B-8FD1-ADD9C8B0D116}" type="pres">
      <dgm:prSet presAssocID="{80EA6204-8502-4E1C-9732-559812A5AB35}" presName="parTx" presStyleLbl="revTx" presStyleIdx="0" presStyleCnt="3">
        <dgm:presLayoutVars>
          <dgm:chMax val="0"/>
          <dgm:chPref val="0"/>
        </dgm:presLayoutVars>
      </dgm:prSet>
      <dgm:spPr/>
    </dgm:pt>
    <dgm:pt modelId="{40EF150C-01AA-4776-AC48-EFA1685B9355}" type="pres">
      <dgm:prSet presAssocID="{6BC40D28-E42D-4E9D-A5E6-2FCB3A443FE1}" presName="sibTrans" presStyleCnt="0"/>
      <dgm:spPr/>
    </dgm:pt>
    <dgm:pt modelId="{EE3A9E63-6F7E-4470-98D4-9EE764DDC910}" type="pres">
      <dgm:prSet presAssocID="{704AB35E-C8F1-4378-8BFC-A363C12B87ED}" presName="compNode" presStyleCnt="0"/>
      <dgm:spPr/>
    </dgm:pt>
    <dgm:pt modelId="{11491215-E649-446B-A6AE-8991AEFD24D0}" type="pres">
      <dgm:prSet presAssocID="{704AB35E-C8F1-4378-8BFC-A363C12B87ED}" presName="bgRect" presStyleLbl="bgShp" presStyleIdx="1" presStyleCnt="3"/>
      <dgm:spPr/>
    </dgm:pt>
    <dgm:pt modelId="{FD91E035-BE4B-4B51-A891-1CD5F7C7A18D}" type="pres">
      <dgm:prSet presAssocID="{704AB35E-C8F1-4378-8BFC-A363C12B87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320C7D55-34EF-493D-B00B-D594CBA0A17B}" type="pres">
      <dgm:prSet presAssocID="{704AB35E-C8F1-4378-8BFC-A363C12B87ED}" presName="spaceRect" presStyleCnt="0"/>
      <dgm:spPr/>
    </dgm:pt>
    <dgm:pt modelId="{9B3FF083-216A-49AB-85A2-E4C7AB320745}" type="pres">
      <dgm:prSet presAssocID="{704AB35E-C8F1-4378-8BFC-A363C12B87ED}" presName="parTx" presStyleLbl="revTx" presStyleIdx="1" presStyleCnt="3">
        <dgm:presLayoutVars>
          <dgm:chMax val="0"/>
          <dgm:chPref val="0"/>
        </dgm:presLayoutVars>
      </dgm:prSet>
      <dgm:spPr/>
    </dgm:pt>
    <dgm:pt modelId="{D09B1858-E5AE-4853-9B4E-78F5EF9D0492}" type="pres">
      <dgm:prSet presAssocID="{513EF365-1E8B-4686-9B1B-2B5BC5AA9925}" presName="sibTrans" presStyleCnt="0"/>
      <dgm:spPr/>
    </dgm:pt>
    <dgm:pt modelId="{685737DA-47A2-4B96-ACB5-E5758152907F}" type="pres">
      <dgm:prSet presAssocID="{6E31F868-0A72-4A20-A5B3-2B2360FA11B3}" presName="compNode" presStyleCnt="0"/>
      <dgm:spPr/>
    </dgm:pt>
    <dgm:pt modelId="{348D0895-3411-4258-9BFE-6FC6A00ED47F}" type="pres">
      <dgm:prSet presAssocID="{6E31F868-0A72-4A20-A5B3-2B2360FA11B3}" presName="bgRect" presStyleLbl="bgShp" presStyleIdx="2" presStyleCnt="3"/>
      <dgm:spPr/>
    </dgm:pt>
    <dgm:pt modelId="{D2F5C371-718E-43CB-9F8E-FAB5E60EE96D}" type="pres">
      <dgm:prSet presAssocID="{6E31F868-0A72-4A20-A5B3-2B2360FA11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D70D4C62-7091-48A3-9DB7-5A54AC83A0BF}" type="pres">
      <dgm:prSet presAssocID="{6E31F868-0A72-4A20-A5B3-2B2360FA11B3}" presName="spaceRect" presStyleCnt="0"/>
      <dgm:spPr/>
    </dgm:pt>
    <dgm:pt modelId="{DAB29F6D-F763-4439-9617-0AC7307D3FCD}" type="pres">
      <dgm:prSet presAssocID="{6E31F868-0A72-4A20-A5B3-2B2360FA11B3}" presName="parTx" presStyleLbl="revTx" presStyleIdx="2" presStyleCnt="3">
        <dgm:presLayoutVars>
          <dgm:chMax val="0"/>
          <dgm:chPref val="0"/>
        </dgm:presLayoutVars>
      </dgm:prSet>
      <dgm:spPr/>
    </dgm:pt>
  </dgm:ptLst>
  <dgm:cxnLst>
    <dgm:cxn modelId="{FAEE6C1C-F7F9-457F-B3E8-142292350823}" type="presOf" srcId="{6E31F868-0A72-4A20-A5B3-2B2360FA11B3}" destId="{DAB29F6D-F763-4439-9617-0AC7307D3FCD}" srcOrd="0" destOrd="0" presId="urn:microsoft.com/office/officeart/2018/2/layout/IconVerticalSolidList"/>
    <dgm:cxn modelId="{E2836D42-EE95-441F-A212-0B85B59F9452}" srcId="{7BC2F322-1AAC-49B3-A18D-CC7A6A9DE551}" destId="{6E31F868-0A72-4A20-A5B3-2B2360FA11B3}" srcOrd="2" destOrd="0" parTransId="{DB33F738-E2C8-4437-A67F-9B742DD7BAA5}" sibTransId="{73188456-FD8E-40C3-8356-122E84C97E3D}"/>
    <dgm:cxn modelId="{49F8CA4E-8F8D-4A54-88CF-0C9DBF0227CE}" srcId="{7BC2F322-1AAC-49B3-A18D-CC7A6A9DE551}" destId="{704AB35E-C8F1-4378-8BFC-A363C12B87ED}" srcOrd="1" destOrd="0" parTransId="{5BB52BCA-EA3E-4D4C-863A-6E9EC38E8B2D}" sibTransId="{513EF365-1E8B-4686-9B1B-2B5BC5AA9925}"/>
    <dgm:cxn modelId="{3D9BD3BA-6BAE-4FE2-BF07-84518D2DDBD7}" type="presOf" srcId="{7BC2F322-1AAC-49B3-A18D-CC7A6A9DE551}" destId="{F83ECB8F-F038-40E9-BEC9-51F46AD97D22}" srcOrd="0" destOrd="0" presId="urn:microsoft.com/office/officeart/2018/2/layout/IconVerticalSolidList"/>
    <dgm:cxn modelId="{8465D4BA-A424-45F4-9B64-278CC721ECC6}" type="presOf" srcId="{80EA6204-8502-4E1C-9732-559812A5AB35}" destId="{297FFB85-7099-4B3B-8FD1-ADD9C8B0D116}" srcOrd="0" destOrd="0" presId="urn:microsoft.com/office/officeart/2018/2/layout/IconVerticalSolidList"/>
    <dgm:cxn modelId="{89C3E0CD-B351-404C-B784-5967C5646A7B}" srcId="{7BC2F322-1AAC-49B3-A18D-CC7A6A9DE551}" destId="{80EA6204-8502-4E1C-9732-559812A5AB35}" srcOrd="0" destOrd="0" parTransId="{2945A237-B7D9-487E-AF62-68BD286936ED}" sibTransId="{6BC40D28-E42D-4E9D-A5E6-2FCB3A443FE1}"/>
    <dgm:cxn modelId="{31532CE3-B298-40FA-98A0-1ADC4B55BB62}" type="presOf" srcId="{704AB35E-C8F1-4378-8BFC-A363C12B87ED}" destId="{9B3FF083-216A-49AB-85A2-E4C7AB320745}" srcOrd="0" destOrd="0" presId="urn:microsoft.com/office/officeart/2018/2/layout/IconVerticalSolidList"/>
    <dgm:cxn modelId="{1662653A-0636-4496-93C7-F8E36663F59B}" type="presParOf" srcId="{F83ECB8F-F038-40E9-BEC9-51F46AD97D22}" destId="{4FEFE9BB-4889-43BF-9595-6EFDFF56CCC8}" srcOrd="0" destOrd="0" presId="urn:microsoft.com/office/officeart/2018/2/layout/IconVerticalSolidList"/>
    <dgm:cxn modelId="{0F8387DC-AFAA-45EF-9064-EB6AD9A5DB72}" type="presParOf" srcId="{4FEFE9BB-4889-43BF-9595-6EFDFF56CCC8}" destId="{CD197DA4-22C1-4368-BA9D-F5E0B8530086}" srcOrd="0" destOrd="0" presId="urn:microsoft.com/office/officeart/2018/2/layout/IconVerticalSolidList"/>
    <dgm:cxn modelId="{D3D01D9C-2F08-49FC-83CC-79D5E5D71A72}" type="presParOf" srcId="{4FEFE9BB-4889-43BF-9595-6EFDFF56CCC8}" destId="{66815F8D-630A-450E-ADED-A05C386D39E1}" srcOrd="1" destOrd="0" presId="urn:microsoft.com/office/officeart/2018/2/layout/IconVerticalSolidList"/>
    <dgm:cxn modelId="{5DC9E17E-E9E0-4EF4-BE6F-6BD1D8997F80}" type="presParOf" srcId="{4FEFE9BB-4889-43BF-9595-6EFDFF56CCC8}" destId="{5D2ACBBC-F02A-472F-BFA1-2289C9165D5E}" srcOrd="2" destOrd="0" presId="urn:microsoft.com/office/officeart/2018/2/layout/IconVerticalSolidList"/>
    <dgm:cxn modelId="{8AA9CBBA-04AA-4BC8-943D-C817287C5703}" type="presParOf" srcId="{4FEFE9BB-4889-43BF-9595-6EFDFF56CCC8}" destId="{297FFB85-7099-4B3B-8FD1-ADD9C8B0D116}" srcOrd="3" destOrd="0" presId="urn:microsoft.com/office/officeart/2018/2/layout/IconVerticalSolidList"/>
    <dgm:cxn modelId="{676940B9-49D6-4063-9389-5EB0DDBA80ED}" type="presParOf" srcId="{F83ECB8F-F038-40E9-BEC9-51F46AD97D22}" destId="{40EF150C-01AA-4776-AC48-EFA1685B9355}" srcOrd="1" destOrd="0" presId="urn:microsoft.com/office/officeart/2018/2/layout/IconVerticalSolidList"/>
    <dgm:cxn modelId="{210F2E8C-37B6-4F72-B621-915AC86DFD8C}" type="presParOf" srcId="{F83ECB8F-F038-40E9-BEC9-51F46AD97D22}" destId="{EE3A9E63-6F7E-4470-98D4-9EE764DDC910}" srcOrd="2" destOrd="0" presId="urn:microsoft.com/office/officeart/2018/2/layout/IconVerticalSolidList"/>
    <dgm:cxn modelId="{B65F42C0-752E-4324-9908-93F5F9028291}" type="presParOf" srcId="{EE3A9E63-6F7E-4470-98D4-9EE764DDC910}" destId="{11491215-E649-446B-A6AE-8991AEFD24D0}" srcOrd="0" destOrd="0" presId="urn:microsoft.com/office/officeart/2018/2/layout/IconVerticalSolidList"/>
    <dgm:cxn modelId="{DCECA334-81C1-4C57-9831-AB4255644835}" type="presParOf" srcId="{EE3A9E63-6F7E-4470-98D4-9EE764DDC910}" destId="{FD91E035-BE4B-4B51-A891-1CD5F7C7A18D}" srcOrd="1" destOrd="0" presId="urn:microsoft.com/office/officeart/2018/2/layout/IconVerticalSolidList"/>
    <dgm:cxn modelId="{3C8CC420-B715-463F-A31B-B53C910F6AD3}" type="presParOf" srcId="{EE3A9E63-6F7E-4470-98D4-9EE764DDC910}" destId="{320C7D55-34EF-493D-B00B-D594CBA0A17B}" srcOrd="2" destOrd="0" presId="urn:microsoft.com/office/officeart/2018/2/layout/IconVerticalSolidList"/>
    <dgm:cxn modelId="{4278255C-8F19-43B2-AB50-E85F96C19441}" type="presParOf" srcId="{EE3A9E63-6F7E-4470-98D4-9EE764DDC910}" destId="{9B3FF083-216A-49AB-85A2-E4C7AB320745}" srcOrd="3" destOrd="0" presId="urn:microsoft.com/office/officeart/2018/2/layout/IconVerticalSolidList"/>
    <dgm:cxn modelId="{A2A3B013-BCAF-480B-8D3F-AACE82A8A292}" type="presParOf" srcId="{F83ECB8F-F038-40E9-BEC9-51F46AD97D22}" destId="{D09B1858-E5AE-4853-9B4E-78F5EF9D0492}" srcOrd="3" destOrd="0" presId="urn:microsoft.com/office/officeart/2018/2/layout/IconVerticalSolidList"/>
    <dgm:cxn modelId="{078E5035-4FE4-4B4D-8346-FA43BCE26874}" type="presParOf" srcId="{F83ECB8F-F038-40E9-BEC9-51F46AD97D22}" destId="{685737DA-47A2-4B96-ACB5-E5758152907F}" srcOrd="4" destOrd="0" presId="urn:microsoft.com/office/officeart/2018/2/layout/IconVerticalSolidList"/>
    <dgm:cxn modelId="{CFB499EE-AB6C-4A24-80A3-C148586BB5CF}" type="presParOf" srcId="{685737DA-47A2-4B96-ACB5-E5758152907F}" destId="{348D0895-3411-4258-9BFE-6FC6A00ED47F}" srcOrd="0" destOrd="0" presId="urn:microsoft.com/office/officeart/2018/2/layout/IconVerticalSolidList"/>
    <dgm:cxn modelId="{3C734765-4220-4A74-A111-8F812A544302}" type="presParOf" srcId="{685737DA-47A2-4B96-ACB5-E5758152907F}" destId="{D2F5C371-718E-43CB-9F8E-FAB5E60EE96D}" srcOrd="1" destOrd="0" presId="urn:microsoft.com/office/officeart/2018/2/layout/IconVerticalSolidList"/>
    <dgm:cxn modelId="{E2B8285B-D229-44BD-86BF-86B1E29B44B8}" type="presParOf" srcId="{685737DA-47A2-4B96-ACB5-E5758152907F}" destId="{D70D4C62-7091-48A3-9DB7-5A54AC83A0BF}" srcOrd="2" destOrd="0" presId="urn:microsoft.com/office/officeart/2018/2/layout/IconVerticalSolidList"/>
    <dgm:cxn modelId="{27D5E59C-51FB-4A7C-A0DA-62A8D26BEA3F}" type="presParOf" srcId="{685737DA-47A2-4B96-ACB5-E5758152907F}" destId="{DAB29F6D-F763-4439-9617-0AC7307D3F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69DB57-8003-49E8-AB59-343FC4BE148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6E034B9-8BE5-4B1B-B762-C19777ED346E}">
      <dgm:prSet/>
      <dgm:spPr/>
      <dgm:t>
        <a:bodyPr/>
        <a:lstStyle/>
        <a:p>
          <a:pPr>
            <a:lnSpc>
              <a:spcPct val="100000"/>
            </a:lnSpc>
            <a:defRPr b="1"/>
          </a:pPr>
          <a:r>
            <a:rPr lang="en-US" dirty="0"/>
            <a:t>Applying organisations should be equity led</a:t>
          </a:r>
        </a:p>
      </dgm:t>
    </dgm:pt>
    <dgm:pt modelId="{88B6ED85-59E7-413A-96F7-6DF407D69675}" type="parTrans" cxnId="{84C0EB2D-4EE8-44F5-904D-2ED3A6CB5663}">
      <dgm:prSet/>
      <dgm:spPr/>
      <dgm:t>
        <a:bodyPr/>
        <a:lstStyle/>
        <a:p>
          <a:endParaRPr lang="en-US" sz="1400"/>
        </a:p>
      </dgm:t>
    </dgm:pt>
    <dgm:pt modelId="{E07B253E-E2FE-487F-9830-593E0CB8FA72}" type="sibTrans" cxnId="{84C0EB2D-4EE8-44F5-904D-2ED3A6CB5663}">
      <dgm:prSet/>
      <dgm:spPr/>
      <dgm:t>
        <a:bodyPr/>
        <a:lstStyle/>
        <a:p>
          <a:endParaRPr lang="en-US"/>
        </a:p>
      </dgm:t>
    </dgm:pt>
    <dgm:pt modelId="{05F56CC6-0129-4F3F-8E19-5B2632FDD38F}">
      <dgm:prSet/>
      <dgm:spPr/>
      <dgm:t>
        <a:bodyPr/>
        <a:lstStyle/>
        <a:p>
          <a:pPr>
            <a:lnSpc>
              <a:spcPct val="100000"/>
            </a:lnSpc>
          </a:pPr>
          <a:r>
            <a:rPr lang="en-US"/>
            <a:t>Please see Programme Prospectus p. 10 for the definition of equity led </a:t>
          </a:r>
        </a:p>
      </dgm:t>
    </dgm:pt>
    <dgm:pt modelId="{D9E9555F-D45A-4C20-BB18-D59777D05FD9}" type="sibTrans" cxnId="{8AB701F6-6C58-425B-B2C2-947B57A60B8F}">
      <dgm:prSet/>
      <dgm:spPr/>
      <dgm:t>
        <a:bodyPr/>
        <a:lstStyle/>
        <a:p>
          <a:endParaRPr lang="en-GB"/>
        </a:p>
      </dgm:t>
    </dgm:pt>
    <dgm:pt modelId="{72B7098C-12DB-490E-9D78-9323131B7647}" type="parTrans" cxnId="{8AB701F6-6C58-425B-B2C2-947B57A60B8F}">
      <dgm:prSet/>
      <dgm:spPr/>
      <dgm:t>
        <a:bodyPr/>
        <a:lstStyle/>
        <a:p>
          <a:endParaRPr lang="en-GB"/>
        </a:p>
      </dgm:t>
    </dgm:pt>
    <dgm:pt modelId="{FA728DBE-E583-436B-8188-1B2324817B18}">
      <dgm:prSet/>
      <dgm:spPr/>
      <dgm:t>
        <a:bodyPr/>
        <a:lstStyle/>
        <a:p>
          <a:pPr>
            <a:lnSpc>
              <a:spcPct val="100000"/>
            </a:lnSpc>
            <a:defRPr b="1"/>
          </a:pPr>
          <a:r>
            <a:rPr lang="en-US"/>
            <a:t>Project activities should meet at least one of the HKEF aims</a:t>
          </a:r>
        </a:p>
      </dgm:t>
    </dgm:pt>
    <dgm:pt modelId="{5CDA35D9-82CC-4FED-9370-903D7BF11D17}" type="sibTrans" cxnId="{29F42401-0E70-45D3-9287-9A38C9E264B8}">
      <dgm:prSet/>
      <dgm:spPr/>
      <dgm:t>
        <a:bodyPr/>
        <a:lstStyle/>
        <a:p>
          <a:endParaRPr lang="en-US"/>
        </a:p>
      </dgm:t>
    </dgm:pt>
    <dgm:pt modelId="{7B9B6C24-B96A-403A-AC21-DC97D83C2963}" type="parTrans" cxnId="{29F42401-0E70-45D3-9287-9A38C9E264B8}">
      <dgm:prSet/>
      <dgm:spPr/>
      <dgm:t>
        <a:bodyPr/>
        <a:lstStyle/>
        <a:p>
          <a:endParaRPr lang="en-US" sz="1400"/>
        </a:p>
      </dgm:t>
    </dgm:pt>
    <dgm:pt modelId="{01F5548F-1B6F-4D61-9EEA-1310EE8AC1BD}">
      <dgm:prSet/>
      <dgm:spPr/>
      <dgm:t>
        <a:bodyPr/>
        <a:lstStyle/>
        <a:p>
          <a:pPr>
            <a:lnSpc>
              <a:spcPct val="100000"/>
            </a:lnSpc>
          </a:pPr>
          <a:r>
            <a:rPr lang="en-US"/>
            <a:t>Please see Programme Prospectus p.5-7 for more details. </a:t>
          </a:r>
        </a:p>
      </dgm:t>
    </dgm:pt>
    <dgm:pt modelId="{81EEF184-26CA-47FF-B291-AE6E178EBB21}" type="sibTrans" cxnId="{50EA9310-DE4D-4C97-9346-4D712EA0FE33}">
      <dgm:prSet/>
      <dgm:spPr/>
      <dgm:t>
        <a:bodyPr/>
        <a:lstStyle/>
        <a:p>
          <a:endParaRPr lang="en-GB"/>
        </a:p>
      </dgm:t>
    </dgm:pt>
    <dgm:pt modelId="{A054B391-F214-4CE3-A5C1-2EF51B9063D7}" type="parTrans" cxnId="{50EA9310-DE4D-4C97-9346-4D712EA0FE33}">
      <dgm:prSet/>
      <dgm:spPr/>
      <dgm:t>
        <a:bodyPr/>
        <a:lstStyle/>
        <a:p>
          <a:endParaRPr lang="en-GB"/>
        </a:p>
      </dgm:t>
    </dgm:pt>
    <dgm:pt modelId="{9983D25E-0506-42A5-B077-DBD59996487B}">
      <dgm:prSet/>
      <dgm:spPr/>
      <dgm:t>
        <a:bodyPr/>
        <a:lstStyle/>
        <a:p>
          <a:pPr>
            <a:lnSpc>
              <a:spcPct val="100000"/>
            </a:lnSpc>
            <a:defRPr b="1"/>
          </a:pPr>
          <a:r>
            <a:rPr lang="en-US"/>
            <a:t>All activities should be delivered in London.</a:t>
          </a:r>
        </a:p>
      </dgm:t>
    </dgm:pt>
    <dgm:pt modelId="{14C980B2-C3B1-4F08-88F1-63538E04FD4B}" type="sibTrans" cxnId="{CA2C98C1-75BD-438F-960B-AEFF0164CD2B}">
      <dgm:prSet/>
      <dgm:spPr/>
      <dgm:t>
        <a:bodyPr/>
        <a:lstStyle/>
        <a:p>
          <a:endParaRPr lang="en-US"/>
        </a:p>
      </dgm:t>
    </dgm:pt>
    <dgm:pt modelId="{8F11B91C-E5C9-4F94-9F87-32ED691CEAEC}" type="parTrans" cxnId="{CA2C98C1-75BD-438F-960B-AEFF0164CD2B}">
      <dgm:prSet/>
      <dgm:spPr/>
      <dgm:t>
        <a:bodyPr/>
        <a:lstStyle/>
        <a:p>
          <a:endParaRPr lang="en-US" sz="1400"/>
        </a:p>
      </dgm:t>
    </dgm:pt>
    <dgm:pt modelId="{DF7A2A02-5699-4A11-8C70-AFCF1EA6665D}">
      <dgm:prSet/>
      <dgm:spPr/>
      <dgm:t>
        <a:bodyPr/>
        <a:lstStyle/>
        <a:p>
          <a:pPr>
            <a:lnSpc>
              <a:spcPct val="100000"/>
            </a:lnSpc>
            <a:defRPr b="1"/>
          </a:pPr>
          <a:r>
            <a:rPr lang="en-GB"/>
            <a:t>Activities should be delivered within 6 months. All activities should be completed by November</a:t>
          </a:r>
          <a:endParaRPr lang="en-US"/>
        </a:p>
      </dgm:t>
    </dgm:pt>
    <dgm:pt modelId="{4938EB3B-5B44-40C9-847B-CA072235096F}" type="sibTrans" cxnId="{67436915-7E57-49E3-B70C-F49905F59F8D}">
      <dgm:prSet/>
      <dgm:spPr/>
      <dgm:t>
        <a:bodyPr/>
        <a:lstStyle/>
        <a:p>
          <a:endParaRPr lang="en-US"/>
        </a:p>
      </dgm:t>
    </dgm:pt>
    <dgm:pt modelId="{B8788DF0-9A8D-4A76-B283-533A2DC3D0BB}" type="parTrans" cxnId="{67436915-7E57-49E3-B70C-F49905F59F8D}">
      <dgm:prSet/>
      <dgm:spPr/>
      <dgm:t>
        <a:bodyPr/>
        <a:lstStyle/>
        <a:p>
          <a:endParaRPr lang="en-US" sz="1400"/>
        </a:p>
      </dgm:t>
    </dgm:pt>
    <dgm:pt modelId="{407FE492-0E64-40F4-90B3-586ED29FC24E}" type="pres">
      <dgm:prSet presAssocID="{AB69DB57-8003-49E8-AB59-343FC4BE1483}" presName="root" presStyleCnt="0">
        <dgm:presLayoutVars>
          <dgm:dir/>
          <dgm:resizeHandles val="exact"/>
        </dgm:presLayoutVars>
      </dgm:prSet>
      <dgm:spPr/>
    </dgm:pt>
    <dgm:pt modelId="{FFF9037B-0F80-47D8-8EDE-21495736818E}" type="pres">
      <dgm:prSet presAssocID="{E6E034B9-8BE5-4B1B-B762-C19777ED346E}" presName="compNode" presStyleCnt="0"/>
      <dgm:spPr/>
    </dgm:pt>
    <dgm:pt modelId="{6DE05B77-35E7-4517-9FC5-ABA7F5194FC9}" type="pres">
      <dgm:prSet presAssocID="{E6E034B9-8BE5-4B1B-B762-C19777ED34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6491DA1-E63E-418D-9B8E-A8B4A38FD459}" type="pres">
      <dgm:prSet presAssocID="{E6E034B9-8BE5-4B1B-B762-C19777ED346E}" presName="iconSpace" presStyleCnt="0"/>
      <dgm:spPr/>
    </dgm:pt>
    <dgm:pt modelId="{FF217C5E-0D9F-4595-8EDC-9E457F336635}" type="pres">
      <dgm:prSet presAssocID="{E6E034B9-8BE5-4B1B-B762-C19777ED346E}" presName="parTx" presStyleLbl="revTx" presStyleIdx="0" presStyleCnt="8">
        <dgm:presLayoutVars>
          <dgm:chMax val="0"/>
          <dgm:chPref val="0"/>
        </dgm:presLayoutVars>
      </dgm:prSet>
      <dgm:spPr/>
    </dgm:pt>
    <dgm:pt modelId="{1D5F9E8B-9556-448B-B96B-76C8746D62A9}" type="pres">
      <dgm:prSet presAssocID="{E6E034B9-8BE5-4B1B-B762-C19777ED346E}" presName="txSpace" presStyleCnt="0"/>
      <dgm:spPr/>
    </dgm:pt>
    <dgm:pt modelId="{892D2BCD-13AC-4A1D-8A23-709DD8754427}" type="pres">
      <dgm:prSet presAssocID="{E6E034B9-8BE5-4B1B-B762-C19777ED346E}" presName="desTx" presStyleLbl="revTx" presStyleIdx="1" presStyleCnt="8">
        <dgm:presLayoutVars/>
      </dgm:prSet>
      <dgm:spPr/>
    </dgm:pt>
    <dgm:pt modelId="{658677B2-F0AF-45B3-8B45-52B8775796B3}" type="pres">
      <dgm:prSet presAssocID="{E07B253E-E2FE-487F-9830-593E0CB8FA72}" presName="sibTrans" presStyleCnt="0"/>
      <dgm:spPr/>
    </dgm:pt>
    <dgm:pt modelId="{9A86638E-0931-4CA5-9996-D95D744DD016}" type="pres">
      <dgm:prSet presAssocID="{FA728DBE-E583-436B-8188-1B2324817B18}" presName="compNode" presStyleCnt="0"/>
      <dgm:spPr/>
    </dgm:pt>
    <dgm:pt modelId="{50518C06-9553-4430-9F20-D5DD8116CED7}" type="pres">
      <dgm:prSet presAssocID="{FA728DBE-E583-436B-8188-1B2324817B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55B05B52-A0FB-4B53-BA16-1BB1509FC70A}" type="pres">
      <dgm:prSet presAssocID="{FA728DBE-E583-436B-8188-1B2324817B18}" presName="iconSpace" presStyleCnt="0"/>
      <dgm:spPr/>
    </dgm:pt>
    <dgm:pt modelId="{5BF6B02A-DE57-48D2-AF1D-3441F2509E76}" type="pres">
      <dgm:prSet presAssocID="{FA728DBE-E583-436B-8188-1B2324817B18}" presName="parTx" presStyleLbl="revTx" presStyleIdx="2" presStyleCnt="8">
        <dgm:presLayoutVars>
          <dgm:chMax val="0"/>
          <dgm:chPref val="0"/>
        </dgm:presLayoutVars>
      </dgm:prSet>
      <dgm:spPr/>
    </dgm:pt>
    <dgm:pt modelId="{C2306801-D22C-4096-A69E-A45F08FDABD8}" type="pres">
      <dgm:prSet presAssocID="{FA728DBE-E583-436B-8188-1B2324817B18}" presName="txSpace" presStyleCnt="0"/>
      <dgm:spPr/>
    </dgm:pt>
    <dgm:pt modelId="{FF40427D-B0B0-4CFC-A2B0-3A84AEF4F598}" type="pres">
      <dgm:prSet presAssocID="{FA728DBE-E583-436B-8188-1B2324817B18}" presName="desTx" presStyleLbl="revTx" presStyleIdx="3" presStyleCnt="8">
        <dgm:presLayoutVars/>
      </dgm:prSet>
      <dgm:spPr/>
    </dgm:pt>
    <dgm:pt modelId="{7B3ED8CD-F775-4EA5-A977-F84DBA6FB9BF}" type="pres">
      <dgm:prSet presAssocID="{5CDA35D9-82CC-4FED-9370-903D7BF11D17}" presName="sibTrans" presStyleCnt="0"/>
      <dgm:spPr/>
    </dgm:pt>
    <dgm:pt modelId="{6FCB6399-9679-49B0-975D-213189831CB5}" type="pres">
      <dgm:prSet presAssocID="{9983D25E-0506-42A5-B077-DBD59996487B}" presName="compNode" presStyleCnt="0"/>
      <dgm:spPr/>
    </dgm:pt>
    <dgm:pt modelId="{C3BFF595-08C3-49DC-A3A8-A12217694C25}" type="pres">
      <dgm:prSet presAssocID="{9983D25E-0506-42A5-B077-DBD59996487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rker with solid fill"/>
        </a:ext>
      </dgm:extLst>
    </dgm:pt>
    <dgm:pt modelId="{601B7954-7796-4C00-931E-19C711F80852}" type="pres">
      <dgm:prSet presAssocID="{9983D25E-0506-42A5-B077-DBD59996487B}" presName="iconSpace" presStyleCnt="0"/>
      <dgm:spPr/>
    </dgm:pt>
    <dgm:pt modelId="{5F520E39-6673-440A-8390-C3F8D9F2B7A1}" type="pres">
      <dgm:prSet presAssocID="{9983D25E-0506-42A5-B077-DBD59996487B}" presName="parTx" presStyleLbl="revTx" presStyleIdx="4" presStyleCnt="8">
        <dgm:presLayoutVars>
          <dgm:chMax val="0"/>
          <dgm:chPref val="0"/>
        </dgm:presLayoutVars>
      </dgm:prSet>
      <dgm:spPr/>
    </dgm:pt>
    <dgm:pt modelId="{9F844BF0-12D9-45E9-8A5E-67D369A15738}" type="pres">
      <dgm:prSet presAssocID="{9983D25E-0506-42A5-B077-DBD59996487B}" presName="txSpace" presStyleCnt="0"/>
      <dgm:spPr/>
    </dgm:pt>
    <dgm:pt modelId="{BBEE7FAD-FD9A-4131-BD01-6B62661A850D}" type="pres">
      <dgm:prSet presAssocID="{9983D25E-0506-42A5-B077-DBD59996487B}" presName="desTx" presStyleLbl="revTx" presStyleIdx="5" presStyleCnt="8">
        <dgm:presLayoutVars/>
      </dgm:prSet>
      <dgm:spPr/>
    </dgm:pt>
    <dgm:pt modelId="{EDF4CBF3-BF0C-49FE-9C86-0E5734176F31}" type="pres">
      <dgm:prSet presAssocID="{14C980B2-C3B1-4F08-88F1-63538E04FD4B}" presName="sibTrans" presStyleCnt="0"/>
      <dgm:spPr/>
    </dgm:pt>
    <dgm:pt modelId="{94FB2A21-6074-4888-B598-C77DAED4C8C1}" type="pres">
      <dgm:prSet presAssocID="{DF7A2A02-5699-4A11-8C70-AFCF1EA6665D}" presName="compNode" presStyleCnt="0"/>
      <dgm:spPr/>
    </dgm:pt>
    <dgm:pt modelId="{1B12CA6A-DE33-4870-AE38-44AE55962C24}" type="pres">
      <dgm:prSet presAssocID="{DF7A2A02-5699-4A11-8C70-AFCF1EA6665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78400273-D04D-4997-AD3E-CDC9EAD9B04B}" type="pres">
      <dgm:prSet presAssocID="{DF7A2A02-5699-4A11-8C70-AFCF1EA6665D}" presName="iconSpace" presStyleCnt="0"/>
      <dgm:spPr/>
    </dgm:pt>
    <dgm:pt modelId="{675548FA-0B5C-44E6-A8E9-9665734199E9}" type="pres">
      <dgm:prSet presAssocID="{DF7A2A02-5699-4A11-8C70-AFCF1EA6665D}" presName="parTx" presStyleLbl="revTx" presStyleIdx="6" presStyleCnt="8">
        <dgm:presLayoutVars>
          <dgm:chMax val="0"/>
          <dgm:chPref val="0"/>
        </dgm:presLayoutVars>
      </dgm:prSet>
      <dgm:spPr/>
    </dgm:pt>
    <dgm:pt modelId="{8B78F1CB-2BEB-4E8A-88BB-860C100F8928}" type="pres">
      <dgm:prSet presAssocID="{DF7A2A02-5699-4A11-8C70-AFCF1EA6665D}" presName="txSpace" presStyleCnt="0"/>
      <dgm:spPr/>
    </dgm:pt>
    <dgm:pt modelId="{CB7F69A5-D807-4AB2-BC5C-656FF88FE101}" type="pres">
      <dgm:prSet presAssocID="{DF7A2A02-5699-4A11-8C70-AFCF1EA6665D}" presName="desTx" presStyleLbl="revTx" presStyleIdx="7" presStyleCnt="8">
        <dgm:presLayoutVars/>
      </dgm:prSet>
      <dgm:spPr/>
    </dgm:pt>
  </dgm:ptLst>
  <dgm:cxnLst>
    <dgm:cxn modelId="{29F42401-0E70-45D3-9287-9A38C9E264B8}" srcId="{AB69DB57-8003-49E8-AB59-343FC4BE1483}" destId="{FA728DBE-E583-436B-8188-1B2324817B18}" srcOrd="1" destOrd="0" parTransId="{7B9B6C24-B96A-403A-AC21-DC97D83C2963}" sibTransId="{5CDA35D9-82CC-4FED-9370-903D7BF11D17}"/>
    <dgm:cxn modelId="{50EA9310-DE4D-4C97-9346-4D712EA0FE33}" srcId="{FA728DBE-E583-436B-8188-1B2324817B18}" destId="{01F5548F-1B6F-4D61-9EEA-1310EE8AC1BD}" srcOrd="0" destOrd="0" parTransId="{A054B391-F214-4CE3-A5C1-2EF51B9063D7}" sibTransId="{81EEF184-26CA-47FF-B291-AE6E178EBB21}"/>
    <dgm:cxn modelId="{67436915-7E57-49E3-B70C-F49905F59F8D}" srcId="{AB69DB57-8003-49E8-AB59-343FC4BE1483}" destId="{DF7A2A02-5699-4A11-8C70-AFCF1EA6665D}" srcOrd="3" destOrd="0" parTransId="{B8788DF0-9A8D-4A76-B283-533A2DC3D0BB}" sibTransId="{4938EB3B-5B44-40C9-847B-CA072235096F}"/>
    <dgm:cxn modelId="{8AE5D322-6180-4D21-9DFA-10CD9C78EC72}" type="presOf" srcId="{AB69DB57-8003-49E8-AB59-343FC4BE1483}" destId="{407FE492-0E64-40F4-90B3-586ED29FC24E}" srcOrd="0" destOrd="0" presId="urn:microsoft.com/office/officeart/2018/2/layout/IconLabelDescriptionList"/>
    <dgm:cxn modelId="{84C0EB2D-4EE8-44F5-904D-2ED3A6CB5663}" srcId="{AB69DB57-8003-49E8-AB59-343FC4BE1483}" destId="{E6E034B9-8BE5-4B1B-B762-C19777ED346E}" srcOrd="0" destOrd="0" parTransId="{88B6ED85-59E7-413A-96F7-6DF407D69675}" sibTransId="{E07B253E-E2FE-487F-9830-593E0CB8FA72}"/>
    <dgm:cxn modelId="{51C3734A-9B38-4598-8909-7074ADF5B5A4}" type="presOf" srcId="{DF7A2A02-5699-4A11-8C70-AFCF1EA6665D}" destId="{675548FA-0B5C-44E6-A8E9-9665734199E9}" srcOrd="0" destOrd="0" presId="urn:microsoft.com/office/officeart/2018/2/layout/IconLabelDescriptionList"/>
    <dgm:cxn modelId="{1A234977-FB82-4FF0-86FB-67D5B41F60EC}" type="presOf" srcId="{05F56CC6-0129-4F3F-8E19-5B2632FDD38F}" destId="{892D2BCD-13AC-4A1D-8A23-709DD8754427}" srcOrd="0" destOrd="0" presId="urn:microsoft.com/office/officeart/2018/2/layout/IconLabelDescriptionList"/>
    <dgm:cxn modelId="{3B18217E-8D81-44E4-87FE-A31351DCEB3B}" type="presOf" srcId="{E6E034B9-8BE5-4B1B-B762-C19777ED346E}" destId="{FF217C5E-0D9F-4595-8EDC-9E457F336635}" srcOrd="0" destOrd="0" presId="urn:microsoft.com/office/officeart/2018/2/layout/IconLabelDescriptionList"/>
    <dgm:cxn modelId="{B4821292-F572-48C9-84F1-1313E2473354}" type="presOf" srcId="{FA728DBE-E583-436B-8188-1B2324817B18}" destId="{5BF6B02A-DE57-48D2-AF1D-3441F2509E76}" srcOrd="0" destOrd="0" presId="urn:microsoft.com/office/officeart/2018/2/layout/IconLabelDescriptionList"/>
    <dgm:cxn modelId="{D4630DBB-51F4-430A-8633-48B5C53BAD8E}" type="presOf" srcId="{9983D25E-0506-42A5-B077-DBD59996487B}" destId="{5F520E39-6673-440A-8390-C3F8D9F2B7A1}" srcOrd="0" destOrd="0" presId="urn:microsoft.com/office/officeart/2018/2/layout/IconLabelDescriptionList"/>
    <dgm:cxn modelId="{CA2C98C1-75BD-438F-960B-AEFF0164CD2B}" srcId="{AB69DB57-8003-49E8-AB59-343FC4BE1483}" destId="{9983D25E-0506-42A5-B077-DBD59996487B}" srcOrd="2" destOrd="0" parTransId="{8F11B91C-E5C9-4F94-9F87-32ED691CEAEC}" sibTransId="{14C980B2-C3B1-4F08-88F1-63538E04FD4B}"/>
    <dgm:cxn modelId="{076878E0-F196-4BF0-9022-1CDE8197FBA8}" type="presOf" srcId="{01F5548F-1B6F-4D61-9EEA-1310EE8AC1BD}" destId="{FF40427D-B0B0-4CFC-A2B0-3A84AEF4F598}" srcOrd="0" destOrd="0" presId="urn:microsoft.com/office/officeart/2018/2/layout/IconLabelDescriptionList"/>
    <dgm:cxn modelId="{8AB701F6-6C58-425B-B2C2-947B57A60B8F}" srcId="{E6E034B9-8BE5-4B1B-B762-C19777ED346E}" destId="{05F56CC6-0129-4F3F-8E19-5B2632FDD38F}" srcOrd="0" destOrd="0" parTransId="{72B7098C-12DB-490E-9D78-9323131B7647}" sibTransId="{D9E9555F-D45A-4C20-BB18-D59777D05FD9}"/>
    <dgm:cxn modelId="{775BA140-66A1-4A5C-8197-CDA8D8B4BADA}" type="presParOf" srcId="{407FE492-0E64-40F4-90B3-586ED29FC24E}" destId="{FFF9037B-0F80-47D8-8EDE-21495736818E}" srcOrd="0" destOrd="0" presId="urn:microsoft.com/office/officeart/2018/2/layout/IconLabelDescriptionList"/>
    <dgm:cxn modelId="{693A761E-6F0C-4DFF-B056-73F2394BCEC9}" type="presParOf" srcId="{FFF9037B-0F80-47D8-8EDE-21495736818E}" destId="{6DE05B77-35E7-4517-9FC5-ABA7F5194FC9}" srcOrd="0" destOrd="0" presId="urn:microsoft.com/office/officeart/2018/2/layout/IconLabelDescriptionList"/>
    <dgm:cxn modelId="{34EA35C9-7D9B-49CF-87F8-3484135D40CF}" type="presParOf" srcId="{FFF9037B-0F80-47D8-8EDE-21495736818E}" destId="{56491DA1-E63E-418D-9B8E-A8B4A38FD459}" srcOrd="1" destOrd="0" presId="urn:microsoft.com/office/officeart/2018/2/layout/IconLabelDescriptionList"/>
    <dgm:cxn modelId="{0A2A38A0-782E-4666-AB8E-19F69AAF791D}" type="presParOf" srcId="{FFF9037B-0F80-47D8-8EDE-21495736818E}" destId="{FF217C5E-0D9F-4595-8EDC-9E457F336635}" srcOrd="2" destOrd="0" presId="urn:microsoft.com/office/officeart/2018/2/layout/IconLabelDescriptionList"/>
    <dgm:cxn modelId="{C1A79F1C-D5D9-4EFD-B455-92DDEC4A373F}" type="presParOf" srcId="{FFF9037B-0F80-47D8-8EDE-21495736818E}" destId="{1D5F9E8B-9556-448B-B96B-76C8746D62A9}" srcOrd="3" destOrd="0" presId="urn:microsoft.com/office/officeart/2018/2/layout/IconLabelDescriptionList"/>
    <dgm:cxn modelId="{3B7F6D54-B81C-4DA0-9A4A-C6D2A9567A01}" type="presParOf" srcId="{FFF9037B-0F80-47D8-8EDE-21495736818E}" destId="{892D2BCD-13AC-4A1D-8A23-709DD8754427}" srcOrd="4" destOrd="0" presId="urn:microsoft.com/office/officeart/2018/2/layout/IconLabelDescriptionList"/>
    <dgm:cxn modelId="{345440DA-F2E8-4074-9105-A31772D6C3D8}" type="presParOf" srcId="{407FE492-0E64-40F4-90B3-586ED29FC24E}" destId="{658677B2-F0AF-45B3-8B45-52B8775796B3}" srcOrd="1" destOrd="0" presId="urn:microsoft.com/office/officeart/2018/2/layout/IconLabelDescriptionList"/>
    <dgm:cxn modelId="{E5879B40-AC8F-46ED-AD81-D2A3BBFC8BA3}" type="presParOf" srcId="{407FE492-0E64-40F4-90B3-586ED29FC24E}" destId="{9A86638E-0931-4CA5-9996-D95D744DD016}" srcOrd="2" destOrd="0" presId="urn:microsoft.com/office/officeart/2018/2/layout/IconLabelDescriptionList"/>
    <dgm:cxn modelId="{EB255E2A-8BCA-4257-8989-FD808705DB50}" type="presParOf" srcId="{9A86638E-0931-4CA5-9996-D95D744DD016}" destId="{50518C06-9553-4430-9F20-D5DD8116CED7}" srcOrd="0" destOrd="0" presId="urn:microsoft.com/office/officeart/2018/2/layout/IconLabelDescriptionList"/>
    <dgm:cxn modelId="{4E65A6B8-3BE3-4912-8BDE-B4E9FFF428C9}" type="presParOf" srcId="{9A86638E-0931-4CA5-9996-D95D744DD016}" destId="{55B05B52-A0FB-4B53-BA16-1BB1509FC70A}" srcOrd="1" destOrd="0" presId="urn:microsoft.com/office/officeart/2018/2/layout/IconLabelDescriptionList"/>
    <dgm:cxn modelId="{F24BA92E-9B39-44FC-8A0D-05816CDB674A}" type="presParOf" srcId="{9A86638E-0931-4CA5-9996-D95D744DD016}" destId="{5BF6B02A-DE57-48D2-AF1D-3441F2509E76}" srcOrd="2" destOrd="0" presId="urn:microsoft.com/office/officeart/2018/2/layout/IconLabelDescriptionList"/>
    <dgm:cxn modelId="{C104FEC7-FE98-4CB3-A9DC-C4A167ADD475}" type="presParOf" srcId="{9A86638E-0931-4CA5-9996-D95D744DD016}" destId="{C2306801-D22C-4096-A69E-A45F08FDABD8}" srcOrd="3" destOrd="0" presId="urn:microsoft.com/office/officeart/2018/2/layout/IconLabelDescriptionList"/>
    <dgm:cxn modelId="{9DBCE5F8-3B56-4A29-ACD3-406FEDB3C2CE}" type="presParOf" srcId="{9A86638E-0931-4CA5-9996-D95D744DD016}" destId="{FF40427D-B0B0-4CFC-A2B0-3A84AEF4F598}" srcOrd="4" destOrd="0" presId="urn:microsoft.com/office/officeart/2018/2/layout/IconLabelDescriptionList"/>
    <dgm:cxn modelId="{326B9EFC-EA86-4CF8-AF3B-2CAE4474875D}" type="presParOf" srcId="{407FE492-0E64-40F4-90B3-586ED29FC24E}" destId="{7B3ED8CD-F775-4EA5-A977-F84DBA6FB9BF}" srcOrd="3" destOrd="0" presId="urn:microsoft.com/office/officeart/2018/2/layout/IconLabelDescriptionList"/>
    <dgm:cxn modelId="{1425EB69-251B-4B18-A32E-673CB1736B79}" type="presParOf" srcId="{407FE492-0E64-40F4-90B3-586ED29FC24E}" destId="{6FCB6399-9679-49B0-975D-213189831CB5}" srcOrd="4" destOrd="0" presId="urn:microsoft.com/office/officeart/2018/2/layout/IconLabelDescriptionList"/>
    <dgm:cxn modelId="{14ABC120-3D05-4500-82A3-A81912993F4F}" type="presParOf" srcId="{6FCB6399-9679-49B0-975D-213189831CB5}" destId="{C3BFF595-08C3-49DC-A3A8-A12217694C25}" srcOrd="0" destOrd="0" presId="urn:microsoft.com/office/officeart/2018/2/layout/IconLabelDescriptionList"/>
    <dgm:cxn modelId="{1A2E19FE-D80E-4DFD-9097-A4BDEE603B1A}" type="presParOf" srcId="{6FCB6399-9679-49B0-975D-213189831CB5}" destId="{601B7954-7796-4C00-931E-19C711F80852}" srcOrd="1" destOrd="0" presId="urn:microsoft.com/office/officeart/2018/2/layout/IconLabelDescriptionList"/>
    <dgm:cxn modelId="{23A3F7DF-A39F-4995-B88A-FBA14841A00A}" type="presParOf" srcId="{6FCB6399-9679-49B0-975D-213189831CB5}" destId="{5F520E39-6673-440A-8390-C3F8D9F2B7A1}" srcOrd="2" destOrd="0" presId="urn:microsoft.com/office/officeart/2018/2/layout/IconLabelDescriptionList"/>
    <dgm:cxn modelId="{DB9CB41A-CC0F-4B4D-93F4-9F41B3A2D890}" type="presParOf" srcId="{6FCB6399-9679-49B0-975D-213189831CB5}" destId="{9F844BF0-12D9-45E9-8A5E-67D369A15738}" srcOrd="3" destOrd="0" presId="urn:microsoft.com/office/officeart/2018/2/layout/IconLabelDescriptionList"/>
    <dgm:cxn modelId="{0051DD86-F7F8-4162-93C1-AB428CFDA41B}" type="presParOf" srcId="{6FCB6399-9679-49B0-975D-213189831CB5}" destId="{BBEE7FAD-FD9A-4131-BD01-6B62661A850D}" srcOrd="4" destOrd="0" presId="urn:microsoft.com/office/officeart/2018/2/layout/IconLabelDescriptionList"/>
    <dgm:cxn modelId="{461BC876-F4C9-40D5-9A6E-A140A9EF413D}" type="presParOf" srcId="{407FE492-0E64-40F4-90B3-586ED29FC24E}" destId="{EDF4CBF3-BF0C-49FE-9C86-0E5734176F31}" srcOrd="5" destOrd="0" presId="urn:microsoft.com/office/officeart/2018/2/layout/IconLabelDescriptionList"/>
    <dgm:cxn modelId="{ED740247-A300-40E9-B213-61D4F8E69890}" type="presParOf" srcId="{407FE492-0E64-40F4-90B3-586ED29FC24E}" destId="{94FB2A21-6074-4888-B598-C77DAED4C8C1}" srcOrd="6" destOrd="0" presId="urn:microsoft.com/office/officeart/2018/2/layout/IconLabelDescriptionList"/>
    <dgm:cxn modelId="{C46EF229-4C26-4F8D-9CAD-9AF6132BDE60}" type="presParOf" srcId="{94FB2A21-6074-4888-B598-C77DAED4C8C1}" destId="{1B12CA6A-DE33-4870-AE38-44AE55962C24}" srcOrd="0" destOrd="0" presId="urn:microsoft.com/office/officeart/2018/2/layout/IconLabelDescriptionList"/>
    <dgm:cxn modelId="{60D84396-DE6A-4856-8BCA-DA7E068EC3C5}" type="presParOf" srcId="{94FB2A21-6074-4888-B598-C77DAED4C8C1}" destId="{78400273-D04D-4997-AD3E-CDC9EAD9B04B}" srcOrd="1" destOrd="0" presId="urn:microsoft.com/office/officeart/2018/2/layout/IconLabelDescriptionList"/>
    <dgm:cxn modelId="{F99024B4-D210-487D-BF23-1FDE85B36FFE}" type="presParOf" srcId="{94FB2A21-6074-4888-B598-C77DAED4C8C1}" destId="{675548FA-0B5C-44E6-A8E9-9665734199E9}" srcOrd="2" destOrd="0" presId="urn:microsoft.com/office/officeart/2018/2/layout/IconLabelDescriptionList"/>
    <dgm:cxn modelId="{D35CD191-8DA8-4395-A1FD-CFA481C4D53D}" type="presParOf" srcId="{94FB2A21-6074-4888-B598-C77DAED4C8C1}" destId="{8B78F1CB-2BEB-4E8A-88BB-860C100F8928}" srcOrd="3" destOrd="0" presId="urn:microsoft.com/office/officeart/2018/2/layout/IconLabelDescriptionList"/>
    <dgm:cxn modelId="{EB9A423F-4FB9-4397-971B-5EC579F50B97}" type="presParOf" srcId="{94FB2A21-6074-4888-B598-C77DAED4C8C1}" destId="{CB7F69A5-D807-4AB2-BC5C-656FF88FE10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E1D8F2-F418-41AE-AE35-A51A16771106}"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EF955CE4-3CE9-4A87-BB55-62EFC197ED6E}">
      <dgm:prSet/>
      <dgm:spPr/>
      <dgm:t>
        <a:bodyPr/>
        <a:lstStyle/>
        <a:p>
          <a:pPr>
            <a:lnSpc>
              <a:spcPct val="100000"/>
            </a:lnSpc>
          </a:pPr>
          <a:r>
            <a:rPr lang="en-GB" dirty="0"/>
            <a:t>Ensure you meet </a:t>
          </a:r>
          <a:r>
            <a:rPr lang="en-GB" b="1" dirty="0">
              <a:solidFill>
                <a:srgbClr val="EE266D"/>
              </a:solidFill>
            </a:rPr>
            <a:t>ALL</a:t>
          </a:r>
          <a:r>
            <a:rPr lang="en-GB" b="1" dirty="0"/>
            <a:t> </a:t>
          </a:r>
          <a:r>
            <a:rPr lang="en-GB" dirty="0"/>
            <a:t>eligibility criteria before you start an application </a:t>
          </a:r>
          <a:endParaRPr lang="en-US" dirty="0"/>
        </a:p>
      </dgm:t>
    </dgm:pt>
    <dgm:pt modelId="{11D90AC7-19B3-45B4-8E2F-9A49025A741F}" type="parTrans" cxnId="{0C082233-ABF8-4A91-99D9-FD6B9922407C}">
      <dgm:prSet/>
      <dgm:spPr/>
      <dgm:t>
        <a:bodyPr/>
        <a:lstStyle/>
        <a:p>
          <a:endParaRPr lang="en-US"/>
        </a:p>
      </dgm:t>
    </dgm:pt>
    <dgm:pt modelId="{65159A1B-B04F-4499-AA59-07F489A2933B}" type="sibTrans" cxnId="{0C082233-ABF8-4A91-99D9-FD6B9922407C}">
      <dgm:prSet phldrT="1" phldr="0"/>
      <dgm:spPr/>
      <dgm:t>
        <a:bodyPr/>
        <a:lstStyle/>
        <a:p>
          <a:pPr>
            <a:lnSpc>
              <a:spcPct val="100000"/>
            </a:lnSpc>
          </a:pPr>
          <a:endParaRPr lang="en-US"/>
        </a:p>
      </dgm:t>
    </dgm:pt>
    <dgm:pt modelId="{28C2A1DA-3B68-4E24-B6A6-9BBAB184B3CF}">
      <dgm:prSet/>
      <dgm:spPr/>
      <dgm:t>
        <a:bodyPr/>
        <a:lstStyle/>
        <a:p>
          <a:pPr>
            <a:lnSpc>
              <a:spcPct val="100000"/>
            </a:lnSpc>
          </a:pPr>
          <a:r>
            <a:rPr lang="en-GB" dirty="0"/>
            <a:t>Plan in advance - </a:t>
          </a:r>
          <a:r>
            <a:rPr lang="en-GB" b="1" dirty="0">
              <a:solidFill>
                <a:srgbClr val="EE266D"/>
              </a:solidFill>
            </a:rPr>
            <a:t>deadline</a:t>
          </a:r>
          <a:r>
            <a:rPr lang="en-GB" dirty="0"/>
            <a:t> is 27 March 2024 at 9am</a:t>
          </a:r>
          <a:endParaRPr lang="en-US" dirty="0"/>
        </a:p>
      </dgm:t>
    </dgm:pt>
    <dgm:pt modelId="{3CFCCC5A-6408-4724-AAF5-9CE31E1D900C}" type="parTrans" cxnId="{09012393-BBFE-468E-A3E0-CD10BBBEF14F}">
      <dgm:prSet/>
      <dgm:spPr/>
      <dgm:t>
        <a:bodyPr/>
        <a:lstStyle/>
        <a:p>
          <a:endParaRPr lang="en-US"/>
        </a:p>
      </dgm:t>
    </dgm:pt>
    <dgm:pt modelId="{2FA5DF34-DACE-4394-B505-DAF7CCFA3712}" type="sibTrans" cxnId="{09012393-BBFE-468E-A3E0-CD10BBBEF14F}">
      <dgm:prSet phldrT="2" phldr="0"/>
      <dgm:spPr/>
      <dgm:t>
        <a:bodyPr/>
        <a:lstStyle/>
        <a:p>
          <a:pPr>
            <a:lnSpc>
              <a:spcPct val="100000"/>
            </a:lnSpc>
          </a:pPr>
          <a:endParaRPr lang="en-US"/>
        </a:p>
      </dgm:t>
    </dgm:pt>
    <dgm:pt modelId="{5A5BD3C0-E47C-4EBA-AFDF-9224697C6395}">
      <dgm:prSet/>
      <dgm:spPr/>
      <dgm:t>
        <a:bodyPr/>
        <a:lstStyle/>
        <a:p>
          <a:pPr>
            <a:lnSpc>
              <a:spcPct val="100000"/>
            </a:lnSpc>
          </a:pPr>
          <a:r>
            <a:rPr lang="en-GB" dirty="0"/>
            <a:t>Answer </a:t>
          </a:r>
          <a:r>
            <a:rPr lang="en-GB" b="1" dirty="0">
              <a:solidFill>
                <a:srgbClr val="EE266D"/>
              </a:solidFill>
            </a:rPr>
            <a:t>ALL</a:t>
          </a:r>
          <a:r>
            <a:rPr lang="en-GB" dirty="0"/>
            <a:t> questions</a:t>
          </a:r>
          <a:endParaRPr lang="en-US" dirty="0"/>
        </a:p>
      </dgm:t>
    </dgm:pt>
    <dgm:pt modelId="{F213DFDE-EE18-4C5C-8F82-D7EE5FDAD9E4}" type="parTrans" cxnId="{98E9FA48-C4BC-4582-B0D3-74AED3F9D84F}">
      <dgm:prSet/>
      <dgm:spPr/>
      <dgm:t>
        <a:bodyPr/>
        <a:lstStyle/>
        <a:p>
          <a:endParaRPr lang="en-US"/>
        </a:p>
      </dgm:t>
    </dgm:pt>
    <dgm:pt modelId="{BB7C74AB-11B8-46E0-A5D1-B058FF08E48C}" type="sibTrans" cxnId="{98E9FA48-C4BC-4582-B0D3-74AED3F9D84F}">
      <dgm:prSet phldrT="3" phldr="0"/>
      <dgm:spPr/>
      <dgm:t>
        <a:bodyPr/>
        <a:lstStyle/>
        <a:p>
          <a:pPr>
            <a:lnSpc>
              <a:spcPct val="100000"/>
            </a:lnSpc>
          </a:pPr>
          <a:endParaRPr lang="en-US"/>
        </a:p>
      </dgm:t>
    </dgm:pt>
    <dgm:pt modelId="{31654C73-8364-4211-BFF2-3E1D6F508EB5}">
      <dgm:prSet/>
      <dgm:spPr/>
      <dgm:t>
        <a:bodyPr/>
        <a:lstStyle/>
        <a:p>
          <a:pPr>
            <a:lnSpc>
              <a:spcPct val="100000"/>
            </a:lnSpc>
          </a:pPr>
          <a:r>
            <a:rPr lang="en-GB" dirty="0"/>
            <a:t>Read help text for each question (</a:t>
          </a:r>
          <a:r>
            <a:rPr lang="en-GB" i="1" dirty="0">
              <a:solidFill>
                <a:srgbClr val="EE266D"/>
              </a:solidFill>
            </a:rPr>
            <a:t>pink italics</a:t>
          </a:r>
          <a:r>
            <a:rPr lang="en-GB" dirty="0"/>
            <a:t>)</a:t>
          </a:r>
          <a:endParaRPr lang="en-US" dirty="0"/>
        </a:p>
      </dgm:t>
    </dgm:pt>
    <dgm:pt modelId="{4AA7CCD9-8125-4470-999B-5675CFD71E85}" type="parTrans" cxnId="{4932F75A-37D0-4C78-A7BA-22AA88196941}">
      <dgm:prSet/>
      <dgm:spPr/>
      <dgm:t>
        <a:bodyPr/>
        <a:lstStyle/>
        <a:p>
          <a:endParaRPr lang="en-US"/>
        </a:p>
      </dgm:t>
    </dgm:pt>
    <dgm:pt modelId="{000E5010-9683-4AC2-B7E0-BE6E3CC53CE8}" type="sibTrans" cxnId="{4932F75A-37D0-4C78-A7BA-22AA88196941}">
      <dgm:prSet phldrT="4" phldr="0"/>
      <dgm:spPr/>
      <dgm:t>
        <a:bodyPr/>
        <a:lstStyle/>
        <a:p>
          <a:pPr>
            <a:lnSpc>
              <a:spcPct val="100000"/>
            </a:lnSpc>
          </a:pPr>
          <a:endParaRPr lang="en-US"/>
        </a:p>
      </dgm:t>
    </dgm:pt>
    <dgm:pt modelId="{CF5D6883-56A8-44A2-B291-10A3CE3CF210}">
      <dgm:prSet/>
      <dgm:spPr/>
      <dgm:t>
        <a:bodyPr/>
        <a:lstStyle/>
        <a:p>
          <a:pPr>
            <a:lnSpc>
              <a:spcPct val="100000"/>
            </a:lnSpc>
          </a:pPr>
          <a:r>
            <a:rPr lang="en-US" dirty="0"/>
            <a:t>If you have any questions, please contact us </a:t>
          </a:r>
          <a:r>
            <a:rPr lang="en-US" b="0" dirty="0">
              <a:solidFill>
                <a:schemeClr val="tx1"/>
              </a:solidFill>
            </a:rPr>
            <a:t>ideally</a:t>
          </a:r>
          <a:r>
            <a:rPr lang="en-US" b="1" dirty="0">
              <a:solidFill>
                <a:schemeClr val="accent1"/>
              </a:solidFill>
            </a:rPr>
            <a:t> before 18/3/24</a:t>
          </a:r>
        </a:p>
      </dgm:t>
    </dgm:pt>
    <dgm:pt modelId="{E52C7309-4404-48B2-9C81-43B97B309C44}" type="parTrans" cxnId="{4E11F90C-E3D5-489F-971F-2A3F66F71E06}">
      <dgm:prSet/>
      <dgm:spPr/>
      <dgm:t>
        <a:bodyPr/>
        <a:lstStyle/>
        <a:p>
          <a:endParaRPr lang="en-GB"/>
        </a:p>
      </dgm:t>
    </dgm:pt>
    <dgm:pt modelId="{45AA31A4-E1B8-40FD-9AF4-4393A4EBAD4E}" type="sibTrans" cxnId="{4E11F90C-E3D5-489F-971F-2A3F66F71E06}">
      <dgm:prSet/>
      <dgm:spPr/>
      <dgm:t>
        <a:bodyPr/>
        <a:lstStyle/>
        <a:p>
          <a:endParaRPr lang="en-GB"/>
        </a:p>
      </dgm:t>
    </dgm:pt>
    <dgm:pt modelId="{21C2D6AF-3764-4AD6-81B3-A0D6425F624F}" type="pres">
      <dgm:prSet presAssocID="{B2E1D8F2-F418-41AE-AE35-A51A16771106}" presName="root" presStyleCnt="0">
        <dgm:presLayoutVars>
          <dgm:dir/>
          <dgm:resizeHandles val="exact"/>
        </dgm:presLayoutVars>
      </dgm:prSet>
      <dgm:spPr/>
    </dgm:pt>
    <dgm:pt modelId="{D8FF9C69-5936-4F7C-BBDB-EC5D136233E4}" type="pres">
      <dgm:prSet presAssocID="{B2E1D8F2-F418-41AE-AE35-A51A16771106}" presName="container" presStyleCnt="0">
        <dgm:presLayoutVars>
          <dgm:dir/>
          <dgm:resizeHandles val="exact"/>
        </dgm:presLayoutVars>
      </dgm:prSet>
      <dgm:spPr/>
    </dgm:pt>
    <dgm:pt modelId="{8200B572-73B1-42DF-83AD-56795E77BE90}" type="pres">
      <dgm:prSet presAssocID="{EF955CE4-3CE9-4A87-BB55-62EFC197ED6E}" presName="compNode" presStyleCnt="0"/>
      <dgm:spPr/>
    </dgm:pt>
    <dgm:pt modelId="{DD6A7316-44CF-429F-AAFF-7FEDB6035445}" type="pres">
      <dgm:prSet presAssocID="{EF955CE4-3CE9-4A87-BB55-62EFC197ED6E}" presName="iconBgRect" presStyleLbl="bgShp" presStyleIdx="0" presStyleCnt="5"/>
      <dgm:spPr/>
    </dgm:pt>
    <dgm:pt modelId="{D31D5ED1-0D0A-4DE0-BD50-8AF7BCDA23BC}" type="pres">
      <dgm:prSet presAssocID="{EF955CE4-3CE9-4A87-BB55-62EFC197ED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9431109-A75B-422A-9B32-A1AEA98D1D92}" type="pres">
      <dgm:prSet presAssocID="{EF955CE4-3CE9-4A87-BB55-62EFC197ED6E}" presName="spaceRect" presStyleCnt="0"/>
      <dgm:spPr/>
    </dgm:pt>
    <dgm:pt modelId="{06092879-AF82-4141-98C8-A668F7499AF1}" type="pres">
      <dgm:prSet presAssocID="{EF955CE4-3CE9-4A87-BB55-62EFC197ED6E}" presName="textRect" presStyleLbl="revTx" presStyleIdx="0" presStyleCnt="5">
        <dgm:presLayoutVars>
          <dgm:chMax val="1"/>
          <dgm:chPref val="1"/>
        </dgm:presLayoutVars>
      </dgm:prSet>
      <dgm:spPr/>
    </dgm:pt>
    <dgm:pt modelId="{97359DA7-CF1F-4F1C-9698-10F04C179115}" type="pres">
      <dgm:prSet presAssocID="{65159A1B-B04F-4499-AA59-07F489A2933B}" presName="sibTrans" presStyleLbl="sibTrans2D1" presStyleIdx="0" presStyleCnt="0"/>
      <dgm:spPr/>
    </dgm:pt>
    <dgm:pt modelId="{3C3EA85E-ADA7-4A30-B148-81986F812B5D}" type="pres">
      <dgm:prSet presAssocID="{28C2A1DA-3B68-4E24-B6A6-9BBAB184B3CF}" presName="compNode" presStyleCnt="0"/>
      <dgm:spPr/>
    </dgm:pt>
    <dgm:pt modelId="{26DFAF58-0429-4058-9B2C-CC3E397D4C09}" type="pres">
      <dgm:prSet presAssocID="{28C2A1DA-3B68-4E24-B6A6-9BBAB184B3CF}" presName="iconBgRect" presStyleLbl="bgShp" presStyleIdx="1" presStyleCnt="5"/>
      <dgm:spPr/>
    </dgm:pt>
    <dgm:pt modelId="{8B68FB47-CACC-4B9B-BE1A-7EC087FC3215}" type="pres">
      <dgm:prSet presAssocID="{28C2A1DA-3B68-4E24-B6A6-9BBAB184B3C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2B6AE904-DD90-4D76-84FB-2464166985FF}" type="pres">
      <dgm:prSet presAssocID="{28C2A1DA-3B68-4E24-B6A6-9BBAB184B3CF}" presName="spaceRect" presStyleCnt="0"/>
      <dgm:spPr/>
    </dgm:pt>
    <dgm:pt modelId="{9C39931F-F62F-46EC-B71B-0ACD32AA05F4}" type="pres">
      <dgm:prSet presAssocID="{28C2A1DA-3B68-4E24-B6A6-9BBAB184B3CF}" presName="textRect" presStyleLbl="revTx" presStyleIdx="1" presStyleCnt="5">
        <dgm:presLayoutVars>
          <dgm:chMax val="1"/>
          <dgm:chPref val="1"/>
        </dgm:presLayoutVars>
      </dgm:prSet>
      <dgm:spPr/>
    </dgm:pt>
    <dgm:pt modelId="{D899CCC2-D9ED-4547-A868-0AEFA9A83965}" type="pres">
      <dgm:prSet presAssocID="{2FA5DF34-DACE-4394-B505-DAF7CCFA3712}" presName="sibTrans" presStyleLbl="sibTrans2D1" presStyleIdx="0" presStyleCnt="0"/>
      <dgm:spPr/>
    </dgm:pt>
    <dgm:pt modelId="{DA9069A7-E186-4AEB-86A5-40DD7CC8D8A6}" type="pres">
      <dgm:prSet presAssocID="{5A5BD3C0-E47C-4EBA-AFDF-9224697C6395}" presName="compNode" presStyleCnt="0"/>
      <dgm:spPr/>
    </dgm:pt>
    <dgm:pt modelId="{64EDE9F9-82EE-470F-8C91-F71782275D8A}" type="pres">
      <dgm:prSet presAssocID="{5A5BD3C0-E47C-4EBA-AFDF-9224697C6395}" presName="iconBgRect" presStyleLbl="bgShp" presStyleIdx="2" presStyleCnt="5"/>
      <dgm:spPr/>
    </dgm:pt>
    <dgm:pt modelId="{84FE4315-4A27-4FB1-9963-5C74AA4D8050}" type="pres">
      <dgm:prSet presAssocID="{5A5BD3C0-E47C-4EBA-AFDF-9224697C639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5304C55A-7451-44C6-B499-7DC7A5BE784F}" type="pres">
      <dgm:prSet presAssocID="{5A5BD3C0-E47C-4EBA-AFDF-9224697C6395}" presName="spaceRect" presStyleCnt="0"/>
      <dgm:spPr/>
    </dgm:pt>
    <dgm:pt modelId="{D329DF59-62C4-42E3-B080-A5AF7E641AE7}" type="pres">
      <dgm:prSet presAssocID="{5A5BD3C0-E47C-4EBA-AFDF-9224697C6395}" presName="textRect" presStyleLbl="revTx" presStyleIdx="2" presStyleCnt="5">
        <dgm:presLayoutVars>
          <dgm:chMax val="1"/>
          <dgm:chPref val="1"/>
        </dgm:presLayoutVars>
      </dgm:prSet>
      <dgm:spPr/>
    </dgm:pt>
    <dgm:pt modelId="{9994E7A3-9361-49A2-A2B6-CFFC7421686B}" type="pres">
      <dgm:prSet presAssocID="{BB7C74AB-11B8-46E0-A5D1-B058FF08E48C}" presName="sibTrans" presStyleLbl="sibTrans2D1" presStyleIdx="0" presStyleCnt="0"/>
      <dgm:spPr/>
    </dgm:pt>
    <dgm:pt modelId="{826CD0B0-4514-43FF-96B7-A3E6F1D6EFED}" type="pres">
      <dgm:prSet presAssocID="{31654C73-8364-4211-BFF2-3E1D6F508EB5}" presName="compNode" presStyleCnt="0"/>
      <dgm:spPr/>
    </dgm:pt>
    <dgm:pt modelId="{AEA72118-9C12-484A-94BA-B980999734E2}" type="pres">
      <dgm:prSet presAssocID="{31654C73-8364-4211-BFF2-3E1D6F508EB5}" presName="iconBgRect" presStyleLbl="bgShp" presStyleIdx="3" presStyleCnt="5"/>
      <dgm:spPr/>
    </dgm:pt>
    <dgm:pt modelId="{F9B79289-6434-4B9B-9AB4-6B49020C6DBD}" type="pres">
      <dgm:prSet presAssocID="{31654C73-8364-4211-BFF2-3E1D6F508EB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3F72C2FE-EB87-42C4-B3DF-7608CB0A14D4}" type="pres">
      <dgm:prSet presAssocID="{31654C73-8364-4211-BFF2-3E1D6F508EB5}" presName="spaceRect" presStyleCnt="0"/>
      <dgm:spPr/>
    </dgm:pt>
    <dgm:pt modelId="{6E9BCF7E-D6CE-412D-9BBC-E3F452B3C16F}" type="pres">
      <dgm:prSet presAssocID="{31654C73-8364-4211-BFF2-3E1D6F508EB5}" presName="textRect" presStyleLbl="revTx" presStyleIdx="3" presStyleCnt="5">
        <dgm:presLayoutVars>
          <dgm:chMax val="1"/>
          <dgm:chPref val="1"/>
        </dgm:presLayoutVars>
      </dgm:prSet>
      <dgm:spPr/>
    </dgm:pt>
    <dgm:pt modelId="{2D6E0104-A054-4238-BA96-67CDDE7BC35E}" type="pres">
      <dgm:prSet presAssocID="{000E5010-9683-4AC2-B7E0-BE6E3CC53CE8}" presName="sibTrans" presStyleLbl="sibTrans2D1" presStyleIdx="0" presStyleCnt="0"/>
      <dgm:spPr/>
    </dgm:pt>
    <dgm:pt modelId="{263EE6C1-5C12-431A-A987-B684327E2DE4}" type="pres">
      <dgm:prSet presAssocID="{CF5D6883-56A8-44A2-B291-10A3CE3CF210}" presName="compNode" presStyleCnt="0"/>
      <dgm:spPr/>
    </dgm:pt>
    <dgm:pt modelId="{53A8A271-4F0B-4E63-ACB6-46A9D37563F6}" type="pres">
      <dgm:prSet presAssocID="{CF5D6883-56A8-44A2-B291-10A3CE3CF210}" presName="iconBgRect" presStyleLbl="bgShp" presStyleIdx="4" presStyleCnt="5"/>
      <dgm:spPr/>
    </dgm:pt>
    <dgm:pt modelId="{5B37C504-88DA-46CE-985A-79590B6A57E4}" type="pres">
      <dgm:prSet presAssocID="{CF5D6883-56A8-44A2-B291-10A3CE3CF2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 with solid fill"/>
        </a:ext>
      </dgm:extLst>
    </dgm:pt>
    <dgm:pt modelId="{3F0C0FF8-1016-43B1-B046-1EBADFBF151F}" type="pres">
      <dgm:prSet presAssocID="{CF5D6883-56A8-44A2-B291-10A3CE3CF210}" presName="spaceRect" presStyleCnt="0"/>
      <dgm:spPr/>
    </dgm:pt>
    <dgm:pt modelId="{78F48F4C-8898-4455-825F-6A2E9795AABB}" type="pres">
      <dgm:prSet presAssocID="{CF5D6883-56A8-44A2-B291-10A3CE3CF210}" presName="textRect" presStyleLbl="revTx" presStyleIdx="4" presStyleCnt="5">
        <dgm:presLayoutVars>
          <dgm:chMax val="1"/>
          <dgm:chPref val="1"/>
        </dgm:presLayoutVars>
      </dgm:prSet>
      <dgm:spPr/>
    </dgm:pt>
  </dgm:ptLst>
  <dgm:cxnLst>
    <dgm:cxn modelId="{D45B030A-BDCC-4BBF-82EC-30FA87F52F8A}" type="presOf" srcId="{28C2A1DA-3B68-4E24-B6A6-9BBAB184B3CF}" destId="{9C39931F-F62F-46EC-B71B-0ACD32AA05F4}" srcOrd="0" destOrd="0" presId="urn:microsoft.com/office/officeart/2018/2/layout/IconCircleList"/>
    <dgm:cxn modelId="{4E11F90C-E3D5-489F-971F-2A3F66F71E06}" srcId="{B2E1D8F2-F418-41AE-AE35-A51A16771106}" destId="{CF5D6883-56A8-44A2-B291-10A3CE3CF210}" srcOrd="4" destOrd="0" parTransId="{E52C7309-4404-48B2-9C81-43B97B309C44}" sibTransId="{45AA31A4-E1B8-40FD-9AF4-4393A4EBAD4E}"/>
    <dgm:cxn modelId="{F1A52F16-ABBE-4414-9F36-9BC0073BA86A}" type="presOf" srcId="{CF5D6883-56A8-44A2-B291-10A3CE3CF210}" destId="{78F48F4C-8898-4455-825F-6A2E9795AABB}" srcOrd="0" destOrd="0" presId="urn:microsoft.com/office/officeart/2018/2/layout/IconCircleList"/>
    <dgm:cxn modelId="{509C8124-0D2A-4681-BA29-4BD497D9B2AF}" type="presOf" srcId="{BB7C74AB-11B8-46E0-A5D1-B058FF08E48C}" destId="{9994E7A3-9361-49A2-A2B6-CFFC7421686B}" srcOrd="0" destOrd="0" presId="urn:microsoft.com/office/officeart/2018/2/layout/IconCircleList"/>
    <dgm:cxn modelId="{AA476930-164C-44E4-A967-57E43EE1C6FF}" type="presOf" srcId="{2FA5DF34-DACE-4394-B505-DAF7CCFA3712}" destId="{D899CCC2-D9ED-4547-A868-0AEFA9A83965}" srcOrd="0" destOrd="0" presId="urn:microsoft.com/office/officeart/2018/2/layout/IconCircleList"/>
    <dgm:cxn modelId="{743CCB30-7FC3-44A8-BCBF-3DA1F043EB38}" type="presOf" srcId="{B2E1D8F2-F418-41AE-AE35-A51A16771106}" destId="{21C2D6AF-3764-4AD6-81B3-A0D6425F624F}" srcOrd="0" destOrd="0" presId="urn:microsoft.com/office/officeart/2018/2/layout/IconCircleList"/>
    <dgm:cxn modelId="{0C082233-ABF8-4A91-99D9-FD6B9922407C}" srcId="{B2E1D8F2-F418-41AE-AE35-A51A16771106}" destId="{EF955CE4-3CE9-4A87-BB55-62EFC197ED6E}" srcOrd="0" destOrd="0" parTransId="{11D90AC7-19B3-45B4-8E2F-9A49025A741F}" sibTransId="{65159A1B-B04F-4499-AA59-07F489A2933B}"/>
    <dgm:cxn modelId="{0B6F1662-EE0F-4FD8-85A4-B55B2884FFA8}" type="presOf" srcId="{000E5010-9683-4AC2-B7E0-BE6E3CC53CE8}" destId="{2D6E0104-A054-4238-BA96-67CDDE7BC35E}" srcOrd="0" destOrd="0" presId="urn:microsoft.com/office/officeart/2018/2/layout/IconCircleList"/>
    <dgm:cxn modelId="{94D1FC66-F03B-447D-AB4E-42FA6E0870D9}" type="presOf" srcId="{5A5BD3C0-E47C-4EBA-AFDF-9224697C6395}" destId="{D329DF59-62C4-42E3-B080-A5AF7E641AE7}" srcOrd="0" destOrd="0" presId="urn:microsoft.com/office/officeart/2018/2/layout/IconCircleList"/>
    <dgm:cxn modelId="{98E9FA48-C4BC-4582-B0D3-74AED3F9D84F}" srcId="{B2E1D8F2-F418-41AE-AE35-A51A16771106}" destId="{5A5BD3C0-E47C-4EBA-AFDF-9224697C6395}" srcOrd="2" destOrd="0" parTransId="{F213DFDE-EE18-4C5C-8F82-D7EE5FDAD9E4}" sibTransId="{BB7C74AB-11B8-46E0-A5D1-B058FF08E48C}"/>
    <dgm:cxn modelId="{4932F75A-37D0-4C78-A7BA-22AA88196941}" srcId="{B2E1D8F2-F418-41AE-AE35-A51A16771106}" destId="{31654C73-8364-4211-BFF2-3E1D6F508EB5}" srcOrd="3" destOrd="0" parTransId="{4AA7CCD9-8125-4470-999B-5675CFD71E85}" sibTransId="{000E5010-9683-4AC2-B7E0-BE6E3CC53CE8}"/>
    <dgm:cxn modelId="{09012393-BBFE-468E-A3E0-CD10BBBEF14F}" srcId="{B2E1D8F2-F418-41AE-AE35-A51A16771106}" destId="{28C2A1DA-3B68-4E24-B6A6-9BBAB184B3CF}" srcOrd="1" destOrd="0" parTransId="{3CFCCC5A-6408-4724-AAF5-9CE31E1D900C}" sibTransId="{2FA5DF34-DACE-4394-B505-DAF7CCFA3712}"/>
    <dgm:cxn modelId="{134E2F9A-0E66-475C-AB23-B0F646468594}" type="presOf" srcId="{65159A1B-B04F-4499-AA59-07F489A2933B}" destId="{97359DA7-CF1F-4F1C-9698-10F04C179115}" srcOrd="0" destOrd="0" presId="urn:microsoft.com/office/officeart/2018/2/layout/IconCircleList"/>
    <dgm:cxn modelId="{41BBB7C9-F1EB-4CFC-BC2E-86231454DA5C}" type="presOf" srcId="{31654C73-8364-4211-BFF2-3E1D6F508EB5}" destId="{6E9BCF7E-D6CE-412D-9BBC-E3F452B3C16F}" srcOrd="0" destOrd="0" presId="urn:microsoft.com/office/officeart/2018/2/layout/IconCircleList"/>
    <dgm:cxn modelId="{F76395FD-260E-4F69-B4B0-4A6F08F7F3F5}" type="presOf" srcId="{EF955CE4-3CE9-4A87-BB55-62EFC197ED6E}" destId="{06092879-AF82-4141-98C8-A668F7499AF1}" srcOrd="0" destOrd="0" presId="urn:microsoft.com/office/officeart/2018/2/layout/IconCircleList"/>
    <dgm:cxn modelId="{79099A84-0200-4895-A58C-8F5F4CE0143A}" type="presParOf" srcId="{21C2D6AF-3764-4AD6-81B3-A0D6425F624F}" destId="{D8FF9C69-5936-4F7C-BBDB-EC5D136233E4}" srcOrd="0" destOrd="0" presId="urn:microsoft.com/office/officeart/2018/2/layout/IconCircleList"/>
    <dgm:cxn modelId="{AE85CC5F-35EF-4388-80FE-D42A4705E709}" type="presParOf" srcId="{D8FF9C69-5936-4F7C-BBDB-EC5D136233E4}" destId="{8200B572-73B1-42DF-83AD-56795E77BE90}" srcOrd="0" destOrd="0" presId="urn:microsoft.com/office/officeart/2018/2/layout/IconCircleList"/>
    <dgm:cxn modelId="{2E3363AA-AB0B-4553-84B2-08F2607828E8}" type="presParOf" srcId="{8200B572-73B1-42DF-83AD-56795E77BE90}" destId="{DD6A7316-44CF-429F-AAFF-7FEDB6035445}" srcOrd="0" destOrd="0" presId="urn:microsoft.com/office/officeart/2018/2/layout/IconCircleList"/>
    <dgm:cxn modelId="{EE887098-BD1A-421A-8E86-E64E3D484EDB}" type="presParOf" srcId="{8200B572-73B1-42DF-83AD-56795E77BE90}" destId="{D31D5ED1-0D0A-4DE0-BD50-8AF7BCDA23BC}" srcOrd="1" destOrd="0" presId="urn:microsoft.com/office/officeart/2018/2/layout/IconCircleList"/>
    <dgm:cxn modelId="{2352EA8B-E3AA-435E-8092-D38E6DF1627B}" type="presParOf" srcId="{8200B572-73B1-42DF-83AD-56795E77BE90}" destId="{C9431109-A75B-422A-9B32-A1AEA98D1D92}" srcOrd="2" destOrd="0" presId="urn:microsoft.com/office/officeart/2018/2/layout/IconCircleList"/>
    <dgm:cxn modelId="{DB94A18E-927C-4F55-8F5C-CA240F9924E3}" type="presParOf" srcId="{8200B572-73B1-42DF-83AD-56795E77BE90}" destId="{06092879-AF82-4141-98C8-A668F7499AF1}" srcOrd="3" destOrd="0" presId="urn:microsoft.com/office/officeart/2018/2/layout/IconCircleList"/>
    <dgm:cxn modelId="{E1C2A4E0-1E98-4EEC-B623-42AE44B7F8A0}" type="presParOf" srcId="{D8FF9C69-5936-4F7C-BBDB-EC5D136233E4}" destId="{97359DA7-CF1F-4F1C-9698-10F04C179115}" srcOrd="1" destOrd="0" presId="urn:microsoft.com/office/officeart/2018/2/layout/IconCircleList"/>
    <dgm:cxn modelId="{27A26FC3-73AD-4BE8-BD16-09D643CC924F}" type="presParOf" srcId="{D8FF9C69-5936-4F7C-BBDB-EC5D136233E4}" destId="{3C3EA85E-ADA7-4A30-B148-81986F812B5D}" srcOrd="2" destOrd="0" presId="urn:microsoft.com/office/officeart/2018/2/layout/IconCircleList"/>
    <dgm:cxn modelId="{224961AB-3072-47C1-AB87-5E4DC9AF6728}" type="presParOf" srcId="{3C3EA85E-ADA7-4A30-B148-81986F812B5D}" destId="{26DFAF58-0429-4058-9B2C-CC3E397D4C09}" srcOrd="0" destOrd="0" presId="urn:microsoft.com/office/officeart/2018/2/layout/IconCircleList"/>
    <dgm:cxn modelId="{3F682ACE-026F-4C5F-8416-D6A99D3FAC44}" type="presParOf" srcId="{3C3EA85E-ADA7-4A30-B148-81986F812B5D}" destId="{8B68FB47-CACC-4B9B-BE1A-7EC087FC3215}" srcOrd="1" destOrd="0" presId="urn:microsoft.com/office/officeart/2018/2/layout/IconCircleList"/>
    <dgm:cxn modelId="{E3FB833E-E139-481B-AC11-DDD566D0286B}" type="presParOf" srcId="{3C3EA85E-ADA7-4A30-B148-81986F812B5D}" destId="{2B6AE904-DD90-4D76-84FB-2464166985FF}" srcOrd="2" destOrd="0" presId="urn:microsoft.com/office/officeart/2018/2/layout/IconCircleList"/>
    <dgm:cxn modelId="{92C50E66-4329-4010-86E4-781A22309F3A}" type="presParOf" srcId="{3C3EA85E-ADA7-4A30-B148-81986F812B5D}" destId="{9C39931F-F62F-46EC-B71B-0ACD32AA05F4}" srcOrd="3" destOrd="0" presId="urn:microsoft.com/office/officeart/2018/2/layout/IconCircleList"/>
    <dgm:cxn modelId="{B6C39F4D-04F3-4C09-BA27-56FA9C51934E}" type="presParOf" srcId="{D8FF9C69-5936-4F7C-BBDB-EC5D136233E4}" destId="{D899CCC2-D9ED-4547-A868-0AEFA9A83965}" srcOrd="3" destOrd="0" presId="urn:microsoft.com/office/officeart/2018/2/layout/IconCircleList"/>
    <dgm:cxn modelId="{80787248-632E-46DD-A25B-E77985A5F88D}" type="presParOf" srcId="{D8FF9C69-5936-4F7C-BBDB-EC5D136233E4}" destId="{DA9069A7-E186-4AEB-86A5-40DD7CC8D8A6}" srcOrd="4" destOrd="0" presId="urn:microsoft.com/office/officeart/2018/2/layout/IconCircleList"/>
    <dgm:cxn modelId="{5421BE0D-42BC-45E4-AA7F-E7C03FBAB108}" type="presParOf" srcId="{DA9069A7-E186-4AEB-86A5-40DD7CC8D8A6}" destId="{64EDE9F9-82EE-470F-8C91-F71782275D8A}" srcOrd="0" destOrd="0" presId="urn:microsoft.com/office/officeart/2018/2/layout/IconCircleList"/>
    <dgm:cxn modelId="{2BB77B9B-ABC5-435A-94FF-B40FCBA094B4}" type="presParOf" srcId="{DA9069A7-E186-4AEB-86A5-40DD7CC8D8A6}" destId="{84FE4315-4A27-4FB1-9963-5C74AA4D8050}" srcOrd="1" destOrd="0" presId="urn:microsoft.com/office/officeart/2018/2/layout/IconCircleList"/>
    <dgm:cxn modelId="{CB9588F3-B6DC-4916-B5D5-3C531C4B709A}" type="presParOf" srcId="{DA9069A7-E186-4AEB-86A5-40DD7CC8D8A6}" destId="{5304C55A-7451-44C6-B499-7DC7A5BE784F}" srcOrd="2" destOrd="0" presId="urn:microsoft.com/office/officeart/2018/2/layout/IconCircleList"/>
    <dgm:cxn modelId="{21E9CE61-FC84-42E2-A5EE-2BF8AB9905ED}" type="presParOf" srcId="{DA9069A7-E186-4AEB-86A5-40DD7CC8D8A6}" destId="{D329DF59-62C4-42E3-B080-A5AF7E641AE7}" srcOrd="3" destOrd="0" presId="urn:microsoft.com/office/officeart/2018/2/layout/IconCircleList"/>
    <dgm:cxn modelId="{A64CD9D9-6900-4678-8495-360FF235FDEE}" type="presParOf" srcId="{D8FF9C69-5936-4F7C-BBDB-EC5D136233E4}" destId="{9994E7A3-9361-49A2-A2B6-CFFC7421686B}" srcOrd="5" destOrd="0" presId="urn:microsoft.com/office/officeart/2018/2/layout/IconCircleList"/>
    <dgm:cxn modelId="{E928F652-06F1-4CB6-B064-AB24F0476311}" type="presParOf" srcId="{D8FF9C69-5936-4F7C-BBDB-EC5D136233E4}" destId="{826CD0B0-4514-43FF-96B7-A3E6F1D6EFED}" srcOrd="6" destOrd="0" presId="urn:microsoft.com/office/officeart/2018/2/layout/IconCircleList"/>
    <dgm:cxn modelId="{7D1B5010-69AC-4480-A69D-CE8BAA3A98B1}" type="presParOf" srcId="{826CD0B0-4514-43FF-96B7-A3E6F1D6EFED}" destId="{AEA72118-9C12-484A-94BA-B980999734E2}" srcOrd="0" destOrd="0" presId="urn:microsoft.com/office/officeart/2018/2/layout/IconCircleList"/>
    <dgm:cxn modelId="{58CC42A6-44D9-431F-B319-64F2998CEB42}" type="presParOf" srcId="{826CD0B0-4514-43FF-96B7-A3E6F1D6EFED}" destId="{F9B79289-6434-4B9B-9AB4-6B49020C6DBD}" srcOrd="1" destOrd="0" presId="urn:microsoft.com/office/officeart/2018/2/layout/IconCircleList"/>
    <dgm:cxn modelId="{0C7160D5-1F44-4C64-8843-2A58EBC34CF1}" type="presParOf" srcId="{826CD0B0-4514-43FF-96B7-A3E6F1D6EFED}" destId="{3F72C2FE-EB87-42C4-B3DF-7608CB0A14D4}" srcOrd="2" destOrd="0" presId="urn:microsoft.com/office/officeart/2018/2/layout/IconCircleList"/>
    <dgm:cxn modelId="{24BA4B20-6C43-48D7-87DD-7761B23BB88C}" type="presParOf" srcId="{826CD0B0-4514-43FF-96B7-A3E6F1D6EFED}" destId="{6E9BCF7E-D6CE-412D-9BBC-E3F452B3C16F}" srcOrd="3" destOrd="0" presId="urn:microsoft.com/office/officeart/2018/2/layout/IconCircleList"/>
    <dgm:cxn modelId="{95EE691D-3150-4CCB-828D-5616DAB78E7E}" type="presParOf" srcId="{D8FF9C69-5936-4F7C-BBDB-EC5D136233E4}" destId="{2D6E0104-A054-4238-BA96-67CDDE7BC35E}" srcOrd="7" destOrd="0" presId="urn:microsoft.com/office/officeart/2018/2/layout/IconCircleList"/>
    <dgm:cxn modelId="{DA43371C-740E-44F0-81BD-6F451751AEEF}" type="presParOf" srcId="{D8FF9C69-5936-4F7C-BBDB-EC5D136233E4}" destId="{263EE6C1-5C12-431A-A987-B684327E2DE4}" srcOrd="8" destOrd="0" presId="urn:microsoft.com/office/officeart/2018/2/layout/IconCircleList"/>
    <dgm:cxn modelId="{C7F0B9B4-53EC-4274-B58D-4BA9A908699E}" type="presParOf" srcId="{263EE6C1-5C12-431A-A987-B684327E2DE4}" destId="{53A8A271-4F0B-4E63-ACB6-46A9D37563F6}" srcOrd="0" destOrd="0" presId="urn:microsoft.com/office/officeart/2018/2/layout/IconCircleList"/>
    <dgm:cxn modelId="{0FCDE68D-2265-4689-A257-44F0FD54D637}" type="presParOf" srcId="{263EE6C1-5C12-431A-A987-B684327E2DE4}" destId="{5B37C504-88DA-46CE-985A-79590B6A57E4}" srcOrd="1" destOrd="0" presId="urn:microsoft.com/office/officeart/2018/2/layout/IconCircleList"/>
    <dgm:cxn modelId="{2944D48B-7726-4F1E-B98A-70F0AB785453}" type="presParOf" srcId="{263EE6C1-5C12-431A-A987-B684327E2DE4}" destId="{3F0C0FF8-1016-43B1-B046-1EBADFBF151F}" srcOrd="2" destOrd="0" presId="urn:microsoft.com/office/officeart/2018/2/layout/IconCircleList"/>
    <dgm:cxn modelId="{9282F204-ADA1-498F-9356-12A86DEB26E8}" type="presParOf" srcId="{263EE6C1-5C12-431A-A987-B684327E2DE4}" destId="{78F48F4C-8898-4455-825F-6A2E9795AAB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E2EA7-1F20-40AB-8DA5-AAA70612D77F}">
      <dsp:nvSpPr>
        <dsp:cNvPr id="0" name=""/>
        <dsp:cNvSpPr/>
      </dsp:nvSpPr>
      <dsp:spPr>
        <a:xfrm rot="5400000">
          <a:off x="-844563" y="1705906"/>
          <a:ext cx="1919525" cy="213957"/>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55D70D-8A5F-40DF-8244-25D194F81171}">
      <dsp:nvSpPr>
        <dsp:cNvPr id="0" name=""/>
        <dsp:cNvSpPr/>
      </dsp:nvSpPr>
      <dsp:spPr>
        <a:xfrm>
          <a:off x="8221" y="2772648"/>
          <a:ext cx="2674463" cy="639841"/>
        </a:xfrm>
        <a:prstGeom prst="homePlate">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July 2020</a:t>
          </a:r>
        </a:p>
      </dsp:txBody>
      <dsp:txXfrm>
        <a:off x="8221" y="2772648"/>
        <a:ext cx="2594483" cy="639841"/>
      </dsp:txXfrm>
    </dsp:sp>
    <dsp:sp modelId="{710CCBC4-4629-412B-BAA1-83BEB481B9C8}">
      <dsp:nvSpPr>
        <dsp:cNvPr id="0" name=""/>
        <dsp:cNvSpPr/>
      </dsp:nvSpPr>
      <dsp:spPr>
        <a:xfrm>
          <a:off x="222178" y="981496"/>
          <a:ext cx="2171664" cy="129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China’s imposition of the National Security Law on the people of Hong Kong</a:t>
          </a:r>
        </a:p>
      </dsp:txBody>
      <dsp:txXfrm>
        <a:off x="222178" y="981496"/>
        <a:ext cx="2171664" cy="1292270"/>
      </dsp:txXfrm>
    </dsp:sp>
    <dsp:sp modelId="{BA0CA8E1-C3CC-4638-AEF1-B17917464D16}">
      <dsp:nvSpPr>
        <dsp:cNvPr id="0" name=""/>
        <dsp:cNvSpPr/>
      </dsp:nvSpPr>
      <dsp:spPr>
        <a:xfrm rot="5400000">
          <a:off x="1722922" y="1705906"/>
          <a:ext cx="1919525" cy="213957"/>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6C357-895C-4A3B-8996-3FEB09E03BF0}">
      <dsp:nvSpPr>
        <dsp:cNvPr id="0" name=""/>
        <dsp:cNvSpPr/>
      </dsp:nvSpPr>
      <dsp:spPr>
        <a:xfrm>
          <a:off x="2575706" y="2772648"/>
          <a:ext cx="2674463" cy="639841"/>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31 Jan. 2021</a:t>
          </a:r>
        </a:p>
      </dsp:txBody>
      <dsp:txXfrm>
        <a:off x="2735666" y="2772648"/>
        <a:ext cx="2354543" cy="639841"/>
      </dsp:txXfrm>
    </dsp:sp>
    <dsp:sp modelId="{5DE91F26-0774-44E8-A818-414E54A09F4F}">
      <dsp:nvSpPr>
        <dsp:cNvPr id="0" name=""/>
        <dsp:cNvSpPr/>
      </dsp:nvSpPr>
      <dsp:spPr>
        <a:xfrm>
          <a:off x="2789663" y="981496"/>
          <a:ext cx="2171664" cy="129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New immigration route was introduced for Hong Kong British National (Overseas) status holders</a:t>
          </a:r>
        </a:p>
      </dsp:txBody>
      <dsp:txXfrm>
        <a:off x="2789663" y="981496"/>
        <a:ext cx="2171664" cy="1292270"/>
      </dsp:txXfrm>
    </dsp:sp>
    <dsp:sp modelId="{5F7214E7-4E56-451B-8232-59B28C006236}">
      <dsp:nvSpPr>
        <dsp:cNvPr id="0" name=""/>
        <dsp:cNvSpPr/>
      </dsp:nvSpPr>
      <dsp:spPr>
        <a:xfrm rot="5400000">
          <a:off x="4290407" y="1705906"/>
          <a:ext cx="1919525" cy="213957"/>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6496D-B699-4F7B-A4C8-0C9F7AFD6D44}">
      <dsp:nvSpPr>
        <dsp:cNvPr id="0" name=""/>
        <dsp:cNvSpPr/>
      </dsp:nvSpPr>
      <dsp:spPr>
        <a:xfrm>
          <a:off x="5143191" y="2772648"/>
          <a:ext cx="2674463" cy="639841"/>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Nov 2022</a:t>
          </a:r>
        </a:p>
      </dsp:txBody>
      <dsp:txXfrm>
        <a:off x="5303151" y="2772648"/>
        <a:ext cx="2354543" cy="639841"/>
      </dsp:txXfrm>
    </dsp:sp>
    <dsp:sp modelId="{EF1242A9-9940-409E-A63A-F5808626EB1F}">
      <dsp:nvSpPr>
        <dsp:cNvPr id="0" name=""/>
        <dsp:cNvSpPr/>
      </dsp:nvSpPr>
      <dsp:spPr>
        <a:xfrm>
          <a:off x="5357148" y="981496"/>
          <a:ext cx="2171664" cy="129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The BN(O) visa scheme was expanded</a:t>
          </a:r>
        </a:p>
      </dsp:txBody>
      <dsp:txXfrm>
        <a:off x="5357148" y="981496"/>
        <a:ext cx="2171664" cy="1292270"/>
      </dsp:txXfrm>
    </dsp:sp>
    <dsp:sp modelId="{3B7C74DF-50F7-44E9-9F3E-9D8920A8991C}">
      <dsp:nvSpPr>
        <dsp:cNvPr id="0" name=""/>
        <dsp:cNvSpPr/>
      </dsp:nvSpPr>
      <dsp:spPr>
        <a:xfrm rot="5400000">
          <a:off x="6857892" y="1705906"/>
          <a:ext cx="1919525" cy="213957"/>
        </a:xfrm>
        <a:prstGeom prst="corner">
          <a:avLst>
            <a:gd name="adj1" fmla="val 1000"/>
            <a:gd name="adj2" fmla="val 100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B6F31-998F-469E-90F8-9EAA88FF5F36}">
      <dsp:nvSpPr>
        <dsp:cNvPr id="0" name=""/>
        <dsp:cNvSpPr/>
      </dsp:nvSpPr>
      <dsp:spPr>
        <a:xfrm>
          <a:off x="7710676" y="2772648"/>
          <a:ext cx="2674463" cy="639841"/>
        </a:xfrm>
        <a:prstGeom prst="chevron">
          <a:avLst>
            <a:gd name="adj" fmla="val 2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kern="1200"/>
            <a:t>2022</a:t>
          </a:r>
        </a:p>
      </dsp:txBody>
      <dsp:txXfrm>
        <a:off x="7870636" y="2772648"/>
        <a:ext cx="2354543" cy="639841"/>
      </dsp:txXfrm>
    </dsp:sp>
    <dsp:sp modelId="{E7918915-7306-429F-9A7B-55A5AF1C86B2}">
      <dsp:nvSpPr>
        <dsp:cNvPr id="0" name=""/>
        <dsp:cNvSpPr/>
      </dsp:nvSpPr>
      <dsp:spPr>
        <a:xfrm>
          <a:off x="7924634" y="981496"/>
          <a:ext cx="2171664" cy="1292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a:t>The Hong Kong Welcome Programme was launched.</a:t>
          </a:r>
        </a:p>
      </dsp:txBody>
      <dsp:txXfrm>
        <a:off x="7924634" y="981496"/>
        <a:ext cx="2171664" cy="1292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932BC-E513-4DA4-8C58-7EF3E05B76B2}">
      <dsp:nvSpPr>
        <dsp:cNvPr id="0" name=""/>
        <dsp:cNvSpPr/>
      </dsp:nvSpPr>
      <dsp:spPr>
        <a:xfrm>
          <a:off x="1344" y="1107975"/>
          <a:ext cx="2622136" cy="26221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4305" tIns="21590" rIns="144305" bIns="21590" numCol="1" spcCol="1270" anchor="ctr" anchorCtr="0">
          <a:noAutofit/>
        </a:bodyPr>
        <a:lstStyle/>
        <a:p>
          <a:pPr marL="0" lvl="0" indent="0" algn="ctr" defTabSz="755650">
            <a:lnSpc>
              <a:spcPct val="90000"/>
            </a:lnSpc>
            <a:spcBef>
              <a:spcPct val="0"/>
            </a:spcBef>
            <a:spcAft>
              <a:spcPct val="35000"/>
            </a:spcAft>
            <a:buNone/>
          </a:pPr>
          <a:r>
            <a:rPr lang="en-US" sz="1700" kern="1200"/>
            <a:t>Demand-led English language and destitution funding support for Local Authorities</a:t>
          </a:r>
        </a:p>
      </dsp:txBody>
      <dsp:txXfrm>
        <a:off x="385347" y="1491978"/>
        <a:ext cx="1854130" cy="1854130"/>
      </dsp:txXfrm>
    </dsp:sp>
    <dsp:sp modelId="{327F98E4-1A52-489E-97E0-27EB0386AAAC}">
      <dsp:nvSpPr>
        <dsp:cNvPr id="0" name=""/>
        <dsp:cNvSpPr/>
      </dsp:nvSpPr>
      <dsp:spPr>
        <a:xfrm>
          <a:off x="2099053" y="1107975"/>
          <a:ext cx="2622136" cy="26221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4305" tIns="21590" rIns="144305" bIns="21590" numCol="1" spcCol="1270" anchor="ctr" anchorCtr="0">
          <a:noAutofit/>
        </a:bodyPr>
        <a:lstStyle/>
        <a:p>
          <a:pPr marL="0" lvl="0" indent="0" algn="ctr" defTabSz="755650">
            <a:lnSpc>
              <a:spcPct val="90000"/>
            </a:lnSpc>
            <a:spcBef>
              <a:spcPct val="0"/>
            </a:spcBef>
            <a:spcAft>
              <a:spcPct val="35000"/>
            </a:spcAft>
            <a:buNone/>
          </a:pPr>
          <a:r>
            <a:rPr lang="en-US" sz="1700" kern="1200"/>
            <a:t>Online welcome pack for BN(O)s</a:t>
          </a:r>
        </a:p>
      </dsp:txBody>
      <dsp:txXfrm>
        <a:off x="2483056" y="1491978"/>
        <a:ext cx="1854130" cy="1854130"/>
      </dsp:txXfrm>
    </dsp:sp>
    <dsp:sp modelId="{4F8FE7EC-53ED-4013-98B7-F5B9FA30A66D}">
      <dsp:nvSpPr>
        <dsp:cNvPr id="0" name=""/>
        <dsp:cNvSpPr/>
      </dsp:nvSpPr>
      <dsp:spPr>
        <a:xfrm>
          <a:off x="4196763" y="1107975"/>
          <a:ext cx="2622136" cy="26221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4305" tIns="21590" rIns="144305" bIns="21590" numCol="1" spcCol="1270" anchor="ctr" anchorCtr="0">
          <a:noAutofit/>
        </a:bodyPr>
        <a:lstStyle/>
        <a:p>
          <a:pPr marL="0" lvl="0" indent="0" algn="ctr" defTabSz="755650">
            <a:lnSpc>
              <a:spcPct val="90000"/>
            </a:lnSpc>
            <a:spcBef>
              <a:spcPct val="0"/>
            </a:spcBef>
            <a:spcAft>
              <a:spcPct val="35000"/>
            </a:spcAft>
            <a:buNone/>
          </a:pPr>
          <a:r>
            <a:rPr lang="en-GB" sz="1700" kern="1200"/>
            <a:t>Nationally and regionally funded voluntary, community and social enterprises (VCSEs)</a:t>
          </a:r>
          <a:endParaRPr lang="en-US" sz="1700" kern="1200"/>
        </a:p>
      </dsp:txBody>
      <dsp:txXfrm>
        <a:off x="4580766" y="1491978"/>
        <a:ext cx="1854130" cy="1854130"/>
      </dsp:txXfrm>
    </dsp:sp>
    <dsp:sp modelId="{07ADDEA5-8BD6-49CB-9669-BC9614D1AA6A}">
      <dsp:nvSpPr>
        <dsp:cNvPr id="0" name=""/>
        <dsp:cNvSpPr/>
      </dsp:nvSpPr>
      <dsp:spPr>
        <a:xfrm>
          <a:off x="6294472" y="1107975"/>
          <a:ext cx="2622136" cy="26221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4305" tIns="21590" rIns="144305" bIns="21590" numCol="1" spcCol="1270" anchor="ctr" anchorCtr="0">
          <a:noAutofit/>
        </a:bodyPr>
        <a:lstStyle/>
        <a:p>
          <a:pPr marL="0" lvl="0" indent="0" algn="ctr" defTabSz="755650">
            <a:lnSpc>
              <a:spcPct val="90000"/>
            </a:lnSpc>
            <a:spcBef>
              <a:spcPct val="0"/>
            </a:spcBef>
            <a:spcAft>
              <a:spcPct val="35000"/>
            </a:spcAft>
            <a:buNone/>
          </a:pPr>
          <a:r>
            <a:rPr lang="en-GB" sz="1700" kern="1200"/>
            <a:t>Funding support for reporting services for BN(O)s who experience racism or any forms of hate </a:t>
          </a:r>
          <a:endParaRPr lang="en-US" sz="1700" kern="1200"/>
        </a:p>
      </dsp:txBody>
      <dsp:txXfrm>
        <a:off x="6678475" y="1491978"/>
        <a:ext cx="1854130" cy="1854130"/>
      </dsp:txXfrm>
    </dsp:sp>
    <dsp:sp modelId="{B07F8FB5-1B65-4A5F-8234-F1A870E4326D}">
      <dsp:nvSpPr>
        <dsp:cNvPr id="0" name=""/>
        <dsp:cNvSpPr/>
      </dsp:nvSpPr>
      <dsp:spPr>
        <a:xfrm>
          <a:off x="8392181" y="1107975"/>
          <a:ext cx="2622136" cy="2622136"/>
        </a:xfrm>
        <a:prstGeom prst="ellipse">
          <a:avLst/>
        </a:prstGeom>
        <a:solidFill>
          <a:schemeClr val="accent1">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44305" tIns="21590" rIns="144305" bIns="21590" numCol="1" spcCol="1270" anchor="ctr" anchorCtr="0">
          <a:noAutofit/>
        </a:bodyPr>
        <a:lstStyle/>
        <a:p>
          <a:pPr marL="0" lvl="0" indent="0" algn="ctr" defTabSz="755650">
            <a:lnSpc>
              <a:spcPct val="90000"/>
            </a:lnSpc>
            <a:spcBef>
              <a:spcPct val="0"/>
            </a:spcBef>
            <a:spcAft>
              <a:spcPct val="35000"/>
            </a:spcAft>
            <a:buNone/>
          </a:pPr>
          <a:r>
            <a:rPr lang="en-GB" sz="1700" kern="1200"/>
            <a:t>Network of 12 ’Hong Kong Welcome Hubs’ across the whole of UK</a:t>
          </a:r>
          <a:endParaRPr lang="en-US" sz="1700" kern="1200"/>
        </a:p>
      </dsp:txBody>
      <dsp:txXfrm>
        <a:off x="8776184" y="1491978"/>
        <a:ext cx="1854130" cy="1854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7969A-7D2C-4F2E-B5B7-8EEA05E34D2F}">
      <dsp:nvSpPr>
        <dsp:cNvPr id="0" name=""/>
        <dsp:cNvSpPr/>
      </dsp:nvSpPr>
      <dsp:spPr>
        <a:xfrm>
          <a:off x="0" y="14298"/>
          <a:ext cx="8897936" cy="775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Year 1: Welcoming Hongkongers Fund</a:t>
          </a:r>
          <a:endParaRPr lang="en-US" sz="3400" kern="1200"/>
        </a:p>
      </dsp:txBody>
      <dsp:txXfrm>
        <a:off x="37867" y="52165"/>
        <a:ext cx="8822202" cy="699976"/>
      </dsp:txXfrm>
    </dsp:sp>
    <dsp:sp modelId="{C3CA449A-B96E-43C7-8F41-D0705FEC863B}">
      <dsp:nvSpPr>
        <dsp:cNvPr id="0" name=""/>
        <dsp:cNvSpPr/>
      </dsp:nvSpPr>
      <dsp:spPr>
        <a:xfrm>
          <a:off x="0" y="887928"/>
          <a:ext cx="8897936" cy="775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Year 2: Hong Kong Community Fund</a:t>
          </a:r>
          <a:endParaRPr lang="en-US" sz="3400" kern="1200"/>
        </a:p>
      </dsp:txBody>
      <dsp:txXfrm>
        <a:off x="37867" y="925795"/>
        <a:ext cx="8822202" cy="699976"/>
      </dsp:txXfrm>
    </dsp:sp>
    <dsp:sp modelId="{1B7753DB-B45B-4FF3-A354-845E18352FBD}">
      <dsp:nvSpPr>
        <dsp:cNvPr id="0" name=""/>
        <dsp:cNvSpPr/>
      </dsp:nvSpPr>
      <dsp:spPr>
        <a:xfrm>
          <a:off x="0" y="1761558"/>
          <a:ext cx="8897936" cy="7757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Year 3: Hong Kong Empowerment Fund</a:t>
          </a:r>
          <a:endParaRPr lang="en-US" sz="3400" kern="1200"/>
        </a:p>
      </dsp:txBody>
      <dsp:txXfrm>
        <a:off x="37867" y="1799425"/>
        <a:ext cx="8822202" cy="699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97DA4-22C1-4368-BA9D-F5E0B8530086}">
      <dsp:nvSpPr>
        <dsp:cNvPr id="0" name=""/>
        <dsp:cNvSpPr/>
      </dsp:nvSpPr>
      <dsp:spPr>
        <a:xfrm>
          <a:off x="0" y="501"/>
          <a:ext cx="10393362" cy="1173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15F8D-630A-450E-ADED-A05C386D39E1}">
      <dsp:nvSpPr>
        <dsp:cNvPr id="0" name=""/>
        <dsp:cNvSpPr/>
      </dsp:nvSpPr>
      <dsp:spPr>
        <a:xfrm>
          <a:off x="355116" y="264638"/>
          <a:ext cx="645667" cy="645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FFB85-7099-4B3B-8FD1-ADD9C8B0D116}">
      <dsp:nvSpPr>
        <dsp:cNvPr id="0" name=""/>
        <dsp:cNvSpPr/>
      </dsp:nvSpPr>
      <dsp:spPr>
        <a:xfrm>
          <a:off x="1355900" y="501"/>
          <a:ext cx="9037461" cy="11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42" tIns="124242" rIns="124242" bIns="124242" numCol="1" spcCol="1270" anchor="ctr" anchorCtr="0">
          <a:noAutofit/>
        </a:bodyPr>
        <a:lstStyle/>
        <a:p>
          <a:pPr marL="0" lvl="0" indent="0" algn="l" defTabSz="1111250">
            <a:lnSpc>
              <a:spcPct val="100000"/>
            </a:lnSpc>
            <a:spcBef>
              <a:spcPct val="0"/>
            </a:spcBef>
            <a:spcAft>
              <a:spcPct val="35000"/>
            </a:spcAft>
            <a:buNone/>
          </a:pPr>
          <a:r>
            <a:rPr lang="en-GB" sz="2500" kern="1200"/>
            <a:t>Eligibility criteria</a:t>
          </a:r>
          <a:endParaRPr lang="en-US" sz="2500" kern="1200"/>
        </a:p>
      </dsp:txBody>
      <dsp:txXfrm>
        <a:off x="1355900" y="501"/>
        <a:ext cx="9037461" cy="1173940"/>
      </dsp:txXfrm>
    </dsp:sp>
    <dsp:sp modelId="{11491215-E649-446B-A6AE-8991AEFD24D0}">
      <dsp:nvSpPr>
        <dsp:cNvPr id="0" name=""/>
        <dsp:cNvSpPr/>
      </dsp:nvSpPr>
      <dsp:spPr>
        <a:xfrm>
          <a:off x="0" y="1467926"/>
          <a:ext cx="10393362" cy="1173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1E035-BE4B-4B51-A891-1CD5F7C7A18D}">
      <dsp:nvSpPr>
        <dsp:cNvPr id="0" name=""/>
        <dsp:cNvSpPr/>
      </dsp:nvSpPr>
      <dsp:spPr>
        <a:xfrm>
          <a:off x="355116" y="1732063"/>
          <a:ext cx="645667" cy="645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FF083-216A-49AB-85A2-E4C7AB320745}">
      <dsp:nvSpPr>
        <dsp:cNvPr id="0" name=""/>
        <dsp:cNvSpPr/>
      </dsp:nvSpPr>
      <dsp:spPr>
        <a:xfrm>
          <a:off x="1355900" y="1467926"/>
          <a:ext cx="9037461" cy="11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42" tIns="124242" rIns="124242" bIns="124242" numCol="1" spcCol="1270" anchor="ctr" anchorCtr="0">
          <a:noAutofit/>
        </a:bodyPr>
        <a:lstStyle/>
        <a:p>
          <a:pPr marL="0" lvl="0" indent="0" algn="l" defTabSz="1111250">
            <a:lnSpc>
              <a:spcPct val="100000"/>
            </a:lnSpc>
            <a:spcBef>
              <a:spcPct val="0"/>
            </a:spcBef>
            <a:spcAft>
              <a:spcPct val="35000"/>
            </a:spcAft>
            <a:buNone/>
          </a:pPr>
          <a:r>
            <a:rPr lang="en-GB" sz="2500" kern="1200"/>
            <a:t>Types of grants available </a:t>
          </a:r>
          <a:endParaRPr lang="en-US" sz="2500" kern="1200"/>
        </a:p>
      </dsp:txBody>
      <dsp:txXfrm>
        <a:off x="1355900" y="1467926"/>
        <a:ext cx="9037461" cy="1173940"/>
      </dsp:txXfrm>
    </dsp:sp>
    <dsp:sp modelId="{348D0895-3411-4258-9BFE-6FC6A00ED47F}">
      <dsp:nvSpPr>
        <dsp:cNvPr id="0" name=""/>
        <dsp:cNvSpPr/>
      </dsp:nvSpPr>
      <dsp:spPr>
        <a:xfrm>
          <a:off x="0" y="2935352"/>
          <a:ext cx="10393362" cy="11739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5C371-718E-43CB-9F8E-FAB5E60EE96D}">
      <dsp:nvSpPr>
        <dsp:cNvPr id="0" name=""/>
        <dsp:cNvSpPr/>
      </dsp:nvSpPr>
      <dsp:spPr>
        <a:xfrm>
          <a:off x="355116" y="3199488"/>
          <a:ext cx="645667" cy="645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29F6D-F763-4439-9617-0AC7307D3FCD}">
      <dsp:nvSpPr>
        <dsp:cNvPr id="0" name=""/>
        <dsp:cNvSpPr/>
      </dsp:nvSpPr>
      <dsp:spPr>
        <a:xfrm>
          <a:off x="1355900" y="2935352"/>
          <a:ext cx="9037461" cy="117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42" tIns="124242" rIns="124242" bIns="124242" numCol="1" spcCol="1270" anchor="ctr" anchorCtr="0">
          <a:noAutofit/>
        </a:bodyPr>
        <a:lstStyle/>
        <a:p>
          <a:pPr marL="0" lvl="0" indent="0" algn="l" defTabSz="1111250">
            <a:lnSpc>
              <a:spcPct val="100000"/>
            </a:lnSpc>
            <a:spcBef>
              <a:spcPct val="0"/>
            </a:spcBef>
            <a:spcAft>
              <a:spcPct val="35000"/>
            </a:spcAft>
            <a:buNone/>
          </a:pPr>
          <a:r>
            <a:rPr lang="en-GB" sz="2500" kern="1200"/>
            <a:t>Application process and tips</a:t>
          </a:r>
          <a:endParaRPr lang="en-US" sz="2500" kern="1200"/>
        </a:p>
      </dsp:txBody>
      <dsp:txXfrm>
        <a:off x="1355900" y="2935352"/>
        <a:ext cx="9037461" cy="1173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05B77-35E7-4517-9FC5-ABA7F5194FC9}">
      <dsp:nvSpPr>
        <dsp:cNvPr id="0" name=""/>
        <dsp:cNvSpPr/>
      </dsp:nvSpPr>
      <dsp:spPr>
        <a:xfrm>
          <a:off x="4243" y="1022732"/>
          <a:ext cx="803250" cy="803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217C5E-0D9F-4595-8EDC-9E457F336635}">
      <dsp:nvSpPr>
        <dsp:cNvPr id="0" name=""/>
        <dsp:cNvSpPr/>
      </dsp:nvSpPr>
      <dsp:spPr>
        <a:xfrm>
          <a:off x="4243" y="1914748"/>
          <a:ext cx="2295000" cy="79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Applying organisations should be equity led</a:t>
          </a:r>
        </a:p>
      </dsp:txBody>
      <dsp:txXfrm>
        <a:off x="4243" y="1914748"/>
        <a:ext cx="2295000" cy="795980"/>
      </dsp:txXfrm>
    </dsp:sp>
    <dsp:sp modelId="{892D2BCD-13AC-4A1D-8A23-709DD8754427}">
      <dsp:nvSpPr>
        <dsp:cNvPr id="0" name=""/>
        <dsp:cNvSpPr/>
      </dsp:nvSpPr>
      <dsp:spPr>
        <a:xfrm>
          <a:off x="4243" y="2752016"/>
          <a:ext cx="2295000" cy="335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Please see Programme Prospectus p. 10 for the definition of equity led </a:t>
          </a:r>
        </a:p>
      </dsp:txBody>
      <dsp:txXfrm>
        <a:off x="4243" y="2752016"/>
        <a:ext cx="2295000" cy="335045"/>
      </dsp:txXfrm>
    </dsp:sp>
    <dsp:sp modelId="{50518C06-9553-4430-9F20-D5DD8116CED7}">
      <dsp:nvSpPr>
        <dsp:cNvPr id="0" name=""/>
        <dsp:cNvSpPr/>
      </dsp:nvSpPr>
      <dsp:spPr>
        <a:xfrm>
          <a:off x="2700868" y="1022732"/>
          <a:ext cx="803250" cy="803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F6B02A-DE57-48D2-AF1D-3441F2509E76}">
      <dsp:nvSpPr>
        <dsp:cNvPr id="0" name=""/>
        <dsp:cNvSpPr/>
      </dsp:nvSpPr>
      <dsp:spPr>
        <a:xfrm>
          <a:off x="2700868" y="1914748"/>
          <a:ext cx="2295000" cy="79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Project activities should meet at least one of the HKEF aims</a:t>
          </a:r>
        </a:p>
      </dsp:txBody>
      <dsp:txXfrm>
        <a:off x="2700868" y="1914748"/>
        <a:ext cx="2295000" cy="795980"/>
      </dsp:txXfrm>
    </dsp:sp>
    <dsp:sp modelId="{FF40427D-B0B0-4CFC-A2B0-3A84AEF4F598}">
      <dsp:nvSpPr>
        <dsp:cNvPr id="0" name=""/>
        <dsp:cNvSpPr/>
      </dsp:nvSpPr>
      <dsp:spPr>
        <a:xfrm>
          <a:off x="2700868" y="2752016"/>
          <a:ext cx="2295000" cy="335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Please see Programme Prospectus p.5-7 for more details. </a:t>
          </a:r>
        </a:p>
      </dsp:txBody>
      <dsp:txXfrm>
        <a:off x="2700868" y="2752016"/>
        <a:ext cx="2295000" cy="335045"/>
      </dsp:txXfrm>
    </dsp:sp>
    <dsp:sp modelId="{C3BFF595-08C3-49DC-A3A8-A12217694C25}">
      <dsp:nvSpPr>
        <dsp:cNvPr id="0" name=""/>
        <dsp:cNvSpPr/>
      </dsp:nvSpPr>
      <dsp:spPr>
        <a:xfrm>
          <a:off x="5397493" y="1022732"/>
          <a:ext cx="803250" cy="8032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520E39-6673-440A-8390-C3F8D9F2B7A1}">
      <dsp:nvSpPr>
        <dsp:cNvPr id="0" name=""/>
        <dsp:cNvSpPr/>
      </dsp:nvSpPr>
      <dsp:spPr>
        <a:xfrm>
          <a:off x="5397493" y="1914748"/>
          <a:ext cx="2295000" cy="79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t>All activities should be delivered in London.</a:t>
          </a:r>
        </a:p>
      </dsp:txBody>
      <dsp:txXfrm>
        <a:off x="5397493" y="1914748"/>
        <a:ext cx="2295000" cy="795980"/>
      </dsp:txXfrm>
    </dsp:sp>
    <dsp:sp modelId="{BBEE7FAD-FD9A-4131-BD01-6B62661A850D}">
      <dsp:nvSpPr>
        <dsp:cNvPr id="0" name=""/>
        <dsp:cNvSpPr/>
      </dsp:nvSpPr>
      <dsp:spPr>
        <a:xfrm>
          <a:off x="5397493" y="2752016"/>
          <a:ext cx="2295000" cy="335045"/>
        </a:xfrm>
        <a:prstGeom prst="rect">
          <a:avLst/>
        </a:prstGeom>
        <a:noFill/>
        <a:ln>
          <a:noFill/>
        </a:ln>
        <a:effectLst/>
      </dsp:spPr>
      <dsp:style>
        <a:lnRef idx="0">
          <a:scrgbClr r="0" g="0" b="0"/>
        </a:lnRef>
        <a:fillRef idx="0">
          <a:scrgbClr r="0" g="0" b="0"/>
        </a:fillRef>
        <a:effectRef idx="0">
          <a:scrgbClr r="0" g="0" b="0"/>
        </a:effectRef>
        <a:fontRef idx="minor"/>
      </dsp:style>
    </dsp:sp>
    <dsp:sp modelId="{1B12CA6A-DE33-4870-AE38-44AE55962C24}">
      <dsp:nvSpPr>
        <dsp:cNvPr id="0" name=""/>
        <dsp:cNvSpPr/>
      </dsp:nvSpPr>
      <dsp:spPr>
        <a:xfrm>
          <a:off x="8094118" y="1022732"/>
          <a:ext cx="803250" cy="8032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5548FA-0B5C-44E6-A8E9-9665734199E9}">
      <dsp:nvSpPr>
        <dsp:cNvPr id="0" name=""/>
        <dsp:cNvSpPr/>
      </dsp:nvSpPr>
      <dsp:spPr>
        <a:xfrm>
          <a:off x="8094118" y="1914748"/>
          <a:ext cx="2295000" cy="79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kern="1200"/>
            <a:t>Activities should be delivered within 6 months. All activities should be completed by November</a:t>
          </a:r>
          <a:endParaRPr lang="en-US" sz="1400" kern="1200"/>
        </a:p>
      </dsp:txBody>
      <dsp:txXfrm>
        <a:off x="8094118" y="1914748"/>
        <a:ext cx="2295000" cy="795980"/>
      </dsp:txXfrm>
    </dsp:sp>
    <dsp:sp modelId="{CB7F69A5-D807-4AB2-BC5C-656FF88FE101}">
      <dsp:nvSpPr>
        <dsp:cNvPr id="0" name=""/>
        <dsp:cNvSpPr/>
      </dsp:nvSpPr>
      <dsp:spPr>
        <a:xfrm>
          <a:off x="8094118" y="2752016"/>
          <a:ext cx="2295000" cy="3350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A7316-44CF-429F-AAFF-7FEDB6035445}">
      <dsp:nvSpPr>
        <dsp:cNvPr id="0" name=""/>
        <dsp:cNvSpPr/>
      </dsp:nvSpPr>
      <dsp:spPr>
        <a:xfrm>
          <a:off x="46171" y="834416"/>
          <a:ext cx="892967" cy="89296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D5ED1-0D0A-4DE0-BD50-8AF7BCDA23BC}">
      <dsp:nvSpPr>
        <dsp:cNvPr id="0" name=""/>
        <dsp:cNvSpPr/>
      </dsp:nvSpPr>
      <dsp:spPr>
        <a:xfrm>
          <a:off x="233694" y="1021939"/>
          <a:ext cx="517921" cy="517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092879-AF82-4141-98C8-A668F7499AF1}">
      <dsp:nvSpPr>
        <dsp:cNvPr id="0" name=""/>
        <dsp:cNvSpPr/>
      </dsp:nvSpPr>
      <dsp:spPr>
        <a:xfrm>
          <a:off x="1130488" y="834416"/>
          <a:ext cx="2104852" cy="89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Ensure you meet </a:t>
          </a:r>
          <a:r>
            <a:rPr lang="en-GB" sz="1500" b="1" kern="1200" dirty="0">
              <a:solidFill>
                <a:srgbClr val="EE266D"/>
              </a:solidFill>
            </a:rPr>
            <a:t>ALL</a:t>
          </a:r>
          <a:r>
            <a:rPr lang="en-GB" sz="1500" b="1" kern="1200" dirty="0"/>
            <a:t> </a:t>
          </a:r>
          <a:r>
            <a:rPr lang="en-GB" sz="1500" kern="1200" dirty="0"/>
            <a:t>eligibility criteria before you start an application </a:t>
          </a:r>
          <a:endParaRPr lang="en-US" sz="1500" kern="1200" dirty="0"/>
        </a:p>
      </dsp:txBody>
      <dsp:txXfrm>
        <a:off x="1130488" y="834416"/>
        <a:ext cx="2104852" cy="892967"/>
      </dsp:txXfrm>
    </dsp:sp>
    <dsp:sp modelId="{26DFAF58-0429-4058-9B2C-CC3E397D4C09}">
      <dsp:nvSpPr>
        <dsp:cNvPr id="0" name=""/>
        <dsp:cNvSpPr/>
      </dsp:nvSpPr>
      <dsp:spPr>
        <a:xfrm>
          <a:off x="3602095" y="834416"/>
          <a:ext cx="892967" cy="89296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8FB47-CACC-4B9B-BE1A-7EC087FC3215}">
      <dsp:nvSpPr>
        <dsp:cNvPr id="0" name=""/>
        <dsp:cNvSpPr/>
      </dsp:nvSpPr>
      <dsp:spPr>
        <a:xfrm>
          <a:off x="3789619" y="1021939"/>
          <a:ext cx="517921" cy="517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39931F-F62F-46EC-B71B-0ACD32AA05F4}">
      <dsp:nvSpPr>
        <dsp:cNvPr id="0" name=""/>
        <dsp:cNvSpPr/>
      </dsp:nvSpPr>
      <dsp:spPr>
        <a:xfrm>
          <a:off x="4686413" y="834416"/>
          <a:ext cx="2104852" cy="89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Plan in advance - </a:t>
          </a:r>
          <a:r>
            <a:rPr lang="en-GB" sz="1500" b="1" kern="1200" dirty="0">
              <a:solidFill>
                <a:srgbClr val="EE266D"/>
              </a:solidFill>
            </a:rPr>
            <a:t>deadline</a:t>
          </a:r>
          <a:r>
            <a:rPr lang="en-GB" sz="1500" kern="1200" dirty="0"/>
            <a:t> is 27 March 2024 at 9am</a:t>
          </a:r>
          <a:endParaRPr lang="en-US" sz="1500" kern="1200" dirty="0"/>
        </a:p>
      </dsp:txBody>
      <dsp:txXfrm>
        <a:off x="4686413" y="834416"/>
        <a:ext cx="2104852" cy="892967"/>
      </dsp:txXfrm>
    </dsp:sp>
    <dsp:sp modelId="{64EDE9F9-82EE-470F-8C91-F71782275D8A}">
      <dsp:nvSpPr>
        <dsp:cNvPr id="0" name=""/>
        <dsp:cNvSpPr/>
      </dsp:nvSpPr>
      <dsp:spPr>
        <a:xfrm>
          <a:off x="7158020" y="834416"/>
          <a:ext cx="892967" cy="89296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E4315-4A27-4FB1-9963-5C74AA4D8050}">
      <dsp:nvSpPr>
        <dsp:cNvPr id="0" name=""/>
        <dsp:cNvSpPr/>
      </dsp:nvSpPr>
      <dsp:spPr>
        <a:xfrm>
          <a:off x="7345543" y="1021939"/>
          <a:ext cx="517921" cy="517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29DF59-62C4-42E3-B080-A5AF7E641AE7}">
      <dsp:nvSpPr>
        <dsp:cNvPr id="0" name=""/>
        <dsp:cNvSpPr/>
      </dsp:nvSpPr>
      <dsp:spPr>
        <a:xfrm>
          <a:off x="8242338" y="834416"/>
          <a:ext cx="2104852" cy="89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Answer </a:t>
          </a:r>
          <a:r>
            <a:rPr lang="en-GB" sz="1500" b="1" kern="1200" dirty="0">
              <a:solidFill>
                <a:srgbClr val="EE266D"/>
              </a:solidFill>
            </a:rPr>
            <a:t>ALL</a:t>
          </a:r>
          <a:r>
            <a:rPr lang="en-GB" sz="1500" kern="1200" dirty="0"/>
            <a:t> questions</a:t>
          </a:r>
          <a:endParaRPr lang="en-US" sz="1500" kern="1200" dirty="0"/>
        </a:p>
      </dsp:txBody>
      <dsp:txXfrm>
        <a:off x="8242338" y="834416"/>
        <a:ext cx="2104852" cy="892967"/>
      </dsp:txXfrm>
    </dsp:sp>
    <dsp:sp modelId="{AEA72118-9C12-484A-94BA-B980999734E2}">
      <dsp:nvSpPr>
        <dsp:cNvPr id="0" name=""/>
        <dsp:cNvSpPr/>
      </dsp:nvSpPr>
      <dsp:spPr>
        <a:xfrm>
          <a:off x="46171" y="2434987"/>
          <a:ext cx="892967" cy="89296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79289-6434-4B9B-9AB4-6B49020C6DBD}">
      <dsp:nvSpPr>
        <dsp:cNvPr id="0" name=""/>
        <dsp:cNvSpPr/>
      </dsp:nvSpPr>
      <dsp:spPr>
        <a:xfrm>
          <a:off x="233694" y="2622510"/>
          <a:ext cx="517921" cy="5179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9BCF7E-D6CE-412D-9BBC-E3F452B3C16F}">
      <dsp:nvSpPr>
        <dsp:cNvPr id="0" name=""/>
        <dsp:cNvSpPr/>
      </dsp:nvSpPr>
      <dsp:spPr>
        <a:xfrm>
          <a:off x="1130488" y="2434987"/>
          <a:ext cx="2104852" cy="89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Read help text for each question (</a:t>
          </a:r>
          <a:r>
            <a:rPr lang="en-GB" sz="1500" i="1" kern="1200" dirty="0">
              <a:solidFill>
                <a:srgbClr val="EE266D"/>
              </a:solidFill>
            </a:rPr>
            <a:t>pink italics</a:t>
          </a:r>
          <a:r>
            <a:rPr lang="en-GB" sz="1500" kern="1200" dirty="0"/>
            <a:t>)</a:t>
          </a:r>
          <a:endParaRPr lang="en-US" sz="1500" kern="1200" dirty="0"/>
        </a:p>
      </dsp:txBody>
      <dsp:txXfrm>
        <a:off x="1130488" y="2434987"/>
        <a:ext cx="2104852" cy="892967"/>
      </dsp:txXfrm>
    </dsp:sp>
    <dsp:sp modelId="{53A8A271-4F0B-4E63-ACB6-46A9D37563F6}">
      <dsp:nvSpPr>
        <dsp:cNvPr id="0" name=""/>
        <dsp:cNvSpPr/>
      </dsp:nvSpPr>
      <dsp:spPr>
        <a:xfrm>
          <a:off x="3602095" y="2434987"/>
          <a:ext cx="892967" cy="89296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7C504-88DA-46CE-985A-79590B6A57E4}">
      <dsp:nvSpPr>
        <dsp:cNvPr id="0" name=""/>
        <dsp:cNvSpPr/>
      </dsp:nvSpPr>
      <dsp:spPr>
        <a:xfrm>
          <a:off x="3789619" y="2622510"/>
          <a:ext cx="517921" cy="5179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48F4C-8898-4455-825F-6A2E9795AABB}">
      <dsp:nvSpPr>
        <dsp:cNvPr id="0" name=""/>
        <dsp:cNvSpPr/>
      </dsp:nvSpPr>
      <dsp:spPr>
        <a:xfrm>
          <a:off x="4686413" y="2434987"/>
          <a:ext cx="2104852" cy="89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If you have any questions, please contact us </a:t>
          </a:r>
          <a:r>
            <a:rPr lang="en-US" sz="1500" b="0" kern="1200" dirty="0">
              <a:solidFill>
                <a:schemeClr val="tx1"/>
              </a:solidFill>
            </a:rPr>
            <a:t>ideally</a:t>
          </a:r>
          <a:r>
            <a:rPr lang="en-US" sz="1500" b="1" kern="1200" dirty="0">
              <a:solidFill>
                <a:schemeClr val="accent1"/>
              </a:solidFill>
            </a:rPr>
            <a:t> before 18/3/24</a:t>
          </a:r>
        </a:p>
      </dsp:txBody>
      <dsp:txXfrm>
        <a:off x="4686413" y="2434987"/>
        <a:ext cx="2104852" cy="892967"/>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88F02-CCDD-4E81-B7FD-ECAEF4B48EF4}"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20AA-1199-4980-80C3-9EA40F281735}" type="slidenum">
              <a:rPr lang="en-GB" smtClean="0"/>
              <a:t>‹#›</a:t>
            </a:fld>
            <a:endParaRPr lang="en-GB"/>
          </a:p>
        </p:txBody>
      </p:sp>
    </p:spTree>
    <p:extLst>
      <p:ext uri="{BB962C8B-B14F-4D97-AF65-F5344CB8AC3E}">
        <p14:creationId xmlns:p14="http://schemas.microsoft.com/office/powerpoint/2010/main" val="379828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uidance/welcome-a-guide-for-hong-kong-british-national-overseas-visa-holders-in-the-uk" TargetMode="External"/><Relationship Id="rId7" Type="http://schemas.openxmlformats.org/officeDocument/2006/relationships/hyperlink" Target="https://www.gov.uk/government/publications/hong-kong-bno-welcome-programme-vcse-grant-recipients-year-3-202324/hong-kong-british-national-overseas-welcome-programme-voluntary-community-and-social-enterprise-vcse-year-3-20232024-grant-scheme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gov.uk/guidance/welcome-a-guide-for-hong-kong-british-national-overseas-visa-holders-in-the-uk#online-welcome-pack" TargetMode="External"/><Relationship Id="rId5" Type="http://schemas.openxmlformats.org/officeDocument/2006/relationships/hyperlink" Target="https://www.london.gov.uk/programmes-strategies/communities-and-social-justice/migrants-and-refugees/english-esol-classes-london/english-language-esol-resettlement#claiming-the-additional-bespoke-esol-funding-147744-title" TargetMode="External"/><Relationship Id="rId4" Type="http://schemas.openxmlformats.org/officeDocument/2006/relationships/hyperlink" Target="https://www.gov.uk/guidance/welcome-a-guide-for-hong-kong-british-national-overseas-visa-holders-in-the-uk#english-language-and-destitution-suppor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4C20AA-1199-4980-80C3-9EA40F281735}" type="slidenum">
              <a:rPr lang="en-GB" smtClean="0"/>
              <a:t>1</a:t>
            </a:fld>
            <a:endParaRPr lang="en-GB"/>
          </a:p>
        </p:txBody>
      </p:sp>
    </p:spTree>
    <p:extLst>
      <p:ext uri="{BB962C8B-B14F-4D97-AF65-F5344CB8AC3E}">
        <p14:creationId xmlns:p14="http://schemas.microsoft.com/office/powerpoint/2010/main" val="360355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4C20AA-1199-4980-80C3-9EA40F281735}" type="slidenum">
              <a:rPr lang="en-GB" smtClean="0"/>
              <a:t>13</a:t>
            </a:fld>
            <a:endParaRPr lang="en-GB"/>
          </a:p>
        </p:txBody>
      </p:sp>
    </p:spTree>
    <p:extLst>
      <p:ext uri="{BB962C8B-B14F-4D97-AF65-F5344CB8AC3E}">
        <p14:creationId xmlns:p14="http://schemas.microsoft.com/office/powerpoint/2010/main" val="225337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our website you will be able to locate the </a:t>
            </a:r>
            <a:r>
              <a:rPr lang="en-US" err="1">
                <a:ea typeface="Calibri"/>
                <a:cs typeface="Calibri"/>
              </a:rPr>
              <a:t>Programme</a:t>
            </a:r>
            <a:r>
              <a:rPr lang="en-US">
                <a:ea typeface="Calibri"/>
                <a:cs typeface="Calibri"/>
              </a:rPr>
              <a:t> prospectus which contains important information about the grants and the application process.</a:t>
            </a:r>
          </a:p>
          <a:p>
            <a:r>
              <a:rPr lang="en-US">
                <a:ea typeface="Calibri"/>
                <a:cs typeface="Calibri"/>
              </a:rPr>
              <a:t>You will also be able to review both application forms for the Collaboration and the Growth grants, as we have both uploaded in Word Document. This way you and your partners will be able to have a look at the forms questions and potentially prepare your answers.</a:t>
            </a:r>
          </a:p>
          <a:p>
            <a:r>
              <a:rPr lang="en-US">
                <a:ea typeface="Calibri"/>
                <a:cs typeface="Calibri"/>
              </a:rPr>
              <a:t>Please bear in mind that we only approve applications submitted via our BBGM Platform.</a:t>
            </a:r>
          </a:p>
          <a:p>
            <a:r>
              <a:rPr lang="en-US">
                <a:ea typeface="Calibri"/>
                <a:cs typeface="Calibri"/>
              </a:rPr>
              <a:t>In general we recommend you access the BBGM Platform using Microsoft Edge or Firefox as these browser work the best with the functional settings of BBGM.</a:t>
            </a:r>
          </a:p>
          <a:p>
            <a:r>
              <a:rPr lang="en-US">
                <a:ea typeface="Calibri"/>
                <a:cs typeface="Calibri"/>
              </a:rPr>
              <a:t>Please find below our application links here</a:t>
            </a:r>
          </a:p>
        </p:txBody>
      </p:sp>
      <p:sp>
        <p:nvSpPr>
          <p:cNvPr id="4" name="Slide Number Placeholder 3"/>
          <p:cNvSpPr>
            <a:spLocks noGrp="1"/>
          </p:cNvSpPr>
          <p:nvPr>
            <p:ph type="sldNum" sz="quarter" idx="5"/>
          </p:nvPr>
        </p:nvSpPr>
        <p:spPr/>
        <p:txBody>
          <a:bodyPr/>
          <a:lstStyle/>
          <a:p>
            <a:fld id="{094C20AA-1199-4980-80C3-9EA40F281735}" type="slidenum">
              <a:rPr lang="en-GB" smtClean="0"/>
              <a:t>14</a:t>
            </a:fld>
            <a:endParaRPr lang="en-GB"/>
          </a:p>
        </p:txBody>
      </p:sp>
    </p:spTree>
    <p:extLst>
      <p:ext uri="{BB962C8B-B14F-4D97-AF65-F5344CB8AC3E}">
        <p14:creationId xmlns:p14="http://schemas.microsoft.com/office/powerpoint/2010/main" val="364478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In our website you will be able to locate the </a:t>
            </a:r>
            <a:r>
              <a:rPr lang="en-US" dirty="0" err="1">
                <a:ea typeface="Calibri"/>
                <a:cs typeface="Calibri"/>
              </a:rPr>
              <a:t>Programme</a:t>
            </a:r>
            <a:r>
              <a:rPr lang="en-US" dirty="0">
                <a:ea typeface="Calibri"/>
                <a:cs typeface="Calibri"/>
              </a:rPr>
              <a:t> prospectus which contains important information about the grants and the application process.</a:t>
            </a:r>
          </a:p>
          <a:p>
            <a:r>
              <a:rPr lang="en-US" dirty="0">
                <a:ea typeface="Calibri"/>
                <a:cs typeface="Calibri"/>
              </a:rPr>
              <a:t>- You will also be able to review both application forms for the Collaboration and the Growth grants, as we have both uploaded in Word Document. This way you and your partners will be able to have a look at the forms questions and potentially prepare your answers.</a:t>
            </a:r>
          </a:p>
          <a:p>
            <a:r>
              <a:rPr lang="en-US" dirty="0">
                <a:ea typeface="Calibri"/>
                <a:cs typeface="Calibri"/>
              </a:rPr>
              <a:t>- Please bear in mind that we only approve applications submitted via our BBGM Platform.</a:t>
            </a:r>
          </a:p>
          <a:p>
            <a:r>
              <a:rPr lang="en-US" dirty="0">
                <a:ea typeface="Calibri"/>
                <a:cs typeface="Calibri"/>
              </a:rPr>
              <a:t>In general, we recommend you access the BBGM Platform using Microsoft Edge or Firefox as these browser work the best with the functional settings of BBGM.</a:t>
            </a:r>
          </a:p>
        </p:txBody>
      </p:sp>
      <p:sp>
        <p:nvSpPr>
          <p:cNvPr id="4" name="Slide Number Placeholder 3"/>
          <p:cNvSpPr>
            <a:spLocks noGrp="1"/>
          </p:cNvSpPr>
          <p:nvPr>
            <p:ph type="sldNum" sz="quarter" idx="5"/>
          </p:nvPr>
        </p:nvSpPr>
        <p:spPr/>
        <p:txBody>
          <a:bodyPr/>
          <a:lstStyle/>
          <a:p>
            <a:fld id="{094C20AA-1199-4980-80C3-9EA40F281735}" type="slidenum">
              <a:rPr lang="en-GB" smtClean="0"/>
              <a:t>15</a:t>
            </a:fld>
            <a:endParaRPr lang="en-GB"/>
          </a:p>
        </p:txBody>
      </p:sp>
    </p:spTree>
    <p:extLst>
      <p:ext uri="{BB962C8B-B14F-4D97-AF65-F5344CB8AC3E}">
        <p14:creationId xmlns:p14="http://schemas.microsoft.com/office/powerpoint/2010/main" val="144253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In order to access the application form, save and review your progress, you need to create an account to the BBGM Platform.</a:t>
            </a:r>
          </a:p>
          <a:p>
            <a:r>
              <a:rPr lang="en-GB" dirty="0">
                <a:ea typeface="Calibri"/>
                <a:cs typeface="Calibri"/>
              </a:rPr>
              <a:t>Click on the relevant application link in the previous slide, you will be transferred to the BBGM platform. You will be asked to log in or register as a new applicant. </a:t>
            </a:r>
          </a:p>
          <a:p>
            <a:endParaRPr lang="en-GB" dirty="0">
              <a:ea typeface="Calibri"/>
              <a:cs typeface="Calibri"/>
            </a:endParaRPr>
          </a:p>
          <a:p>
            <a:r>
              <a:rPr lang="en-GB" dirty="0">
                <a:ea typeface="Calibri"/>
                <a:cs typeface="Calibri"/>
              </a:rPr>
              <a:t>If you already have an account you will be able to find your application in the "In progress" applications upon you log in.</a:t>
            </a:r>
          </a:p>
        </p:txBody>
      </p:sp>
      <p:sp>
        <p:nvSpPr>
          <p:cNvPr id="4" name="Slide Number Placeholder 3"/>
          <p:cNvSpPr>
            <a:spLocks noGrp="1"/>
          </p:cNvSpPr>
          <p:nvPr>
            <p:ph type="sldNum" sz="quarter" idx="5"/>
          </p:nvPr>
        </p:nvSpPr>
        <p:spPr/>
        <p:txBody>
          <a:bodyPr/>
          <a:lstStyle/>
          <a:p>
            <a:fld id="{094C20AA-1199-4980-80C3-9EA40F281735}" type="slidenum">
              <a:rPr lang="en-GB" smtClean="0"/>
              <a:t>16</a:t>
            </a:fld>
            <a:endParaRPr lang="en-GB"/>
          </a:p>
        </p:txBody>
      </p:sp>
    </p:spTree>
    <p:extLst>
      <p:ext uri="{BB962C8B-B14F-4D97-AF65-F5344CB8AC3E}">
        <p14:creationId xmlns:p14="http://schemas.microsoft.com/office/powerpoint/2010/main" val="346945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4C20AA-1199-4980-80C3-9EA40F281735}" type="slidenum">
              <a:rPr lang="en-GB" smtClean="0"/>
              <a:t>17</a:t>
            </a:fld>
            <a:endParaRPr lang="en-GB"/>
          </a:p>
        </p:txBody>
      </p:sp>
    </p:spTree>
    <p:extLst>
      <p:ext uri="{BB962C8B-B14F-4D97-AF65-F5344CB8AC3E}">
        <p14:creationId xmlns:p14="http://schemas.microsoft.com/office/powerpoint/2010/main" val="207186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4C20AA-1199-4980-80C3-9EA40F281735}" type="slidenum">
              <a:rPr lang="en-GB" smtClean="0"/>
              <a:t>18</a:t>
            </a:fld>
            <a:endParaRPr lang="en-GB"/>
          </a:p>
        </p:txBody>
      </p:sp>
    </p:spTree>
    <p:extLst>
      <p:ext uri="{BB962C8B-B14F-4D97-AF65-F5344CB8AC3E}">
        <p14:creationId xmlns:p14="http://schemas.microsoft.com/office/powerpoint/2010/main" val="53325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Section 1 – Organisation information</a:t>
            </a:r>
          </a:p>
          <a:p>
            <a:r>
              <a:rPr lang="en-GB" b="1"/>
              <a:t>- For Growth Grant applicants, </a:t>
            </a:r>
            <a:r>
              <a:rPr lang="en-GB" b="0"/>
              <a:t>applying organisation is the group/organisation that is responsible for project delivery. Sponsor organisation details is only applicable to non-legally constituted applying </a:t>
            </a:r>
            <a:r>
              <a:rPr lang="en-GB" b="0" err="1"/>
              <a:t>organisaton</a:t>
            </a:r>
            <a:endParaRPr lang="en-GB" b="0"/>
          </a:p>
          <a:p>
            <a:r>
              <a:rPr lang="en-GB" b="0"/>
              <a:t>- </a:t>
            </a:r>
            <a:r>
              <a:rPr lang="en-GB" b="1"/>
              <a:t>For Collaboration Grant applicants</a:t>
            </a:r>
            <a:r>
              <a:rPr lang="en-GB" b="0"/>
              <a:t>, lead organisation details is </a:t>
            </a:r>
            <a:r>
              <a:rPr lang="en-GB"/>
              <a:t>for the </a:t>
            </a:r>
            <a:r>
              <a:rPr lang="en-GB" b="0"/>
              <a:t>lead partner. You must include all partnering organisation details in your application form.</a:t>
            </a:r>
            <a:r>
              <a:rPr lang="en-GB"/>
              <a:t> </a:t>
            </a:r>
            <a:endParaRPr lang="en-GB" b="0">
              <a:cs typeface="Calibri"/>
            </a:endParaRPr>
          </a:p>
          <a:p>
            <a:r>
              <a:rPr lang="en-GB" b="0"/>
              <a:t>- </a:t>
            </a:r>
            <a:r>
              <a:rPr lang="en-GB" b="1"/>
              <a:t>Social media: </a:t>
            </a:r>
            <a:r>
              <a:rPr lang="en-GB" b="0"/>
              <a:t>please include all social media handles for Applying Organisation and Sponsor Organisation (Growth Grant applicants) and Lead Organisation and Partnering Organisation(s) (Collaboration Grant applicants).</a:t>
            </a:r>
            <a:r>
              <a:rPr lang="en-GB"/>
              <a:t> </a:t>
            </a:r>
            <a:endParaRPr lang="en-GB" b="1"/>
          </a:p>
          <a:p>
            <a:r>
              <a:rPr lang="en-GB" sz="1800" b="1">
                <a:solidFill>
                  <a:srgbClr val="000000"/>
                </a:solidFill>
                <a:latin typeface="Calibri"/>
                <a:cs typeface="Calibri"/>
              </a:rPr>
              <a:t>- Boroughs</a:t>
            </a:r>
            <a:r>
              <a:rPr lang="en-GB" sz="1800">
                <a:solidFill>
                  <a:srgbClr val="000000"/>
                </a:solidFill>
                <a:latin typeface="Calibri"/>
                <a:cs typeface="Calibri"/>
              </a:rPr>
              <a:t>: please include the borough/s in which your organisation is running the project activities. You can tick more than one option if you are active in many boroughs, and if you intend to run projects online, you can choose 'Whole of London'.</a:t>
            </a:r>
            <a:endParaRPr lang="en-GB" i="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C20AA-1199-4980-80C3-9EA40F2817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25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use the drop-down list to answer with 'Yes' or 'No' to all eligibility criteria.</a:t>
            </a:r>
            <a:endParaRPr lang="en-US"/>
          </a:p>
          <a:p>
            <a:endParaRPr lang="en-US">
              <a:cs typeface="Calibri"/>
            </a:endParaRPr>
          </a:p>
          <a:p>
            <a:r>
              <a:rPr lang="en-US">
                <a:cs typeface="Calibri"/>
              </a:rPr>
              <a:t>For the Equity-led question, you need to explain how your </a:t>
            </a:r>
            <a:r>
              <a:rPr lang="en-US" err="1">
                <a:cs typeface="Calibri"/>
              </a:rPr>
              <a:t>organisation</a:t>
            </a:r>
            <a:r>
              <a:rPr lang="en-US">
                <a:cs typeface="Calibri"/>
              </a:rPr>
              <a:t> or group is equity-led. Please use the free text box to explain. You don't need to be a constituted </a:t>
            </a:r>
            <a:r>
              <a:rPr lang="en-US" err="1">
                <a:cs typeface="Calibri"/>
              </a:rPr>
              <a:t>organisation</a:t>
            </a:r>
            <a:r>
              <a:rPr lang="en-US">
                <a:cs typeface="Calibri"/>
              </a:rPr>
              <a:t> to be equity-led. </a:t>
            </a:r>
          </a:p>
          <a:p>
            <a:endParaRPr lang="en-US"/>
          </a:p>
          <a:p>
            <a:r>
              <a:rPr lang="en-US"/>
              <a:t>This means that at least 75% of the </a:t>
            </a:r>
            <a:r>
              <a:rPr lang="en-US" err="1"/>
              <a:t>organisation’s</a:t>
            </a:r>
            <a:r>
              <a:rPr lang="en-US"/>
              <a:t> Trustees and 50% of the staff members have lived experiences of the issues they seek to address through their proposed projects.</a:t>
            </a:r>
            <a:br>
              <a:rPr lang="en-US">
                <a:cs typeface="+mn-lt"/>
              </a:rPr>
            </a:br>
            <a:endParaRPr lang="en-US"/>
          </a:p>
          <a:p>
            <a:r>
              <a:rPr lang="en-US" b="1"/>
              <a:t>Example 1</a:t>
            </a:r>
            <a:r>
              <a:rPr lang="en-US"/>
              <a:t>: If you are a non-established community group and/or do not have formal </a:t>
            </a:r>
            <a:r>
              <a:rPr lang="en-US" err="1"/>
              <a:t>organisational</a:t>
            </a:r>
            <a:r>
              <a:rPr lang="en-US"/>
              <a:t> structure e.g. you do not have a Board of Trustees or paid staff team, you can still be an equity-led if a majority of your group members have lived experience of the issues they seek to address within your group.</a:t>
            </a:r>
            <a:br>
              <a:rPr lang="en-US">
                <a:cs typeface="+mn-lt"/>
              </a:rPr>
            </a:br>
            <a:br>
              <a:rPr lang="en-US">
                <a:cs typeface="+mn-lt"/>
              </a:rPr>
            </a:br>
            <a:r>
              <a:rPr lang="en-US" b="1"/>
              <a:t>Example 2</a:t>
            </a:r>
            <a:r>
              <a:rPr lang="en-US"/>
              <a:t>: an </a:t>
            </a:r>
            <a:r>
              <a:rPr lang="en-US" err="1"/>
              <a:t>organisation</a:t>
            </a:r>
            <a:r>
              <a:rPr lang="en-US"/>
              <a:t> that advocates for rights of women or LGBTIQA+ within a migrant community is equity-led if it has 50% of staff and 75% of trustees from migrant and/or migrant LGBTIQA+ or migrant women backgrounds.</a:t>
            </a:r>
            <a:endParaRPr lang="en-US">
              <a:cs typeface="Calibri"/>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20</a:t>
            </a:fld>
            <a:endParaRPr lang="en-GB"/>
          </a:p>
        </p:txBody>
      </p:sp>
    </p:spTree>
    <p:extLst>
      <p:ext uri="{BB962C8B-B14F-4D97-AF65-F5344CB8AC3E}">
        <p14:creationId xmlns:p14="http://schemas.microsoft.com/office/powerpoint/2010/main" val="178587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t>All applicants are also required to submit </a:t>
            </a:r>
            <a:r>
              <a:rPr lang="en-GB" b="1"/>
              <a:t>some organisational documentation preferably at the written application stage.</a:t>
            </a:r>
            <a:r>
              <a:rPr lang="en-GB"/>
              <a:t> If applicants are unable to provide any of the following documents, they may </a:t>
            </a:r>
            <a:r>
              <a:rPr lang="en-GB" b="1"/>
              <a:t>provide a written statement demonstrating how they intend to have these in place prior to the activities commencing. </a:t>
            </a:r>
            <a:r>
              <a:rPr lang="en-GB"/>
              <a:t>Their planned approach will be clarified at interview if shortlisted, and the deliverability of this will form part of the decision-making process. Project activities will not be permitted to begin until all these policies are in place.</a:t>
            </a:r>
          </a:p>
          <a:p>
            <a:pPr algn="just"/>
            <a:endParaRPr lang="en-GB">
              <a:cs typeface="Calibri"/>
            </a:endParaRPr>
          </a:p>
          <a:p>
            <a:pPr algn="just"/>
            <a:endParaRPr lang="en-GB">
              <a:cs typeface="Calibri"/>
            </a:endParaRPr>
          </a:p>
          <a:p>
            <a:r>
              <a:rPr lang="en-GB"/>
              <a:t> The documents are: </a:t>
            </a:r>
            <a:endParaRPr lang="en-GB">
              <a:cs typeface="Calibri"/>
            </a:endParaRPr>
          </a:p>
          <a:p>
            <a:pPr marL="171450" indent="-171450" algn="just">
              <a:buFont typeface="Symbol"/>
              <a:buChar char="•"/>
            </a:pPr>
            <a:r>
              <a:rPr lang="en-GB"/>
              <a:t>Safeguarding Policy  </a:t>
            </a:r>
            <a:endParaRPr lang="en-GB">
              <a:cs typeface="Calibri"/>
            </a:endParaRPr>
          </a:p>
          <a:p>
            <a:pPr marL="171450" indent="-171450" algn="just">
              <a:buFont typeface="Symbol"/>
              <a:buChar char="•"/>
            </a:pPr>
            <a:r>
              <a:rPr lang="en-GB"/>
              <a:t>Equality and Diversity Policy  </a:t>
            </a:r>
            <a:endParaRPr lang="en-GB">
              <a:cs typeface="Calibri"/>
            </a:endParaRPr>
          </a:p>
          <a:p>
            <a:pPr marL="171450" indent="-171450" algn="just">
              <a:buFont typeface="Symbol"/>
              <a:buChar char="•"/>
            </a:pPr>
            <a:r>
              <a:rPr lang="en-GB"/>
              <a:t>Two letters of recommendation from a trusted authority (e.g. a church, minister/pastor, GP, charity etc) or anyone in a civic position to vouch for your group. The letter should outline why they believe your group is a good fit for our grant. </a:t>
            </a:r>
            <a:endParaRPr lang="en-GB">
              <a:cs typeface="Calibri"/>
            </a:endParaRPr>
          </a:p>
          <a:p>
            <a:pPr marL="171450" indent="-171450">
              <a:buFont typeface="Symbol"/>
              <a:buChar char="•"/>
            </a:pPr>
            <a:r>
              <a:rPr lang="en-GB"/>
              <a:t>Confirmation of the organisation’s annual turnover in the last financial year. </a:t>
            </a:r>
            <a:endParaRPr lang="en-GB">
              <a:cs typeface="Calibri"/>
            </a:endParaRPr>
          </a:p>
          <a:p>
            <a:pPr marL="171450" indent="-171450">
              <a:buFont typeface="Symbol"/>
              <a:buChar char="•"/>
            </a:pPr>
            <a:r>
              <a:rPr lang="en-GB"/>
              <a:t>Confirmation that the applying organisation/sponsor organisation has a bank account requiring two signatories. </a:t>
            </a:r>
            <a:endParaRPr lang="en-GB">
              <a:cs typeface="Calibri"/>
            </a:endParaRPr>
          </a:p>
          <a:p>
            <a:pPr algn="just"/>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21</a:t>
            </a:fld>
            <a:endParaRPr lang="en-GB"/>
          </a:p>
        </p:txBody>
      </p:sp>
    </p:spTree>
    <p:extLst>
      <p:ext uri="{BB962C8B-B14F-4D97-AF65-F5344CB8AC3E}">
        <p14:creationId xmlns:p14="http://schemas.microsoft.com/office/powerpoint/2010/main" val="197089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Q4.2 </a:t>
            </a:r>
            <a:r>
              <a:rPr lang="en-US" b="1" dirty="0" err="1">
                <a:cs typeface="Calibri"/>
              </a:rPr>
              <a:t>Programme</a:t>
            </a:r>
            <a:r>
              <a:rPr lang="en-US" b="1" dirty="0">
                <a:cs typeface="Calibri"/>
              </a:rPr>
              <a:t> aims</a:t>
            </a:r>
            <a:r>
              <a:rPr lang="en-US" dirty="0">
                <a:cs typeface="Calibri"/>
              </a:rPr>
              <a:t>: </a:t>
            </a:r>
            <a:r>
              <a:rPr lang="en-GB" dirty="0"/>
              <a:t>one of the main assessment criteria is how well your proposed activities respond to the programme aim(s) you identified below, rather than the number of aim(s) selected. </a:t>
            </a:r>
          </a:p>
          <a:p>
            <a:endParaRPr lang="en-GB" dirty="0">
              <a:cs typeface="Calibri"/>
            </a:endParaRPr>
          </a:p>
          <a:p>
            <a:r>
              <a:rPr lang="en-GB" b="1" dirty="0">
                <a:cs typeface="Calibri"/>
              </a:rPr>
              <a:t>Q4.3 BN(O) community needs</a:t>
            </a:r>
            <a:r>
              <a:rPr lang="en-GB" dirty="0">
                <a:cs typeface="Calibri"/>
              </a:rPr>
              <a:t>: </a:t>
            </a:r>
            <a:r>
              <a:rPr lang="en-GB" u="sng" dirty="0">
                <a:cs typeface="Calibri"/>
              </a:rPr>
              <a:t>what </a:t>
            </a:r>
            <a:r>
              <a:rPr lang="en-GB" dirty="0">
                <a:cs typeface="Calibri"/>
              </a:rPr>
              <a:t>is the need that you have identified in the community, and </a:t>
            </a:r>
            <a:r>
              <a:rPr lang="en-GB" u="sng" dirty="0">
                <a:cs typeface="Calibri"/>
              </a:rPr>
              <a:t>how </a:t>
            </a:r>
            <a:r>
              <a:rPr lang="en-GB" dirty="0">
                <a:cs typeface="Calibri"/>
              </a:rPr>
              <a:t>does your project respond to the need? Example: through a survey that you sent to participants of a previous project of yours, respondents highlighted a need for mental health support. Your proposed project will for example organise group therapy sessions, or mental health awareness raising sessions, or provide counselling, etc. Or you have identified that there is a need for mental health support because you engaged with some BN(O)s in your past projects. </a:t>
            </a:r>
            <a:endParaRPr lang="en-GB" dirty="0">
              <a:ea typeface="Calibri"/>
              <a:cs typeface="Calibri"/>
            </a:endParaRPr>
          </a:p>
          <a:p>
            <a:endParaRPr lang="en-GB" dirty="0">
              <a:cs typeface="Calibri"/>
            </a:endParaRPr>
          </a:p>
          <a:p>
            <a:r>
              <a:rPr lang="en-GB" b="1" dirty="0">
                <a:cs typeface="Calibri"/>
              </a:rPr>
              <a:t>Q4.5 English language learning: </a:t>
            </a:r>
            <a:r>
              <a:rPr lang="en-GB" dirty="0">
                <a:cs typeface="Calibri"/>
              </a:rPr>
              <a:t>If your proposed project includes an element of </a:t>
            </a:r>
            <a:r>
              <a:rPr lang="en-GB" b="1" dirty="0">
                <a:cs typeface="Calibri"/>
              </a:rPr>
              <a:t>English Language provision,</a:t>
            </a:r>
            <a:r>
              <a:rPr lang="en-GB" dirty="0">
                <a:cs typeface="Calibri"/>
              </a:rPr>
              <a:t> you should answer question 4.5. You are asked to explain why your proposed English learning element cannot be covered by Adult Education Budget (AEB) and DLUHC’s £850 demand-led English language support. We included more information about these two funding options in Annex 2 of the Programme Prospectus. We ask for this information because we would like to avoid duplication of funding and would encourage organisations to utilise all funding options available as much as possible.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a:p>
            <a:r>
              <a:rPr lang="en-GB" b="1" dirty="0">
                <a:cs typeface="Calibri"/>
              </a:rPr>
              <a:t>Q4.7 Monitoring and evaluation:</a:t>
            </a:r>
            <a:r>
              <a:rPr lang="en-GB" dirty="0">
                <a:cs typeface="Calibri"/>
              </a:rPr>
              <a:t> </a:t>
            </a:r>
            <a:r>
              <a:rPr lang="en-GB" dirty="0"/>
              <a:t>The GLA is interested in learning about the positive impact that groups and VCSEs we fund make on BN(O)s lives and on the organisations themselves. We ask funded groups and organisations to monitor the impact of their work according to the specific aim(s) they intend to address through their project. Please include indicators of your project's success and methods of how you intend to measure the impact. Please refer to the list of indicators in the prospectus. This list is not exhaustive and you can always come up with your own indicators. </a:t>
            </a:r>
            <a:endParaRPr lang="en-GB" dirty="0">
              <a:cs typeface="Calibri"/>
            </a:endParaRPr>
          </a:p>
          <a:p>
            <a:r>
              <a:rPr lang="en-GB" b="1" dirty="0"/>
              <a:t>Example</a:t>
            </a:r>
            <a:r>
              <a:rPr lang="en-GB" dirty="0"/>
              <a:t>: your organisation has qualified counsellors and your project focuses on connecting BNOs to mainstream mental health services and providing interim mental health support. The aim to connect BNOs to mainstream services and improve their mental health. Some possible indicators to measure the progress your project made to achieving these aims are service users self-reporting their mental health has improved, and numbers of referrals made and accepted to mental health services. </a:t>
            </a:r>
            <a:endParaRPr lang="en-GB" dirty="0">
              <a:cs typeface="Calibri"/>
            </a:endParaRPr>
          </a:p>
          <a:p>
            <a:pPr>
              <a:defRPr/>
            </a:pPr>
            <a:r>
              <a:rPr lang="en-GB" dirty="0"/>
              <a:t>Reporting impact can take other shapes like case studies, testimonials, quotes, etc depending on the nature of your project.  </a:t>
            </a:r>
            <a:r>
              <a:rPr lang="en-GB" b="1" dirty="0"/>
              <a:t>Example</a:t>
            </a:r>
            <a:r>
              <a:rPr lang="en-GB" dirty="0"/>
              <a:t>: You provide mental health support to participants of your project. A success indicator could be # of BN(O)s who reported that their mental health has improved as a result of attending your sessions or your services. Or # of BN(O)s who reported feeling less isolated or # of BN(O)s who kept coming back to your sessions. </a:t>
            </a:r>
            <a:endParaRPr lang="en-GB" dirty="0">
              <a:cs typeface="Calibri"/>
            </a:endParaRPr>
          </a:p>
          <a:p>
            <a:endParaRPr lang="en-GB" i="1" dirty="0">
              <a:cs typeface="Calibri"/>
            </a:endParaRPr>
          </a:p>
          <a:p>
            <a:r>
              <a:rPr lang="en-GB" b="1" dirty="0">
                <a:cs typeface="Calibri"/>
              </a:rPr>
              <a:t>Q4.8 Project Plan:</a:t>
            </a:r>
            <a:r>
              <a:rPr lang="en-GB" dirty="0">
                <a:cs typeface="Calibri"/>
              </a:rPr>
              <a:t> </a:t>
            </a:r>
            <a:r>
              <a:rPr lang="en-GB" dirty="0"/>
              <a:t>In addition to listing out all your main events and activities, please consider also including key steps to your project delivery, e.g. preparation, recruitment, monitoring and evaluation etc, and include as much description about each activity as possible. Please use the template provided (download, fill-in, then upload). Please remember to include monitoring evaluation tools and resources in you plan (staff or volunteers time, server to save responses to surveys, etc).</a:t>
            </a:r>
            <a:r>
              <a:rPr lang="en-GB" dirty="0">
                <a:cs typeface="Calibri"/>
              </a:rPr>
              <a:t> </a:t>
            </a:r>
            <a:endParaRPr lang="en-GB" dirty="0">
              <a:ea typeface="Calibri"/>
              <a:cs typeface="Calibri"/>
            </a:endParaRPr>
          </a:p>
          <a:p>
            <a:r>
              <a:rPr lang="en-GB" b="1" dirty="0">
                <a:cs typeface="Calibri"/>
              </a:rPr>
              <a:t>Q4.9 Project Budget</a:t>
            </a:r>
            <a:r>
              <a:rPr lang="en-GB" dirty="0">
                <a:cs typeface="Calibri"/>
              </a:rPr>
              <a:t>: Excel template – You can either list the cost items as General project cost or by event/activity. </a:t>
            </a:r>
            <a:r>
              <a:rPr lang="en-GB" u="sng" dirty="0"/>
              <a:t>Both templates should be uploaded in Word and Excel because if successful these documents will be included in grant agreement and will be referred to through your project delivery period.</a:t>
            </a:r>
            <a:endParaRPr lang="en-GB" u="sng" dirty="0">
              <a:cs typeface="Calibri"/>
            </a:endParaRPr>
          </a:p>
          <a:p>
            <a:endParaRPr lang="en-GB" u="sng" dirty="0">
              <a:cs typeface="Calibri"/>
            </a:endParaRPr>
          </a:p>
          <a:p>
            <a:r>
              <a:rPr lang="en-GB" b="1" dirty="0">
                <a:cs typeface="Calibri"/>
              </a:rPr>
              <a:t>Q4.10 Project summary</a:t>
            </a:r>
            <a:r>
              <a:rPr lang="en-GB" b="0" u="none" dirty="0">
                <a:cs typeface="Calibri"/>
              </a:rPr>
              <a:t>: We ask this question as for many projects, it is important that organisations to present their project activities and aims in a concise and succinct manner, as this may be asked by your prospective participants, funders and other organisations working with Hongkongers. Hence, please use this question to think how you can highlight the background of your group and the key points of your proposed project.</a:t>
            </a:r>
            <a:endParaRPr lang="en-GB" u="sng" dirty="0">
              <a:cs typeface="Calibri"/>
            </a:endParaRPr>
          </a:p>
          <a:p>
            <a:pPr algn="just"/>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22</a:t>
            </a:fld>
            <a:endParaRPr lang="en-GB"/>
          </a:p>
        </p:txBody>
      </p:sp>
    </p:spTree>
    <p:extLst>
      <p:ext uri="{BB962C8B-B14F-4D97-AF65-F5344CB8AC3E}">
        <p14:creationId xmlns:p14="http://schemas.microsoft.com/office/powerpoint/2010/main" val="59845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Following China’s imposition of</a:t>
            </a:r>
            <a:r>
              <a:rPr lang="en-GB" b="1" dirty="0"/>
              <a:t> the National Security Law</a:t>
            </a:r>
            <a:r>
              <a:rPr lang="en-GB" dirty="0"/>
              <a:t> on the people of Hong Kong in July 2020, the UK government introduced a new immigration route on </a:t>
            </a:r>
            <a:r>
              <a:rPr lang="en-GB" b="1" dirty="0"/>
              <a:t>31 January 2021 for Hong Kong BN(O) status holders, providing them and their family members</a:t>
            </a:r>
            <a:r>
              <a:rPr lang="en-GB" dirty="0"/>
              <a:t> with the opportunity to live, work and study in the UK.  The visa scheme was </a:t>
            </a:r>
            <a:r>
              <a:rPr lang="en-GB" b="1" dirty="0"/>
              <a:t>expanded in November 2022 </a:t>
            </a:r>
            <a:r>
              <a:rPr lang="en-GB" dirty="0"/>
              <a:t>to allow adult children of BN(O) status holders to apply to the route independently from their BN(O) parents. According to the government’s immigration statistics1 published on </a:t>
            </a:r>
            <a:r>
              <a:rPr lang="en-GB" b="1" dirty="0"/>
              <a:t>23 November 2023, there have been a total of 190,997 applications for the BN(O) route</a:t>
            </a:r>
            <a:r>
              <a:rPr lang="en-GB" dirty="0"/>
              <a:t> since its introduction up to the end of September 2023, out of which 184,700 people have been granted the visa and 135,400 people have already arrived in the UK. </a:t>
            </a:r>
          </a:p>
          <a:p>
            <a:pPr algn="just"/>
            <a:endParaRPr lang="en-GB" dirty="0"/>
          </a:p>
          <a:p>
            <a:pPr algn="just"/>
            <a:r>
              <a:rPr lang="en-GB" dirty="0"/>
              <a:t>While it is difficult to know the exact number of BN(O)s residing in different areas across the country, estimates and research findings have shown that </a:t>
            </a:r>
            <a:r>
              <a:rPr lang="en-GB" b="1" dirty="0"/>
              <a:t>London is one of the most popular locations where BN(O)s choose to live in the UK.</a:t>
            </a:r>
            <a:r>
              <a:rPr lang="en-GB" dirty="0"/>
              <a:t> According to a survey conducted by Hongkongers in Britain in 20212, and a nation-wide study conducted by the University of Liverpool in 20223, </a:t>
            </a:r>
            <a:r>
              <a:rPr lang="en-GB" b="1" dirty="0"/>
              <a:t>between 22.2% and 23.5% of BN(O)s arriving in the UK may choose to reside in London</a:t>
            </a:r>
            <a:r>
              <a:rPr lang="en-GB" dirty="0"/>
              <a:t>. Many living outside of London may commute to the city for work, education or community spaces. </a:t>
            </a:r>
          </a:p>
          <a:p>
            <a:pPr algn="just"/>
            <a:r>
              <a:rPr lang="en-GB" dirty="0"/>
              <a:t> </a:t>
            </a:r>
          </a:p>
          <a:p>
            <a:pPr algn="just"/>
            <a:endParaRPr lang="en-GB" dirty="0"/>
          </a:p>
          <a:p>
            <a:endParaRPr lang="en-GB" dirty="0">
              <a:cs typeface="Calibri"/>
            </a:endParaRPr>
          </a:p>
        </p:txBody>
      </p:sp>
      <p:sp>
        <p:nvSpPr>
          <p:cNvPr id="4" name="Slide Number Placeholder 3"/>
          <p:cNvSpPr>
            <a:spLocks noGrp="1"/>
          </p:cNvSpPr>
          <p:nvPr>
            <p:ph type="sldNum" sz="quarter" idx="5"/>
          </p:nvPr>
        </p:nvSpPr>
        <p:spPr/>
        <p:txBody>
          <a:bodyPr/>
          <a:lstStyle/>
          <a:p>
            <a:fld id="{CA77D5F9-D050-4DB1-A3D6-D58924ABD864}" type="slidenum">
              <a:rPr lang="en-GB" smtClean="0"/>
              <a:pPr/>
              <a:t>3</a:t>
            </a:fld>
            <a:endParaRPr lang="en-GB"/>
          </a:p>
        </p:txBody>
      </p:sp>
    </p:spTree>
    <p:extLst>
      <p:ext uri="{BB962C8B-B14F-4D97-AF65-F5344CB8AC3E}">
        <p14:creationId xmlns:p14="http://schemas.microsoft.com/office/powerpoint/2010/main" val="1415288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dirty="0"/>
              <a:t>Q5.2 Target number of direct and indirect participants: </a:t>
            </a:r>
            <a:r>
              <a:rPr lang="en-GB" b="0" dirty="0"/>
              <a:t>n</a:t>
            </a:r>
            <a:r>
              <a:rPr lang="en-GB" dirty="0"/>
              <a:t>umber of participants is an often-used indicator when it comes to project delivery, but we recognise this only tells us a partial story of the impact of work delivered. We value both quantitative and qualitative information. Please be realistic with your target numbers provided , as one of the main assessment criteria of your application is how realistic it is to meet the identified objectives and target.  </a:t>
            </a:r>
            <a:endParaRPr lang="en-GB" dirty="0">
              <a:cs typeface="Calibri"/>
            </a:endParaRPr>
          </a:p>
          <a:p>
            <a:pPr algn="just"/>
            <a:r>
              <a:rPr lang="en-GB" b="0" u="sng" dirty="0"/>
              <a:t>Direct participants </a:t>
            </a:r>
            <a:r>
              <a:rPr lang="en-GB" dirty="0"/>
              <a:t>are people who will directly access your services or attend your activities. </a:t>
            </a:r>
            <a:endParaRPr lang="en-US" dirty="0"/>
          </a:p>
          <a:p>
            <a:pPr algn="just"/>
            <a:r>
              <a:rPr lang="en-GB" b="0" u="sng" dirty="0"/>
              <a:t>Indirect participants </a:t>
            </a:r>
            <a:r>
              <a:rPr lang="en-GB" dirty="0"/>
              <a:t>are people who will benefit as a result of your project, despite not directly engaging with it. This may include other family members or people from the wider community.</a:t>
            </a:r>
            <a:endParaRPr lang="en-GB" dirty="0">
              <a:ea typeface="Calibri"/>
              <a:cs typeface="Calibri"/>
            </a:endParaRPr>
          </a:p>
          <a:p>
            <a:pPr algn="just"/>
            <a:endParaRPr lang="en-GB" dirty="0"/>
          </a:p>
          <a:p>
            <a:pPr algn="just"/>
            <a:r>
              <a:rPr lang="en-GB" b="1" dirty="0"/>
              <a:t>Q5.5 Interview availability</a:t>
            </a:r>
            <a:r>
              <a:rPr lang="en-GB" b="0" dirty="0"/>
              <a:t> After the first stage of application, we will shortlist applications. We will then invite shortlisted applicants for interview. We expect interviews to be held </a:t>
            </a:r>
            <a:r>
              <a:rPr lang="en-GB" dirty="0"/>
              <a:t>between </a:t>
            </a:r>
            <a:r>
              <a:rPr lang="en-GB" b="0" dirty="0"/>
              <a:t>10</a:t>
            </a:r>
            <a:r>
              <a:rPr lang="en-GB" b="0" baseline="30000" dirty="0"/>
              <a:t>th</a:t>
            </a:r>
            <a:r>
              <a:rPr lang="en-GB" b="0" dirty="0"/>
              <a:t> to 19</a:t>
            </a:r>
            <a:r>
              <a:rPr lang="en-GB" b="0" baseline="30000" dirty="0"/>
              <a:t>th</a:t>
            </a:r>
            <a:r>
              <a:rPr lang="en-GB" b="0" dirty="0"/>
              <a:t> April 2024. Please indicate in Question 5.5 which of those dates you will not be available, so we can take this into account when we offer interview slots. We will try to provide you with as much notice as possible but please note that the turnaround time of this may be short. We will provide more details of what you may expect in the interview in due course.</a:t>
            </a:r>
            <a:r>
              <a:rPr lang="en-GB" dirty="0"/>
              <a:t> </a:t>
            </a:r>
            <a:endParaRPr lang="en-US" b="1"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23</a:t>
            </a:fld>
            <a:endParaRPr lang="en-GB"/>
          </a:p>
        </p:txBody>
      </p:sp>
    </p:spTree>
    <p:extLst>
      <p:ext uri="{BB962C8B-B14F-4D97-AF65-F5344CB8AC3E}">
        <p14:creationId xmlns:p14="http://schemas.microsoft.com/office/powerpoint/2010/main" val="2964081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General tips</a:t>
            </a:r>
          </a:p>
          <a:p>
            <a:r>
              <a:rPr lang="en-GB" b="0" i="0" dirty="0"/>
              <a:t>- Make sure your organisation and project meet all eligibility criteria before you start the application – we don’t want you to waste your time</a:t>
            </a:r>
          </a:p>
          <a:p>
            <a:r>
              <a:rPr lang="en-GB" b="0" i="0" dirty="0"/>
              <a:t>- Plan in advance – deadline for the application window is Wednesday 27</a:t>
            </a:r>
            <a:r>
              <a:rPr lang="en-GB" b="0" i="0" baseline="30000" dirty="0"/>
              <a:t>th</a:t>
            </a:r>
            <a:r>
              <a:rPr lang="en-GB" b="0" i="0" dirty="0"/>
              <a:t> March 2024 at 9am. Please try not to leave submission to the last minute, to avoid overloading the online system and causing further delays. </a:t>
            </a:r>
          </a:p>
          <a:p>
            <a:r>
              <a:rPr lang="en-GB" b="0" i="0" dirty="0"/>
              <a:t>- Answer all questions, unless they don’t apply to you e.g. sponsor organisation question or English language support </a:t>
            </a:r>
          </a:p>
          <a:p>
            <a:r>
              <a:rPr lang="en-GB" b="0" i="0" dirty="0"/>
              <a:t>- When you go through the application on BBGM, please read the help text in pink italics in each question. We designed each question with a specific purpose in mind, and the help text is there to help you identify what information to include in your response. Please consider reading all the questions first and planning your responses, so as to avoid duplication in your answers. </a:t>
            </a:r>
          </a:p>
          <a:p>
            <a:r>
              <a:rPr lang="en-GB" b="0" i="0" dirty="0"/>
              <a:t>- As mentioned previously, the pre-election period starts on 19/3/24. That means from that day onwards, the ability for Groundwork London and GLA to answer questions directly will be limited. There will still be technical support on and after 19/3/24, so if you have any technical issues submitting the form and accessing BBGM platform, please contact us. We highly encourage you to get in touch with us before 18/3/24 if you have non-technical questions about the funding programme. </a:t>
            </a:r>
          </a:p>
        </p:txBody>
      </p:sp>
      <p:sp>
        <p:nvSpPr>
          <p:cNvPr id="4" name="Slide Number Placeholder 3"/>
          <p:cNvSpPr>
            <a:spLocks noGrp="1"/>
          </p:cNvSpPr>
          <p:nvPr>
            <p:ph type="sldNum" sz="quarter" idx="5"/>
          </p:nvPr>
        </p:nvSpPr>
        <p:spPr/>
        <p:txBody>
          <a:bodyPr/>
          <a:lstStyle/>
          <a:p>
            <a:fld id="{094C20AA-1199-4980-80C3-9EA40F281735}" type="slidenum">
              <a:rPr lang="en-GB" smtClean="0"/>
              <a:t>24</a:t>
            </a:fld>
            <a:endParaRPr lang="en-GB"/>
          </a:p>
        </p:txBody>
      </p:sp>
    </p:spTree>
    <p:extLst>
      <p:ext uri="{BB962C8B-B14F-4D97-AF65-F5344CB8AC3E}">
        <p14:creationId xmlns:p14="http://schemas.microsoft.com/office/powerpoint/2010/main" val="96336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Application close on Wednesday 27</a:t>
            </a:r>
            <a:r>
              <a:rPr lang="en-GB" baseline="30000" dirty="0"/>
              <a:t>th</a:t>
            </a:r>
            <a:r>
              <a:rPr lang="en-GB" dirty="0"/>
              <a:t> March 2024 at 9am. </a:t>
            </a:r>
          </a:p>
          <a:p>
            <a:pPr>
              <a:defRPr/>
            </a:pPr>
            <a:r>
              <a:rPr lang="en-GB" dirty="0"/>
              <a:t>- Shortlisted applicants will be invited to interviews during 10</a:t>
            </a:r>
            <a:r>
              <a:rPr lang="en-GB" baseline="30000" dirty="0"/>
              <a:t>th</a:t>
            </a:r>
            <a:r>
              <a:rPr lang="en-GB" dirty="0"/>
              <a:t>-19</a:t>
            </a:r>
            <a:r>
              <a:rPr lang="en-GB" baseline="30000" dirty="0"/>
              <a:t>th</a:t>
            </a:r>
            <a:r>
              <a:rPr lang="en-GB" dirty="0"/>
              <a:t> April 2024. During the interview, applicants will have the opportunity to talk us through their organisation and project idea through a short 2-3 minute presentation. The panel will ask clarifying questions based on the responses you submitted at your written application and there will be a chance for you to ask us questions. </a:t>
            </a:r>
          </a:p>
          <a:p>
            <a:pPr>
              <a:defRPr/>
            </a:pPr>
            <a:r>
              <a:rPr lang="en-GB" dirty="0">
                <a:cs typeface="Calibri"/>
              </a:rPr>
              <a:t>- Inception meeting with successful applicants will happen in May 2024. </a:t>
            </a:r>
          </a:p>
          <a:p>
            <a:pPr>
              <a:defRPr/>
            </a:pPr>
            <a:r>
              <a:rPr lang="en-GB" dirty="0">
                <a:cs typeface="Calibri"/>
              </a:rPr>
              <a:t>- All project activities must be delivered and completed in November 2024. </a:t>
            </a:r>
          </a:p>
          <a:p>
            <a:pPr>
              <a:defRPr/>
            </a:pPr>
            <a:r>
              <a:rPr lang="en-GB" dirty="0">
                <a:cs typeface="Calibri"/>
              </a:rPr>
              <a:t>- End of project report should be submitted in December 2024. </a:t>
            </a:r>
          </a:p>
        </p:txBody>
      </p:sp>
      <p:sp>
        <p:nvSpPr>
          <p:cNvPr id="4" name="Slide Number Placeholder 3"/>
          <p:cNvSpPr>
            <a:spLocks noGrp="1"/>
          </p:cNvSpPr>
          <p:nvPr>
            <p:ph type="sldNum" sz="quarter" idx="5"/>
          </p:nvPr>
        </p:nvSpPr>
        <p:spPr/>
        <p:txBody>
          <a:bodyPr/>
          <a:lstStyle/>
          <a:p>
            <a:fld id="{094C20AA-1199-4980-80C3-9EA40F281735}" type="slidenum">
              <a:rPr lang="en-GB" smtClean="0"/>
              <a:t>25</a:t>
            </a:fld>
            <a:endParaRPr lang="en-GB"/>
          </a:p>
        </p:txBody>
      </p:sp>
    </p:spTree>
    <p:extLst>
      <p:ext uri="{BB962C8B-B14F-4D97-AF65-F5344CB8AC3E}">
        <p14:creationId xmlns:p14="http://schemas.microsoft.com/office/powerpoint/2010/main" val="406713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4C20AA-1199-4980-80C3-9EA40F281735}" type="slidenum">
              <a:rPr lang="en-GB" smtClean="0"/>
              <a:t>26</a:t>
            </a:fld>
            <a:endParaRPr lang="en-GB"/>
          </a:p>
        </p:txBody>
      </p:sp>
    </p:spTree>
    <p:extLst>
      <p:ext uri="{BB962C8B-B14F-4D97-AF65-F5344CB8AC3E}">
        <p14:creationId xmlns:p14="http://schemas.microsoft.com/office/powerpoint/2010/main" val="2365783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685800" y="1143000"/>
            <a:ext cx="5486400" cy="3086100"/>
          </a:xfrm>
          <a:prstGeom prst="rect">
            <a:avLst/>
          </a:prstGeom>
        </p:spPr>
        <p:txBody>
          <a:bodyPr/>
          <a:lstStyle/>
          <a:p>
            <a:endParaRPr/>
          </a:p>
        </p:txBody>
      </p:sp>
      <p:sp>
        <p:nvSpPr>
          <p:cNvPr id="3" name="Text Placeholder 2"/>
          <p:cNvSpPr>
            <a:spLocks noGrp="1" noEditPoints="1"/>
          </p:cNvSpPr>
          <p:nvPr>
            <p:ph type="body" idx="3"/>
          </p:nvPr>
        </p:nvSpPr>
        <p:spPr>
          <a:prstGeom prst="rect">
            <a:avLst/>
          </a:prstGeom>
        </p:spPr>
        <p:txBody>
          <a:bodyPr/>
          <a:lstStyle/>
          <a:p>
            <a:endParaRPr lang="en-US" dirty="0"/>
          </a:p>
        </p:txBody>
      </p:sp>
      <p:sp>
        <p:nvSpPr>
          <p:cNvPr id="4" name="Slide Number Placeholder 3"/>
          <p:cNvSpPr>
            <a:spLocks noGrp="1" noEditPoints="1"/>
          </p:cNvSpPr>
          <p:nvPr>
            <p:ph type="sldNum" sz="quarter" idx="5"/>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4DA61-1FCF-44B7-A9CE-0819D475A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36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To support new arrivals on the BN(O) route to successfully settle in their new communities the UK, in 2022 the Government launched “</a:t>
            </a:r>
            <a:r>
              <a:rPr lang="en-GB" u="sng" dirty="0">
                <a:hlinkClick r:id="rId3"/>
              </a:rPr>
              <a:t>Hong Kong Welcome Programme</a:t>
            </a:r>
            <a:r>
              <a:rPr lang="en-GB" dirty="0"/>
              <a:t>” led by the </a:t>
            </a:r>
            <a:r>
              <a:rPr lang="en-GB" b="0" i="0" u="none" strike="noStrike" dirty="0">
                <a:effectLst/>
              </a:rPr>
              <a:t>Department for Levelling Up, Housing </a:t>
            </a:r>
            <a:r>
              <a:rPr lang="en-GB" dirty="0"/>
              <a:t>and </a:t>
            </a:r>
            <a:r>
              <a:rPr lang="en-GB" b="0" i="0" u="none" strike="noStrike" dirty="0">
                <a:effectLst/>
              </a:rPr>
              <a:t>Communities </a:t>
            </a:r>
            <a:r>
              <a:rPr lang="en-GB" dirty="0"/>
              <a:t>(DLUHC). The </a:t>
            </a:r>
            <a:r>
              <a:rPr lang="en-GB" b="0" i="0" u="none" strike="noStrike" dirty="0">
                <a:effectLst/>
              </a:rPr>
              <a:t>Welcome </a:t>
            </a:r>
            <a:r>
              <a:rPr lang="en-GB" dirty="0"/>
              <a:t>Programme includes several key elements:  </a:t>
            </a:r>
          </a:p>
          <a:p>
            <a:pPr algn="just"/>
            <a:r>
              <a:rPr lang="en-GB" dirty="0"/>
              <a:t> </a:t>
            </a:r>
          </a:p>
          <a:p>
            <a:pPr marL="171450" indent="-171450" algn="just">
              <a:buFont typeface="Symbol"/>
              <a:buChar char="•"/>
            </a:pPr>
            <a:r>
              <a:rPr lang="en-GB" u="sng" dirty="0">
                <a:hlinkClick r:id="rId4"/>
              </a:rPr>
              <a:t>Demand-led funding for Local Authorities in England</a:t>
            </a:r>
            <a:r>
              <a:rPr lang="en-GB" dirty="0"/>
              <a:t> to support </a:t>
            </a:r>
            <a:r>
              <a:rPr lang="en-GB" b="0" i="0" u="none" strike="noStrike" dirty="0">
                <a:effectLst/>
              </a:rPr>
              <a:t>BN(O) </a:t>
            </a:r>
            <a:r>
              <a:rPr lang="en-GB" dirty="0"/>
              <a:t>status holders and their families with English language and destitution support. The amount of English learning support is currently set at </a:t>
            </a:r>
            <a:r>
              <a:rPr lang="en-GB" b="1" dirty="0"/>
              <a:t>£850 per adult per financial year</a:t>
            </a:r>
            <a:r>
              <a:rPr lang="en-GB" b="0" i="0" u="none" strike="noStrike" dirty="0">
                <a:effectLst/>
              </a:rPr>
              <a:t>, and </a:t>
            </a:r>
            <a:r>
              <a:rPr lang="en-GB" dirty="0"/>
              <a:t>claims can be made for both accredited and non-accredited English classes. (For more information on how to claim demand-led funding please see more information </a:t>
            </a:r>
            <a:r>
              <a:rPr lang="en-GB" u="sng" dirty="0">
                <a:hlinkClick r:id="rId5"/>
              </a:rPr>
              <a:t>here</a:t>
            </a:r>
            <a:r>
              <a:rPr lang="en-GB" dirty="0"/>
              <a:t>);  </a:t>
            </a:r>
            <a:endParaRPr lang="en-GB" dirty="0">
              <a:cs typeface="Calibri"/>
            </a:endParaRPr>
          </a:p>
          <a:p>
            <a:pPr marL="171450" indent="-171450" algn="just">
              <a:buFont typeface="Symbol"/>
              <a:buChar char="•"/>
            </a:pPr>
            <a:r>
              <a:rPr lang="en-GB" dirty="0"/>
              <a:t>An </a:t>
            </a:r>
            <a:r>
              <a:rPr lang="en-GB" u="sng" dirty="0">
                <a:hlinkClick r:id="rId6"/>
              </a:rPr>
              <a:t>online Welcome Pack</a:t>
            </a:r>
            <a:r>
              <a:rPr lang="en-GB" dirty="0"/>
              <a:t> providing information on how </a:t>
            </a:r>
            <a:r>
              <a:rPr lang="en-GB" b="0" i="0" u="none" strike="noStrike" dirty="0">
                <a:effectLst/>
              </a:rPr>
              <a:t>to </a:t>
            </a:r>
            <a:r>
              <a:rPr lang="en-GB" dirty="0"/>
              <a:t>access </a:t>
            </a:r>
            <a:r>
              <a:rPr lang="en-GB" b="0" i="0" u="none" strike="noStrike" dirty="0">
                <a:effectLst/>
              </a:rPr>
              <a:t>services </a:t>
            </a:r>
            <a:r>
              <a:rPr lang="en-GB" dirty="0"/>
              <a:t>and understand life in </a:t>
            </a:r>
            <a:r>
              <a:rPr lang="en-GB" b="0" i="0" u="none" strike="noStrike" dirty="0">
                <a:effectLst/>
              </a:rPr>
              <a:t>the </a:t>
            </a:r>
            <a:r>
              <a:rPr lang="en-GB" dirty="0"/>
              <a:t>UK;  </a:t>
            </a:r>
            <a:endParaRPr lang="en-GB" dirty="0">
              <a:cs typeface="Calibri"/>
            </a:endParaRPr>
          </a:p>
          <a:p>
            <a:pPr marL="171450" indent="-171450" algn="just">
              <a:buFont typeface="Symbol"/>
              <a:buChar char="•"/>
            </a:pPr>
            <a:r>
              <a:rPr lang="en-GB" dirty="0"/>
              <a:t>Nationally and regionally funded voluntary, community and social enterprises (VCSEs) to deliver support and activities for social integration (</a:t>
            </a:r>
            <a:r>
              <a:rPr lang="en-GB" u="sng" dirty="0">
                <a:hlinkClick r:id="rId7"/>
              </a:rPr>
              <a:t>List of funded organisations</a:t>
            </a:r>
            <a:r>
              <a:rPr lang="en-GB" dirty="0"/>
              <a:t> in 2023/2024);  </a:t>
            </a:r>
            <a:endParaRPr lang="en-GB" dirty="0">
              <a:cs typeface="Calibri"/>
            </a:endParaRPr>
          </a:p>
          <a:p>
            <a:pPr marL="171450" indent="-171450" algn="just">
              <a:buFont typeface="Symbol"/>
              <a:buChar char="•"/>
            </a:pPr>
            <a:r>
              <a:rPr lang="en-GB" dirty="0"/>
              <a:t>Funding for reporting services for BN(O)s who experience racism or any forms of hate. </a:t>
            </a:r>
          </a:p>
          <a:p>
            <a:pPr marL="171450" indent="-171450" algn="just">
              <a:buFont typeface="Symbol"/>
              <a:buChar char="•"/>
              <a:defRPr/>
            </a:pPr>
            <a:r>
              <a:rPr lang="en-GB" dirty="0">
                <a:highlight>
                  <a:srgbClr val="FFFF00"/>
                </a:highlight>
              </a:rPr>
              <a:t>A network </a:t>
            </a:r>
            <a:r>
              <a:rPr lang="en-GB" b="0" i="0" u="none" strike="noStrike" dirty="0">
                <a:effectLst/>
                <a:highlight>
                  <a:srgbClr val="FFFF00"/>
                </a:highlight>
              </a:rPr>
              <a:t>of </a:t>
            </a:r>
            <a:r>
              <a:rPr lang="en-GB" dirty="0">
                <a:highlight>
                  <a:srgbClr val="FFFF00"/>
                </a:highlight>
              </a:rPr>
              <a:t>12 “Hong Kong </a:t>
            </a:r>
            <a:r>
              <a:rPr lang="en-GB" b="0" i="0" u="none" strike="noStrike" dirty="0">
                <a:effectLst/>
                <a:highlight>
                  <a:srgbClr val="FFFF00"/>
                </a:highlight>
              </a:rPr>
              <a:t>Welcome Hubs</a:t>
            </a:r>
            <a:r>
              <a:rPr lang="en-GB" dirty="0">
                <a:highlight>
                  <a:srgbClr val="FFFF00"/>
                </a:highlight>
              </a:rPr>
              <a:t>” across the whole of the UK to prepare for the arrival of the BN(O)s, established using the existing infrastructure of the Strategic Migration Partnerships;  The London Hongkong Welcome Hub sits within Greater London Authority.</a:t>
            </a:r>
            <a:endParaRPr lang="en-GB" dirty="0">
              <a:highlight>
                <a:srgbClr val="FFFF00"/>
              </a:highlight>
              <a:cs typeface="Calibri"/>
            </a:endParaRPr>
          </a:p>
          <a:p>
            <a:pPr marL="171450" indent="-171450" algn="just">
              <a:buFont typeface="Symbol"/>
              <a:buChar char="•"/>
            </a:pPr>
            <a:endParaRPr lang="en-GB" dirty="0">
              <a:cs typeface="Calibri"/>
            </a:endParaRPr>
          </a:p>
          <a:p>
            <a:pPr algn="just"/>
            <a:r>
              <a:rPr lang="en-GB" dirty="0"/>
              <a:t> </a:t>
            </a:r>
          </a:p>
          <a:p>
            <a:pPr algn="just">
              <a:lnSpc>
                <a:spcPct val="150000"/>
              </a:lnSpc>
              <a:spcAft>
                <a:spcPts val="600"/>
              </a:spcAft>
            </a:pPr>
            <a:endParaRPr lang="en-GB" dirty="0">
              <a:solidFill>
                <a:schemeClr val="tx1"/>
              </a:solidFill>
              <a:latin typeface="+mn-lt"/>
              <a:cs typeface="Calibri"/>
            </a:endParaRPr>
          </a:p>
          <a:p>
            <a:pPr algn="just">
              <a:lnSpc>
                <a:spcPct val="150000"/>
              </a:lnSpc>
              <a:spcAft>
                <a:spcPts val="600"/>
              </a:spcAft>
            </a:pPr>
            <a:endParaRPr lang="en-GB" dirty="0">
              <a:solidFill>
                <a:schemeClr val="tx1"/>
              </a:solidFill>
              <a:latin typeface="+mn-lt"/>
            </a:endParaRPr>
          </a:p>
          <a:p>
            <a:pPr algn="just">
              <a:lnSpc>
                <a:spcPct val="150000"/>
              </a:lnSpc>
              <a:spcAft>
                <a:spcPts val="600"/>
              </a:spcAft>
            </a:pPr>
            <a:endParaRPr lang="en-GB"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7D5F9-D050-4DB1-A3D6-D58924ABD86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330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5</a:t>
            </a:fld>
            <a:endParaRPr lang="en-GB"/>
          </a:p>
        </p:txBody>
      </p:sp>
    </p:spTree>
    <p:extLst>
      <p:ext uri="{BB962C8B-B14F-4D97-AF65-F5344CB8AC3E}">
        <p14:creationId xmlns:p14="http://schemas.microsoft.com/office/powerpoint/2010/main" val="167963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noRot="1" noChangeAspect="1"/>
          </p:cNvSpPr>
          <p:nvPr>
            <p:ph type="sldImg"/>
          </p:nvPr>
        </p:nvSpPr>
        <p:spPr>
          <a:xfrm>
            <a:off x="381000" y="685800"/>
            <a:ext cx="6096000" cy="3429000"/>
          </a:xfrm>
          <a:prstGeom prst="rect">
            <a:avLst/>
          </a:prstGeom>
          <a:ln w="0">
            <a:noFill/>
          </a:ln>
        </p:spPr>
      </p:sp>
      <p:sp>
        <p:nvSpPr>
          <p:cNvPr id="497" name="PlaceHolder 2"/>
          <p:cNvSpPr>
            <a:spLocks noGrp="1"/>
          </p:cNvSpPr>
          <p:nvPr>
            <p:ph type="body"/>
          </p:nvPr>
        </p:nvSpPr>
        <p:spPr>
          <a:xfrm>
            <a:off x="914400" y="4343400"/>
            <a:ext cx="5028840" cy="4114440"/>
          </a:xfrm>
          <a:prstGeom prst="rect">
            <a:avLst/>
          </a:prstGeom>
          <a:noFill/>
          <a:ln w="0">
            <a:noFill/>
          </a:ln>
        </p:spPr>
        <p:txBody>
          <a:bodyPr anchor="t">
            <a:noAutofit/>
          </a:bodyPr>
          <a:lstStyle/>
          <a:p>
            <a:pPr indent="0">
              <a:lnSpc>
                <a:spcPct val="100000"/>
              </a:lnSpc>
              <a:buNone/>
              <a:tabLst>
                <a:tab pos="0" algn="l"/>
              </a:tabLst>
            </a:pPr>
            <a:r>
              <a:rPr lang="en-US" sz="1200" b="0" strike="noStrike" spc="-1">
                <a:latin typeface="Arial"/>
                <a:ea typeface="Arial"/>
              </a:rPr>
              <a:t>Groundwork – Is a environmental and social regeneration charity, working closely with communities.</a:t>
            </a:r>
            <a:endParaRPr lang="en-GB" sz="1200" b="0" strike="noStrike" spc="-1">
              <a:latin typeface="Arial"/>
            </a:endParaRPr>
          </a:p>
          <a:p>
            <a:pPr indent="0">
              <a:lnSpc>
                <a:spcPct val="90000"/>
              </a:lnSpc>
              <a:buNone/>
              <a:tabLst>
                <a:tab pos="0" algn="l"/>
              </a:tabLst>
            </a:pPr>
            <a:r>
              <a:rPr lang="en-US" sz="1200" b="0" strike="noStrike" spc="-1">
                <a:latin typeface="Arial"/>
                <a:ea typeface="Arial"/>
              </a:rPr>
              <a:t>We work under three interlocking themes:</a:t>
            </a:r>
            <a:endParaRPr lang="en-GB" sz="1200" b="0" strike="noStrike" spc="-1">
              <a:latin typeface="Arial"/>
            </a:endParaRPr>
          </a:p>
          <a:p>
            <a:pPr marL="628560" lvl="1" indent="-171360">
              <a:lnSpc>
                <a:spcPct val="90000"/>
              </a:lnSpc>
              <a:buClr>
                <a:srgbClr val="000000"/>
              </a:buClr>
              <a:buFont typeface="Arial"/>
              <a:buChar char="•"/>
              <a:tabLst>
                <a:tab pos="0" algn="l"/>
              </a:tabLst>
            </a:pPr>
            <a:r>
              <a:rPr lang="en-US" sz="1100" b="1" strike="noStrike" spc="-1">
                <a:latin typeface="Arial"/>
                <a:ea typeface="Arial"/>
              </a:rPr>
              <a:t>Creating better spaces</a:t>
            </a:r>
            <a:endParaRPr lang="en-GB" sz="1100" b="0" strike="noStrike" spc="-1">
              <a:latin typeface="Arial"/>
            </a:endParaRPr>
          </a:p>
          <a:p>
            <a:pPr marL="1200240" lvl="2" indent="-285840">
              <a:lnSpc>
                <a:spcPct val="90000"/>
              </a:lnSpc>
              <a:buClr>
                <a:srgbClr val="000000"/>
              </a:buClr>
              <a:buFont typeface="Arial"/>
              <a:buChar char="•"/>
              <a:tabLst>
                <a:tab pos="0" algn="l"/>
              </a:tabLst>
            </a:pPr>
            <a:r>
              <a:rPr lang="en-US" sz="1600" b="0" strike="noStrike" spc="-1">
                <a:latin typeface="Arial"/>
                <a:ea typeface="Arial"/>
              </a:rPr>
              <a:t>Last year, and through our grant programmes, we improved 200 hectares of land and planted 18,000 trees</a:t>
            </a:r>
            <a:endParaRPr lang="en-GB" sz="1600" b="0" strike="noStrike" spc="-1">
              <a:latin typeface="Arial"/>
            </a:endParaRPr>
          </a:p>
          <a:p>
            <a:pPr marL="628560" lvl="1" indent="-171360">
              <a:lnSpc>
                <a:spcPct val="90000"/>
              </a:lnSpc>
              <a:buClr>
                <a:srgbClr val="000000"/>
              </a:buClr>
              <a:buFont typeface="Arial"/>
              <a:buChar char="•"/>
              <a:tabLst>
                <a:tab pos="0" algn="l"/>
              </a:tabLst>
            </a:pPr>
            <a:r>
              <a:rPr lang="en-US" sz="1100" b="1" strike="noStrike" spc="-1">
                <a:latin typeface="Arial"/>
                <a:ea typeface="Arial"/>
              </a:rPr>
              <a:t>Greener Living and Working</a:t>
            </a:r>
            <a:endParaRPr lang="en-GB" sz="1100" b="0" strike="noStrike" spc="-1">
              <a:latin typeface="Arial"/>
            </a:endParaRPr>
          </a:p>
          <a:p>
            <a:pPr marL="1200240" lvl="2" indent="-285840">
              <a:lnSpc>
                <a:spcPct val="90000"/>
              </a:lnSpc>
              <a:buClr>
                <a:srgbClr val="000000"/>
              </a:buClr>
              <a:buFont typeface="Arial"/>
              <a:buChar char="•"/>
              <a:tabLst>
                <a:tab pos="0" algn="l"/>
              </a:tabLst>
            </a:pPr>
            <a:r>
              <a:rPr lang="en-US" sz="1600" b="0" strike="noStrike" spc="-1">
                <a:latin typeface="Arial"/>
                <a:ea typeface="Arial"/>
              </a:rPr>
              <a:t>We saved £12m from domestic fuel bills and gave a second life to 315 tonnes of household goods.</a:t>
            </a:r>
            <a:endParaRPr lang="en-GB" sz="1600" b="0" strike="noStrike" spc="-1">
              <a:latin typeface="Arial"/>
            </a:endParaRPr>
          </a:p>
          <a:p>
            <a:pPr marL="628560" lvl="1" indent="-171360">
              <a:lnSpc>
                <a:spcPct val="90000"/>
              </a:lnSpc>
              <a:buClr>
                <a:srgbClr val="000000"/>
              </a:buClr>
              <a:buFont typeface="Arial"/>
              <a:buChar char="•"/>
              <a:tabLst>
                <a:tab pos="0" algn="l"/>
              </a:tabLst>
            </a:pPr>
            <a:r>
              <a:rPr lang="en-US" sz="1100" b="1" strike="noStrike" spc="-1">
                <a:latin typeface="Arial"/>
                <a:ea typeface="Arial"/>
              </a:rPr>
              <a:t>Improving People's Prospects</a:t>
            </a:r>
            <a:endParaRPr lang="en-GB" sz="1100" b="0" strike="noStrike" spc="-1">
              <a:latin typeface="Arial"/>
            </a:endParaRPr>
          </a:p>
          <a:p>
            <a:pPr marL="1200240" lvl="2" indent="-285840">
              <a:lnSpc>
                <a:spcPct val="90000"/>
              </a:lnSpc>
              <a:buClr>
                <a:srgbClr val="000000"/>
              </a:buClr>
              <a:buFont typeface="Arial"/>
              <a:buChar char="•"/>
              <a:tabLst>
                <a:tab pos="0" algn="l"/>
              </a:tabLst>
            </a:pPr>
            <a:r>
              <a:rPr lang="en-US" sz="1600" b="0" strike="noStrike" spc="-1">
                <a:latin typeface="Arial"/>
                <a:ea typeface="Arial"/>
              </a:rPr>
              <a:t>We coached over 500 young people and provided over 800 qualifications to adults. </a:t>
            </a:r>
            <a:endParaRPr lang="en-GB" sz="16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a:solidFill>
                  <a:schemeClr val="tx2">
                    <a:lumMod val="75000"/>
                  </a:schemeClr>
                </a:solidFill>
              </a:rPr>
              <a:t>Both Groundwork London and GLA will work together to answer as many of your questions as possible. We will also keep the Hong Kong Empowerment Fund webpage updated to provide as much supporting information as possible. </a:t>
            </a:r>
            <a:endParaRPr lang="en-GB" sz="1200">
              <a:solidFill>
                <a:schemeClr val="tx2">
                  <a:lumMod val="75000"/>
                </a:schemeClr>
              </a:solidFill>
            </a:endParaRPr>
          </a:p>
          <a:p>
            <a:pPr marL="0" lvl="0" indent="0" algn="l">
              <a:buFont typeface="Arial" panose="020B0604020202020204" pitchFamily="34" charset="0"/>
              <a:buNone/>
            </a:pPr>
            <a:r>
              <a:rPr lang="en-GB" sz="1200" b="1">
                <a:solidFill>
                  <a:schemeClr val="tx2">
                    <a:lumMod val="75000"/>
                  </a:schemeClr>
                </a:solidFill>
              </a:rPr>
              <a:t>Please note: the Mayoral election in London takes place on 2</a:t>
            </a:r>
            <a:r>
              <a:rPr lang="en-GB" sz="1200" b="1" baseline="30000">
                <a:solidFill>
                  <a:schemeClr val="tx2">
                    <a:lumMod val="75000"/>
                  </a:schemeClr>
                </a:solidFill>
              </a:rPr>
              <a:t>nd</a:t>
            </a:r>
            <a:r>
              <a:rPr lang="en-GB" sz="1200" b="1">
                <a:solidFill>
                  <a:schemeClr val="tx2">
                    <a:lumMod val="75000"/>
                  </a:schemeClr>
                </a:solidFill>
              </a:rPr>
              <a:t> May 2024 and the pre-election period starts on 19</a:t>
            </a:r>
            <a:r>
              <a:rPr lang="en-GB" sz="1200" b="1" baseline="30000">
                <a:solidFill>
                  <a:schemeClr val="tx2">
                    <a:lumMod val="75000"/>
                  </a:schemeClr>
                </a:solidFill>
              </a:rPr>
              <a:t>th</a:t>
            </a:r>
            <a:r>
              <a:rPr lang="en-GB" sz="1200" b="1">
                <a:solidFill>
                  <a:schemeClr val="tx2">
                    <a:lumMod val="75000"/>
                  </a:schemeClr>
                </a:solidFill>
              </a:rPr>
              <a:t> March 2024. Because of this, there will be limitations to the ability of Groundwork London and GLA to respond to queries directly.</a:t>
            </a:r>
            <a:r>
              <a:rPr lang="en-GB" sz="1200" b="0">
                <a:solidFill>
                  <a:schemeClr val="tx2">
                    <a:lumMod val="75000"/>
                  </a:schemeClr>
                </a:solidFill>
              </a:rPr>
              <a:t> Therefore, if any applicants have questions, please contact us by 18</a:t>
            </a:r>
            <a:r>
              <a:rPr lang="en-GB" sz="1200" b="0" baseline="30000">
                <a:solidFill>
                  <a:schemeClr val="tx2">
                    <a:lumMod val="75000"/>
                  </a:schemeClr>
                </a:solidFill>
              </a:rPr>
              <a:t>th</a:t>
            </a:r>
            <a:r>
              <a:rPr lang="en-GB" sz="1200" b="0">
                <a:solidFill>
                  <a:schemeClr val="tx2">
                    <a:lumMod val="75000"/>
                  </a:schemeClr>
                </a:solidFill>
              </a:rPr>
              <a:t> March 2024, so we can respond to your questions as best as we can. </a:t>
            </a:r>
          </a:p>
          <a:p>
            <a:pPr marL="0" lvl="0" indent="0" algn="l">
              <a:buFont typeface="Arial" panose="020B0604020202020204" pitchFamily="34" charset="0"/>
              <a:buNone/>
            </a:pPr>
            <a:r>
              <a:rPr lang="en-GB" sz="1200" b="0">
                <a:solidFill>
                  <a:schemeClr val="tx2">
                    <a:lumMod val="75000"/>
                  </a:schemeClr>
                </a:solidFill>
              </a:rPr>
              <a:t>From 19</a:t>
            </a:r>
            <a:r>
              <a:rPr lang="en-GB" sz="1200" b="0" baseline="30000">
                <a:solidFill>
                  <a:schemeClr val="tx2">
                    <a:lumMod val="75000"/>
                  </a:schemeClr>
                </a:solidFill>
              </a:rPr>
              <a:t>th</a:t>
            </a:r>
            <a:r>
              <a:rPr lang="en-GB" sz="1200" b="0">
                <a:solidFill>
                  <a:schemeClr val="tx2">
                    <a:lumMod val="75000"/>
                  </a:schemeClr>
                </a:solidFill>
              </a:rPr>
              <a:t> March 2024 onwards, only technical questions (e.g. how to submit your application on BBGM) will be answered. </a:t>
            </a:r>
            <a:endParaRPr lang="en-GB" sz="1200" b="1">
              <a:solidFill>
                <a:schemeClr val="tx2">
                  <a:lumMod val="75000"/>
                </a:schemeClr>
              </a:solidFill>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7</a:t>
            </a:fld>
            <a:endParaRPr lang="en-GB"/>
          </a:p>
        </p:txBody>
      </p:sp>
    </p:spTree>
    <p:extLst>
      <p:ext uri="{BB962C8B-B14F-4D97-AF65-F5344CB8AC3E}">
        <p14:creationId xmlns:p14="http://schemas.microsoft.com/office/powerpoint/2010/main" val="279071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Equity-led </a:t>
            </a:r>
            <a:r>
              <a:rPr lang="en-GB"/>
              <a:t>means </a:t>
            </a:r>
            <a:r>
              <a:rPr lang="en-GB" sz="1800" b="0" i="0">
                <a:solidFill>
                  <a:srgbClr val="000000"/>
                </a:solidFill>
                <a:effectLst/>
                <a:latin typeface="Calibri"/>
                <a:cs typeface="Calibri"/>
              </a:rPr>
              <a:t>at least 75% of the organisation’s Trustees and 50% of the staff members having lived experience of the issues they seek to address through their proposed projects. </a:t>
            </a:r>
            <a:r>
              <a:rPr lang="en-GB" sz="1800" b="1" i="0">
                <a:solidFill>
                  <a:srgbClr val="000000"/>
                </a:solidFill>
                <a:effectLst/>
                <a:latin typeface="Calibri"/>
                <a:cs typeface="Calibri"/>
              </a:rPr>
              <a:t>Example</a:t>
            </a:r>
            <a:r>
              <a:rPr lang="en-GB" sz="1800" b="0" i="0">
                <a:solidFill>
                  <a:srgbClr val="000000"/>
                </a:solidFill>
                <a:effectLst/>
                <a:latin typeface="Calibri"/>
                <a:cs typeface="Calibri"/>
              </a:rPr>
              <a:t>: a group that advocates for rights of migrant women who has 75% of trustees and 50% of staff from women migrant backgrounds.</a:t>
            </a:r>
            <a:r>
              <a:rPr lang="en-GB" sz="1800">
                <a:solidFill>
                  <a:srgbClr val="000000"/>
                </a:solidFill>
                <a:latin typeface="Calibri"/>
                <a:cs typeface="Calibri"/>
              </a:rPr>
              <a:t> </a:t>
            </a:r>
            <a:endParaRPr lang="en-GB" sz="1800" b="0" i="0">
              <a:solidFill>
                <a:srgbClr val="000000"/>
              </a:solidFill>
              <a:effectLst/>
              <a:latin typeface="Calibri" panose="020F0502020204030204" pitchFamily="34" charset="0"/>
            </a:endParaRPr>
          </a:p>
          <a:p>
            <a:endParaRPr lang="en-GB" sz="1800" b="0" i="0">
              <a:solidFill>
                <a:srgbClr val="000000"/>
              </a:solidFill>
              <a:effectLst/>
              <a:latin typeface="Calibri" panose="020F0502020204030204" pitchFamily="34" charset="0"/>
            </a:endParaRPr>
          </a:p>
          <a:p>
            <a:r>
              <a:rPr lang="en-GB" sz="1800" b="1" i="0">
                <a:solidFill>
                  <a:srgbClr val="000000"/>
                </a:solidFill>
                <a:effectLst/>
                <a:latin typeface="Calibri" panose="020F0502020204030204" pitchFamily="34" charset="0"/>
              </a:rPr>
              <a:t>Meet one of more of the HKEF aims </a:t>
            </a:r>
            <a:r>
              <a:rPr lang="en-GB" sz="1800" b="0" i="0">
                <a:solidFill>
                  <a:srgbClr val="000000"/>
                </a:solidFill>
                <a:effectLst/>
                <a:latin typeface="Calibri" panose="020F0502020204030204" pitchFamily="34" charset="0"/>
              </a:rPr>
              <a:t>please refer to HKEF programme prospectus p. 5-7.</a:t>
            </a:r>
            <a:endParaRPr lang="en-GB" sz="1800" b="1" i="0">
              <a:solidFill>
                <a:srgbClr val="000000"/>
              </a:solidFill>
              <a:effectLst/>
              <a:latin typeface="Calibri" panose="020F0502020204030204" pitchFamily="34" charset="0"/>
            </a:endParaRPr>
          </a:p>
          <a:p>
            <a:endParaRPr lang="en-GB" sz="1800" b="0" i="0">
              <a:solidFill>
                <a:srgbClr val="000000"/>
              </a:solidFill>
              <a:effectLst/>
              <a:latin typeface="Calibri" panose="020F0502020204030204" pitchFamily="34" charset="0"/>
            </a:endParaRPr>
          </a:p>
          <a:p>
            <a:pPr algn="just" rtl="0" fontAlgn="base"/>
            <a:r>
              <a:rPr lang="en-GB" sz="1800" b="1" i="0">
                <a:solidFill>
                  <a:srgbClr val="000000"/>
                </a:solidFill>
                <a:effectLst/>
                <a:latin typeface="Calibri"/>
                <a:cs typeface="Calibri"/>
              </a:rPr>
              <a:t>Community-led: </a:t>
            </a:r>
            <a:r>
              <a:rPr lang="en-GB" sz="1800" b="0" i="0">
                <a:solidFill>
                  <a:srgbClr val="000000"/>
                </a:solidFill>
                <a:effectLst/>
                <a:latin typeface="Calibri"/>
                <a:cs typeface="Calibri"/>
              </a:rPr>
              <a:t>This means the design, planning and/or delivery should involve the people that the group/organisation serves and supports.  </a:t>
            </a:r>
            <a:endParaRPr lang="en-GB" b="0" i="0">
              <a:solidFill>
                <a:srgbClr val="000000"/>
              </a:solidFill>
              <a:effectLst/>
              <a:latin typeface="Calibri"/>
              <a:cs typeface="Calibri"/>
            </a:endParaRPr>
          </a:p>
          <a:p>
            <a:pPr algn="just" rtl="0" fontAlgn="base"/>
            <a:r>
              <a:rPr lang="en-GB" sz="1800" b="0" i="0">
                <a:solidFill>
                  <a:srgbClr val="000000"/>
                </a:solidFill>
                <a:effectLst/>
                <a:latin typeface="Calibri"/>
                <a:cs typeface="Calibri"/>
              </a:rPr>
              <a:t>This element can be elaborated in the application by explaining how the applicant has consulted the BN(O) community to identify the need, design relevant interventions and/or involve BN(O) individuals in project delivery. It could also include elaboration of previous experience working with the BN(O) community. The consultation process prior to application submission does not need to be formal and should not be part of your project plan. However, it is essential that projects reflect the priorities of the community.  </a:t>
            </a:r>
            <a:endParaRPr lang="en-GB" b="0" i="0">
              <a:solidFill>
                <a:srgbClr val="000000"/>
              </a:solidFill>
              <a:effectLst/>
              <a:latin typeface="Calibri"/>
              <a:cs typeface="Calibri"/>
            </a:endParaRPr>
          </a:p>
          <a:p>
            <a:endParaRPr lang="en-GB"/>
          </a:p>
        </p:txBody>
      </p:sp>
      <p:sp>
        <p:nvSpPr>
          <p:cNvPr id="4" name="Slide Number Placeholder 3"/>
          <p:cNvSpPr>
            <a:spLocks noGrp="1"/>
          </p:cNvSpPr>
          <p:nvPr>
            <p:ph type="sldNum" sz="quarter" idx="5"/>
          </p:nvPr>
        </p:nvSpPr>
        <p:spPr/>
        <p:txBody>
          <a:bodyPr/>
          <a:lstStyle/>
          <a:p>
            <a:fld id="{094C20AA-1199-4980-80C3-9EA40F281735}" type="slidenum">
              <a:rPr lang="en-GB" smtClean="0"/>
              <a:t>9</a:t>
            </a:fld>
            <a:endParaRPr lang="en-GB"/>
          </a:p>
        </p:txBody>
      </p:sp>
    </p:spTree>
    <p:extLst>
      <p:ext uri="{BB962C8B-B14F-4D97-AF65-F5344CB8AC3E}">
        <p14:creationId xmlns:p14="http://schemas.microsoft.com/office/powerpoint/2010/main" val="20844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a:t>Sponsor organisations should :</a:t>
            </a:r>
            <a:endParaRPr lang="en-US"/>
          </a:p>
          <a:p>
            <a:pPr marL="285750" indent="-285750" algn="just">
              <a:buFont typeface="Symbol"/>
              <a:buChar char="•"/>
            </a:pPr>
            <a:r>
              <a:rPr lang="en-GB"/>
              <a:t>Agree to accept the money on behalf of the unconstituted group and will pay out the fund from their own bank account;</a:t>
            </a:r>
            <a:endParaRPr lang="en-US"/>
          </a:p>
          <a:p>
            <a:pPr marL="285750" indent="-285750" algn="just">
              <a:buFont typeface="Symbol"/>
              <a:buChar char="•"/>
            </a:pPr>
            <a:r>
              <a:rPr lang="en-GB"/>
              <a:t>Be responsible for the grant funding terms and will need to jointly sign the grant agreement with the GLA and the unconstituted project delivery group;</a:t>
            </a:r>
            <a:endParaRPr lang="en-US"/>
          </a:p>
          <a:p>
            <a:pPr marL="285750" indent="-285750" algn="just">
              <a:buFont typeface="Symbol"/>
              <a:buChar char="•"/>
            </a:pPr>
            <a:r>
              <a:rPr lang="en-GB"/>
              <a:t>Have adequate and appropriate policies and procedures in place, including policies for Safeguarding, insurance, Equality, Diversity and Inclusion (EDI) and complaints (where services include advice provision);</a:t>
            </a:r>
            <a:endParaRPr lang="en-US"/>
          </a:p>
          <a:p>
            <a:pPr marL="285750" indent="-285750" algn="just">
              <a:buFont typeface="Symbol"/>
              <a:buChar char="•"/>
            </a:pPr>
            <a:r>
              <a:rPr lang="en-GB"/>
              <a:t>Support the non-constituted group to ensure their project delivery adheres to the sponsor’s policies and procedures. This may also include attending meetings with GLA grants officer.</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94C20AA-1199-4980-80C3-9EA40F281735}" type="slidenum">
              <a:rPr lang="en-GB" smtClean="0"/>
              <a:t>11</a:t>
            </a:fld>
            <a:endParaRPr lang="en-GB"/>
          </a:p>
        </p:txBody>
      </p:sp>
    </p:spTree>
    <p:extLst>
      <p:ext uri="{BB962C8B-B14F-4D97-AF65-F5344CB8AC3E}">
        <p14:creationId xmlns:p14="http://schemas.microsoft.com/office/powerpoint/2010/main" val="397645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None/>
            </a:pPr>
            <a:r>
              <a:rPr lang="en-GB" sz="1800" b="1" i="0" dirty="0">
                <a:solidFill>
                  <a:srgbClr val="000000"/>
                </a:solidFill>
                <a:effectLst/>
                <a:latin typeface="Calibri" panose="020F0502020204030204" pitchFamily="34" charset="0"/>
              </a:rPr>
              <a:t>Lead organisations should be </a:t>
            </a:r>
            <a:r>
              <a:rPr lang="en-GB" sz="1800" b="0" i="0" dirty="0">
                <a:solidFill>
                  <a:srgbClr val="000000"/>
                </a:solidFill>
                <a:effectLst/>
                <a:latin typeface="Calibri" panose="020F0502020204030204" pitchFamily="34" charset="0"/>
              </a:rPr>
              <a:t>a constituted group and fulfil one of the following criteria: </a:t>
            </a:r>
          </a:p>
          <a:p>
            <a:pPr algn="just" rtl="0" fontAlgn="base">
              <a:buFont typeface="Arial" panose="020B0604020202020204" pitchFamily="34" charset="0"/>
              <a:buNone/>
            </a:pPr>
            <a:r>
              <a:rPr lang="en-GB" sz="1800" b="0" i="0" dirty="0">
                <a:solidFill>
                  <a:srgbClr val="000000"/>
                </a:solidFill>
                <a:effectLst/>
                <a:latin typeface="Calibri" panose="020F0502020204030204" pitchFamily="34" charset="0"/>
              </a:rPr>
              <a:t>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Registered Charity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Charitable Incorporated Organisations (CIO)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Community Interest Company (CIC)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Charitable Company (limited by guarantee)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Constituted Group/Organisation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Excepted or exempted charity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Community Amateur Sports Club </a:t>
            </a:r>
          </a:p>
          <a:p>
            <a:pPr algn="just" rtl="0" fontAlgn="base">
              <a:buFont typeface="Arial" panose="020B0604020202020204" pitchFamily="34" charset="0"/>
              <a:buChar char="•"/>
            </a:pPr>
            <a:r>
              <a:rPr lang="en-GB" sz="1800" b="0" i="0" dirty="0">
                <a:solidFill>
                  <a:srgbClr val="000000"/>
                </a:solidFill>
                <a:effectLst/>
                <a:latin typeface="Calibri" panose="020F0502020204030204" pitchFamily="34" charset="0"/>
              </a:rPr>
              <a:t>Community Benefit Society </a:t>
            </a:r>
          </a:p>
          <a:p>
            <a:endParaRPr lang="en-GB" dirty="0"/>
          </a:p>
        </p:txBody>
      </p:sp>
      <p:sp>
        <p:nvSpPr>
          <p:cNvPr id="4" name="Slide Number Placeholder 3"/>
          <p:cNvSpPr>
            <a:spLocks noGrp="1"/>
          </p:cNvSpPr>
          <p:nvPr>
            <p:ph type="sldNum" sz="quarter" idx="5"/>
          </p:nvPr>
        </p:nvSpPr>
        <p:spPr/>
        <p:txBody>
          <a:bodyPr/>
          <a:lstStyle/>
          <a:p>
            <a:fld id="{094C20AA-1199-4980-80C3-9EA40F281735}" type="slidenum">
              <a:rPr lang="en-GB" smtClean="0"/>
              <a:t>12</a:t>
            </a:fld>
            <a:endParaRPr lang="en-GB"/>
          </a:p>
        </p:txBody>
      </p:sp>
    </p:spTree>
    <p:extLst>
      <p:ext uri="{BB962C8B-B14F-4D97-AF65-F5344CB8AC3E}">
        <p14:creationId xmlns:p14="http://schemas.microsoft.com/office/powerpoint/2010/main" val="1297843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CE7B-AFBE-4C28-AF7F-DFB5E784E2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0281B7-72D2-4893-A2EA-1C541C5964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65F2E3-C9E0-4A3C-B04A-6E9419C8968C}"/>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5" name="Footer Placeholder 4">
            <a:extLst>
              <a:ext uri="{FF2B5EF4-FFF2-40B4-BE49-F238E27FC236}">
                <a16:creationId xmlns:a16="http://schemas.microsoft.com/office/drawing/2014/main" id="{5258B876-FFC6-46AE-BBBE-38445153A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2AA41A-5D6E-4384-9E5C-426442A92783}"/>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406141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D691-60A9-46BF-95D5-DE66898B16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958635-F8C8-40A3-913B-9FC61B5CD3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9B478B-561D-47BE-905D-E4FE25A0ECE9}"/>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5" name="Footer Placeholder 4">
            <a:extLst>
              <a:ext uri="{FF2B5EF4-FFF2-40B4-BE49-F238E27FC236}">
                <a16:creationId xmlns:a16="http://schemas.microsoft.com/office/drawing/2014/main" id="{14E39C8E-3A8D-436E-8238-7ACBE7F54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6C86D5-DEAC-4692-8466-C29CBDCC0E37}"/>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157245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243514-4438-4EAC-A0EA-B2883DB7C4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5175C6-93BB-4322-82EB-1726930E2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F4F7B5-EF03-4157-867E-FB4CACE02986}"/>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5" name="Footer Placeholder 4">
            <a:extLst>
              <a:ext uri="{FF2B5EF4-FFF2-40B4-BE49-F238E27FC236}">
                <a16:creationId xmlns:a16="http://schemas.microsoft.com/office/drawing/2014/main" id="{2826F8B9-6194-4D0B-BCEB-8DECA2520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BC383-E69E-4897-9283-EC57F72E2C9E}"/>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200481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ic1 MOL">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1C2901-FF3A-415E-94D0-F9FA529BAFF7}"/>
              </a:ext>
            </a:extLst>
          </p:cNvPr>
          <p:cNvPicPr>
            <a:picLocks noChangeAspect="1"/>
          </p:cNvPicPr>
          <p:nvPr userDrawn="1"/>
        </p:nvPicPr>
        <p:blipFill>
          <a:blip r:embed="rId2"/>
          <a:srcRect/>
          <a:stretch/>
        </p:blipFill>
        <p:spPr>
          <a:xfrm>
            <a:off x="0" y="0"/>
            <a:ext cx="12191999" cy="6857999"/>
          </a:xfrm>
          <a:prstGeom prst="rect">
            <a:avLst/>
          </a:prstGeom>
        </p:spPr>
      </p:pic>
      <p:sp>
        <p:nvSpPr>
          <p:cNvPr id="11" name="Rectangle 10">
            <a:extLst>
              <a:ext uri="{FF2B5EF4-FFF2-40B4-BE49-F238E27FC236}">
                <a16:creationId xmlns:a16="http://schemas.microsoft.com/office/drawing/2014/main" id="{776E9EE6-96B5-694D-BE3B-5D93E573DCA4}"/>
              </a:ext>
            </a:extLst>
          </p:cNvPr>
          <p:cNvSpPr/>
          <p:nvPr userDrawn="1"/>
        </p:nvSpPr>
        <p:spPr bwMode="gray">
          <a:xfrm>
            <a:off x="0" y="3505200"/>
            <a:ext cx="12191999" cy="3352800"/>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4506061"/>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5214265"/>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5766091"/>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2" name="Rectangle 1">
            <a:extLst>
              <a:ext uri="{FF2B5EF4-FFF2-40B4-BE49-F238E27FC236}">
                <a16:creationId xmlns:a16="http://schemas.microsoft.com/office/drawing/2014/main" id="{83CFF80E-85F9-4EEA-A6EA-75C1B0AF3F95}"/>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a:solidFill>
                  <a:schemeClr val="bg1"/>
                </a:solidFill>
                <a:latin typeface="Arial" pitchFamily="34" charset="0"/>
                <a:cs typeface="Arial" pitchFamily="34" charset="0"/>
              </a:rPr>
              <a:t>Update image in slide master mode</a:t>
            </a:r>
          </a:p>
        </p:txBody>
      </p:sp>
      <p:pic>
        <p:nvPicPr>
          <p:cNvPr id="9" name="Picture 8">
            <a:extLst>
              <a:ext uri="{FF2B5EF4-FFF2-40B4-BE49-F238E27FC236}">
                <a16:creationId xmlns:a16="http://schemas.microsoft.com/office/drawing/2014/main" id="{0B533244-D480-4583-9AD3-AA0E5885577C}"/>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10" name="Straight Connector 9">
            <a:extLst>
              <a:ext uri="{FF2B5EF4-FFF2-40B4-BE49-F238E27FC236}">
                <a16:creationId xmlns:a16="http://schemas.microsoft.com/office/drawing/2014/main" id="{184BF053-BD38-4B18-8202-6E22A423094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86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slide with MOL logo top">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8FCC5F-AE85-4281-ABFD-03212ABD7804}"/>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7" name="Straight Connector 6">
            <a:extLst>
              <a:ext uri="{FF2B5EF4-FFF2-40B4-BE49-F238E27FC236}">
                <a16:creationId xmlns:a16="http://schemas.microsoft.com/office/drawing/2014/main" id="{0344D278-D991-4D63-822F-C546A8C266A4}"/>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958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246857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85991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21243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05911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88142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23586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8B7A-318A-40A2-B4F8-500157C41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494C5E-BCB9-4CF6-97B2-9F29D2BC4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943A7-8E5C-4463-A99E-AA6EF900F833}"/>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5" name="Footer Placeholder 4">
            <a:extLst>
              <a:ext uri="{FF2B5EF4-FFF2-40B4-BE49-F238E27FC236}">
                <a16:creationId xmlns:a16="http://schemas.microsoft.com/office/drawing/2014/main" id="{46128347-7F9E-401C-B3EB-3B0DDB91B4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746269-A29D-4897-847B-A9C2E07B0705}"/>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3144253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007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68067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2260047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635782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337503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637261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9565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425680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111879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104116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4DF9-87DA-4674-832F-4A175D4DB6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B3791F-5177-4CCA-B9AD-DC1F78D23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65E9B-A7FD-4CDB-A794-1C4FBB225515}"/>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5" name="Footer Placeholder 4">
            <a:extLst>
              <a:ext uri="{FF2B5EF4-FFF2-40B4-BE49-F238E27FC236}">
                <a16:creationId xmlns:a16="http://schemas.microsoft.com/office/drawing/2014/main" id="{6F4F66F8-9B60-4935-AB70-6C5EA2869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790D18-9D97-4F71-8B3D-8244B93D2BD2}"/>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4236052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65214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323611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0683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pic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0393362" cy="426561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0" name="Text Placeholder 9">
            <a:extLst>
              <a:ext uri="{FF2B5EF4-FFF2-40B4-BE49-F238E27FC236}">
                <a16:creationId xmlns:a16="http://schemas.microsoft.com/office/drawing/2014/main" id="{75C1C585-F7B3-47D7-9F59-BA03B794FAAB}"/>
              </a:ext>
            </a:extLst>
          </p:cNvPr>
          <p:cNvSpPr>
            <a:spLocks noGrp="1"/>
          </p:cNvSpPr>
          <p:nvPr>
            <p:ph type="body" sz="quarter" idx="13" hasCustomPrompt="1"/>
          </p:nvPr>
        </p:nvSpPr>
        <p:spPr>
          <a:xfrm>
            <a:off x="906463" y="5512279"/>
            <a:ext cx="10393362"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24342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4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2"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B2272C8A-2075-4FD0-8954-8369EB1314B7}"/>
              </a:ext>
            </a:extLst>
          </p:cNvPr>
          <p:cNvSpPr>
            <a:spLocks noGrp="1"/>
          </p:cNvSpPr>
          <p:nvPr>
            <p:ph type="body" sz="quarter" idx="20" hasCustomPrompt="1"/>
          </p:nvPr>
        </p:nvSpPr>
        <p:spPr>
          <a:xfrm>
            <a:off x="906462"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9" name="Picture Placeholder 7">
            <a:extLst>
              <a:ext uri="{FF2B5EF4-FFF2-40B4-BE49-F238E27FC236}">
                <a16:creationId xmlns:a16="http://schemas.microsoft.com/office/drawing/2014/main" id="{9F834D9C-3B92-4F61-A784-44587D75D7FE}"/>
              </a:ext>
            </a:extLst>
          </p:cNvPr>
          <p:cNvSpPr>
            <a:spLocks noGrp="1"/>
          </p:cNvSpPr>
          <p:nvPr>
            <p:ph type="pic" sz="quarter" idx="21" hasCustomPrompt="1"/>
          </p:nvPr>
        </p:nvSpPr>
        <p:spPr>
          <a:xfrm>
            <a:off x="906462"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B2805005-9CB6-4A6C-BA20-589CDE8E3CA1}"/>
              </a:ext>
            </a:extLst>
          </p:cNvPr>
          <p:cNvSpPr>
            <a:spLocks noGrp="1"/>
          </p:cNvSpPr>
          <p:nvPr>
            <p:ph type="body" sz="quarter" idx="22" hasCustomPrompt="1"/>
          </p:nvPr>
        </p:nvSpPr>
        <p:spPr>
          <a:xfrm>
            <a:off x="906462"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6" name="Title 1">
            <a:extLst>
              <a:ext uri="{FF2B5EF4-FFF2-40B4-BE49-F238E27FC236}">
                <a16:creationId xmlns:a16="http://schemas.microsoft.com/office/drawing/2014/main" id="{57222905-2F14-47F1-99A6-06773954A79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32" name="Text Placeholder 3">
            <a:extLst>
              <a:ext uri="{FF2B5EF4-FFF2-40B4-BE49-F238E27FC236}">
                <a16:creationId xmlns:a16="http://schemas.microsoft.com/office/drawing/2014/main" id="{C47EC3CE-08E6-4FE7-B0D7-2DA955BF82A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8" name="Picture Placeholder 7">
            <a:extLst>
              <a:ext uri="{FF2B5EF4-FFF2-40B4-BE49-F238E27FC236}">
                <a16:creationId xmlns:a16="http://schemas.microsoft.com/office/drawing/2014/main" id="{0FCE2297-5715-415F-989A-21C43C6BE274}"/>
              </a:ext>
            </a:extLst>
          </p:cNvPr>
          <p:cNvSpPr>
            <a:spLocks noGrp="1"/>
          </p:cNvSpPr>
          <p:nvPr>
            <p:ph type="pic" sz="quarter" idx="23" hasCustomPrompt="1"/>
          </p:nvPr>
        </p:nvSpPr>
        <p:spPr>
          <a:xfrm>
            <a:off x="8127448"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9" name="Text Placeholder 9">
            <a:extLst>
              <a:ext uri="{FF2B5EF4-FFF2-40B4-BE49-F238E27FC236}">
                <a16:creationId xmlns:a16="http://schemas.microsoft.com/office/drawing/2014/main" id="{B401E369-C630-4F33-93FD-AAB7B5C4E592}"/>
              </a:ext>
            </a:extLst>
          </p:cNvPr>
          <p:cNvSpPr>
            <a:spLocks noGrp="1"/>
          </p:cNvSpPr>
          <p:nvPr>
            <p:ph type="body" sz="quarter" idx="24" hasCustomPrompt="1"/>
          </p:nvPr>
        </p:nvSpPr>
        <p:spPr>
          <a:xfrm>
            <a:off x="8127448"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0" name="Picture Placeholder 7">
            <a:extLst>
              <a:ext uri="{FF2B5EF4-FFF2-40B4-BE49-F238E27FC236}">
                <a16:creationId xmlns:a16="http://schemas.microsoft.com/office/drawing/2014/main" id="{69DA894B-3A77-4039-9E06-5D4A4CBB34E4}"/>
              </a:ext>
            </a:extLst>
          </p:cNvPr>
          <p:cNvSpPr>
            <a:spLocks noGrp="1"/>
          </p:cNvSpPr>
          <p:nvPr>
            <p:ph type="pic" sz="quarter" idx="25" hasCustomPrompt="1"/>
          </p:nvPr>
        </p:nvSpPr>
        <p:spPr>
          <a:xfrm>
            <a:off x="8127448"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1" name="Text Placeholder 9">
            <a:extLst>
              <a:ext uri="{FF2B5EF4-FFF2-40B4-BE49-F238E27FC236}">
                <a16:creationId xmlns:a16="http://schemas.microsoft.com/office/drawing/2014/main" id="{26A699C0-3C99-4CC4-9299-A29775AE0EB8}"/>
              </a:ext>
            </a:extLst>
          </p:cNvPr>
          <p:cNvSpPr>
            <a:spLocks noGrp="1"/>
          </p:cNvSpPr>
          <p:nvPr>
            <p:ph type="body" sz="quarter" idx="26" hasCustomPrompt="1"/>
          </p:nvPr>
        </p:nvSpPr>
        <p:spPr>
          <a:xfrm>
            <a:off x="8127448"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3" name="Picture Placeholder 7">
            <a:extLst>
              <a:ext uri="{FF2B5EF4-FFF2-40B4-BE49-F238E27FC236}">
                <a16:creationId xmlns:a16="http://schemas.microsoft.com/office/drawing/2014/main" id="{329FCA89-66DA-4EEB-86AB-16E34D113A5B}"/>
              </a:ext>
            </a:extLst>
          </p:cNvPr>
          <p:cNvSpPr>
            <a:spLocks noGrp="1"/>
          </p:cNvSpPr>
          <p:nvPr>
            <p:ph type="pic" sz="quarter" idx="27" hasCustomPrompt="1"/>
          </p:nvPr>
        </p:nvSpPr>
        <p:spPr>
          <a:xfrm>
            <a:off x="4516955" y="1607247"/>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4" name="Text Placeholder 9">
            <a:extLst>
              <a:ext uri="{FF2B5EF4-FFF2-40B4-BE49-F238E27FC236}">
                <a16:creationId xmlns:a16="http://schemas.microsoft.com/office/drawing/2014/main" id="{12CF2E81-D19B-4BB4-A530-673FE1E269F8}"/>
              </a:ext>
            </a:extLst>
          </p:cNvPr>
          <p:cNvSpPr>
            <a:spLocks noGrp="1"/>
          </p:cNvSpPr>
          <p:nvPr>
            <p:ph type="body" sz="quarter" idx="28" hasCustomPrompt="1"/>
          </p:nvPr>
        </p:nvSpPr>
        <p:spPr>
          <a:xfrm>
            <a:off x="4516955" y="3225621"/>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5" name="Picture Placeholder 7">
            <a:extLst>
              <a:ext uri="{FF2B5EF4-FFF2-40B4-BE49-F238E27FC236}">
                <a16:creationId xmlns:a16="http://schemas.microsoft.com/office/drawing/2014/main" id="{C93E7E5B-1799-4786-9F38-E2433E4574E6}"/>
              </a:ext>
            </a:extLst>
          </p:cNvPr>
          <p:cNvSpPr>
            <a:spLocks noGrp="1"/>
          </p:cNvSpPr>
          <p:nvPr>
            <p:ph type="pic" sz="quarter" idx="29" hasCustomPrompt="1"/>
          </p:nvPr>
        </p:nvSpPr>
        <p:spPr>
          <a:xfrm>
            <a:off x="4516955" y="3904179"/>
            <a:ext cx="3172377" cy="196396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6" name="Text Placeholder 9">
            <a:extLst>
              <a:ext uri="{FF2B5EF4-FFF2-40B4-BE49-F238E27FC236}">
                <a16:creationId xmlns:a16="http://schemas.microsoft.com/office/drawing/2014/main" id="{184DF83C-1D00-4A59-9CB9-73A98001C2EA}"/>
              </a:ext>
            </a:extLst>
          </p:cNvPr>
          <p:cNvSpPr>
            <a:spLocks noGrp="1"/>
          </p:cNvSpPr>
          <p:nvPr>
            <p:ph type="body" sz="quarter" idx="30" hasCustomPrompt="1"/>
          </p:nvPr>
        </p:nvSpPr>
        <p:spPr>
          <a:xfrm>
            <a:off x="4516955" y="5522553"/>
            <a:ext cx="3172377" cy="345596"/>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Tree>
    <p:extLst>
      <p:ext uri="{BB962C8B-B14F-4D97-AF65-F5344CB8AC3E}">
        <p14:creationId xmlns:p14="http://schemas.microsoft.com/office/powerpoint/2010/main" val="4148123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Person x1</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Picture Placeholder 7">
            <a:extLst>
              <a:ext uri="{FF2B5EF4-FFF2-40B4-BE49-F238E27FC236}">
                <a16:creationId xmlns:a16="http://schemas.microsoft.com/office/drawing/2014/main" id="{1F4F3F20-82EB-4BBF-80E7-89336978D519}"/>
              </a:ext>
            </a:extLst>
          </p:cNvPr>
          <p:cNvSpPr>
            <a:spLocks noGrp="1"/>
          </p:cNvSpPr>
          <p:nvPr>
            <p:ph type="pic" sz="quarter" idx="12" hasCustomPrompt="1"/>
          </p:nvPr>
        </p:nvSpPr>
        <p:spPr>
          <a:xfrm>
            <a:off x="906463" y="1592263"/>
            <a:ext cx="2463461"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6" name="Text Placeholder 9">
            <a:extLst>
              <a:ext uri="{FF2B5EF4-FFF2-40B4-BE49-F238E27FC236}">
                <a16:creationId xmlns:a16="http://schemas.microsoft.com/office/drawing/2014/main" id="{6211F088-6EBE-48DF-BF0B-4829481D56EC}"/>
              </a:ext>
            </a:extLst>
          </p:cNvPr>
          <p:cNvSpPr>
            <a:spLocks noGrp="1"/>
          </p:cNvSpPr>
          <p:nvPr>
            <p:ph type="body" sz="quarter" idx="13" hasCustomPrompt="1"/>
          </p:nvPr>
        </p:nvSpPr>
        <p:spPr>
          <a:xfrm>
            <a:off x="906463" y="3683973"/>
            <a:ext cx="2462109"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7" name="Text Placeholder 4">
            <a:extLst>
              <a:ext uri="{FF2B5EF4-FFF2-40B4-BE49-F238E27FC236}">
                <a16:creationId xmlns:a16="http://schemas.microsoft.com/office/drawing/2014/main" id="{C5E10A17-9825-4163-81DF-4DDE28D255D0}"/>
              </a:ext>
            </a:extLst>
          </p:cNvPr>
          <p:cNvSpPr>
            <a:spLocks noGrp="1"/>
          </p:cNvSpPr>
          <p:nvPr>
            <p:ph type="body" sz="quarter" idx="31" hasCustomPrompt="1"/>
          </p:nvPr>
        </p:nvSpPr>
        <p:spPr>
          <a:xfrm>
            <a:off x="3708971" y="1592262"/>
            <a:ext cx="7576566" cy="4265613"/>
          </a:xfrm>
        </p:spPr>
        <p:txBody>
          <a:bodyPr vert="horz" lIns="0" tIns="45720" rIns="91440" bIns="45720" rtlCol="0">
            <a:noAutofit/>
          </a:bodyPr>
          <a:lstStyle>
            <a:lvl1pPr>
              <a:defRPr lang="en-US" sz="1600" dirty="0" smtClean="0"/>
            </a:lvl1pPr>
            <a:lvl2pPr>
              <a:defRPr lang="en-US" sz="1600" dirty="0" smtClean="0"/>
            </a:lvl2pPr>
            <a:lvl3pPr>
              <a:defRPr lang="en-GB" sz="16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117433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mp; pic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D6CAE8-AF90-41F4-8F55-C162F3533105}"/>
              </a:ext>
            </a:extLst>
          </p:cNvPr>
          <p:cNvSpPr>
            <a:spLocks noGrp="1"/>
          </p:cNvSpPr>
          <p:nvPr>
            <p:ph type="title" hasCustomPrompt="1"/>
          </p:nvPr>
        </p:nvSpPr>
        <p:spPr>
          <a:xfrm>
            <a:off x="906463" y="506192"/>
            <a:ext cx="10393362" cy="540000"/>
          </a:xfrm>
        </p:spPr>
        <p:txBody>
          <a:bodyPr anchor="ctr"/>
          <a:lstStyle>
            <a:lvl1pPr>
              <a:defRPr/>
            </a:lvl1pPr>
          </a:lstStyle>
          <a:p>
            <a:r>
              <a:rPr lang="en-US"/>
              <a:t>people x2</a:t>
            </a:r>
            <a:endParaRPr lang="en-GB"/>
          </a:p>
        </p:txBody>
      </p:sp>
      <p:sp>
        <p:nvSpPr>
          <p:cNvPr id="7" name="Text Placeholder 3">
            <a:extLst>
              <a:ext uri="{FF2B5EF4-FFF2-40B4-BE49-F238E27FC236}">
                <a16:creationId xmlns:a16="http://schemas.microsoft.com/office/drawing/2014/main" id="{74F0A3C8-9D3E-47D2-A073-0C96B56AC2C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8" name="Text Placeholder 4">
            <a:extLst>
              <a:ext uri="{FF2B5EF4-FFF2-40B4-BE49-F238E27FC236}">
                <a16:creationId xmlns:a16="http://schemas.microsoft.com/office/drawing/2014/main" id="{1FAF04D7-8B74-471D-9FA1-3C6FED8E9192}"/>
              </a:ext>
            </a:extLst>
          </p:cNvPr>
          <p:cNvSpPr>
            <a:spLocks noGrp="1"/>
          </p:cNvSpPr>
          <p:nvPr>
            <p:ph type="body" sz="quarter" idx="31" hasCustomPrompt="1"/>
          </p:nvPr>
        </p:nvSpPr>
        <p:spPr>
          <a:xfrm>
            <a:off x="2947598"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9" name="Picture Placeholder 7">
            <a:extLst>
              <a:ext uri="{FF2B5EF4-FFF2-40B4-BE49-F238E27FC236}">
                <a16:creationId xmlns:a16="http://schemas.microsoft.com/office/drawing/2014/main" id="{35D0F6B1-1FD7-4B9F-A213-CDA7AA7BE50C}"/>
              </a:ext>
            </a:extLst>
          </p:cNvPr>
          <p:cNvSpPr>
            <a:spLocks noGrp="1"/>
          </p:cNvSpPr>
          <p:nvPr>
            <p:ph type="pic" sz="quarter" idx="12" hasCustomPrompt="1"/>
          </p:nvPr>
        </p:nvSpPr>
        <p:spPr>
          <a:xfrm>
            <a:off x="906463"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0" name="Text Placeholder 9">
            <a:extLst>
              <a:ext uri="{FF2B5EF4-FFF2-40B4-BE49-F238E27FC236}">
                <a16:creationId xmlns:a16="http://schemas.microsoft.com/office/drawing/2014/main" id="{6B7C7C2E-6449-4AAA-AACE-276385BB591E}"/>
              </a:ext>
            </a:extLst>
          </p:cNvPr>
          <p:cNvSpPr>
            <a:spLocks noGrp="1"/>
          </p:cNvSpPr>
          <p:nvPr>
            <p:ph type="body" sz="quarter" idx="13" hasCustomPrompt="1"/>
          </p:nvPr>
        </p:nvSpPr>
        <p:spPr>
          <a:xfrm>
            <a:off x="906463"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24" name="Text Placeholder 4">
            <a:extLst>
              <a:ext uri="{FF2B5EF4-FFF2-40B4-BE49-F238E27FC236}">
                <a16:creationId xmlns:a16="http://schemas.microsoft.com/office/drawing/2014/main" id="{DB553D4E-FF79-4F9C-AE9A-0AE6C6B12C4F}"/>
              </a:ext>
            </a:extLst>
          </p:cNvPr>
          <p:cNvSpPr>
            <a:spLocks noGrp="1"/>
          </p:cNvSpPr>
          <p:nvPr>
            <p:ph type="body" sz="quarter" idx="32" hasCustomPrompt="1"/>
          </p:nvPr>
        </p:nvSpPr>
        <p:spPr>
          <a:xfrm>
            <a:off x="8479607" y="1592262"/>
            <a:ext cx="2805930" cy="4265613"/>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5" name="Picture Placeholder 7">
            <a:extLst>
              <a:ext uri="{FF2B5EF4-FFF2-40B4-BE49-F238E27FC236}">
                <a16:creationId xmlns:a16="http://schemas.microsoft.com/office/drawing/2014/main" id="{4F604CE5-29D5-47F8-B304-4A24EE1F46F7}"/>
              </a:ext>
            </a:extLst>
          </p:cNvPr>
          <p:cNvSpPr>
            <a:spLocks noGrp="1"/>
          </p:cNvSpPr>
          <p:nvPr>
            <p:ph type="pic" sz="quarter" idx="33" hasCustomPrompt="1"/>
          </p:nvPr>
        </p:nvSpPr>
        <p:spPr>
          <a:xfrm>
            <a:off x="6438472" y="1592263"/>
            <a:ext cx="1786045" cy="2096159"/>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6" name="Text Placeholder 9">
            <a:extLst>
              <a:ext uri="{FF2B5EF4-FFF2-40B4-BE49-F238E27FC236}">
                <a16:creationId xmlns:a16="http://schemas.microsoft.com/office/drawing/2014/main" id="{F059DF60-38DC-4667-89DE-D14D049FC7B1}"/>
              </a:ext>
            </a:extLst>
          </p:cNvPr>
          <p:cNvSpPr>
            <a:spLocks noGrp="1"/>
          </p:cNvSpPr>
          <p:nvPr>
            <p:ph type="body" sz="quarter" idx="34" hasCustomPrompt="1"/>
          </p:nvPr>
        </p:nvSpPr>
        <p:spPr>
          <a:xfrm>
            <a:off x="6438472" y="3683973"/>
            <a:ext cx="1785065" cy="898302"/>
          </a:xfrm>
          <a:solidFill>
            <a:srgbClr val="4D4D4D"/>
          </a:solidFill>
        </p:spPr>
        <p:txBody>
          <a:bodyPr lIns="108000" tIns="108000" rIns="108000" bIns="108000"/>
          <a:lstStyle>
            <a:lvl1pPr marL="0" indent="0">
              <a:buNone/>
              <a:defRPr sz="900" b="1"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Tree>
    <p:extLst>
      <p:ext uri="{BB962C8B-B14F-4D97-AF65-F5344CB8AC3E}">
        <p14:creationId xmlns:p14="http://schemas.microsoft.com/office/powerpoint/2010/main" val="2783026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0079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3"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6"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x4</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897650" y="1592262"/>
            <a:ext cx="3009989" cy="1951021"/>
          </a:xfrm>
        </p:spPr>
        <p:txBody>
          <a:bodyPr/>
          <a:lstStyle>
            <a:lvl1pPr marL="174625" indent="-174625">
              <a:defRPr sz="1400"/>
            </a:lvl1pPr>
            <a:lvl2pPr marL="452438" indent="-185738">
              <a:defRPr sz="1400"/>
            </a:lvl2pPr>
            <a:lvl3pPr marL="801688" indent="-174625">
              <a:defRPr sz="1400"/>
            </a:lvl3pPr>
            <a:lvl4pPr>
              <a:defRPr sz="1400"/>
            </a:lvl4pPr>
            <a:lvl5pPr>
              <a:defRPr sz="1400"/>
            </a:lvl5pPr>
          </a:lstStyle>
          <a:p>
            <a:pPr lvl="0"/>
            <a:r>
              <a:rPr lang="en-US"/>
              <a:t>Add first level body copy</a:t>
            </a:r>
          </a:p>
          <a:p>
            <a:pPr lvl="1"/>
            <a:r>
              <a:rPr lang="en-US"/>
              <a:t>Second level</a:t>
            </a:r>
          </a:p>
          <a:p>
            <a:pPr lvl="2"/>
            <a:r>
              <a:rPr lang="en-US"/>
              <a:t>Third level</a:t>
            </a:r>
            <a:endParaRPr lang="en-GB"/>
          </a:p>
        </p:txBody>
      </p:sp>
      <p:sp>
        <p:nvSpPr>
          <p:cNvPr id="39" name="Picture Placeholder 7">
            <a:extLst>
              <a:ext uri="{FF2B5EF4-FFF2-40B4-BE49-F238E27FC236}">
                <a16:creationId xmlns:a16="http://schemas.microsoft.com/office/drawing/2014/main" id="{865EFB54-6A1B-4E06-BCCA-B3ADA5560950}"/>
              </a:ext>
            </a:extLst>
          </p:cNvPr>
          <p:cNvSpPr>
            <a:spLocks noGrp="1"/>
          </p:cNvSpPr>
          <p:nvPr>
            <p:ph type="pic" sz="quarter" idx="33" hasCustomPrompt="1"/>
          </p:nvPr>
        </p:nvSpPr>
        <p:spPr>
          <a:xfrm>
            <a:off x="6298649" y="159226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40" name="Text Placeholder 9">
            <a:extLst>
              <a:ext uri="{FF2B5EF4-FFF2-40B4-BE49-F238E27FC236}">
                <a16:creationId xmlns:a16="http://schemas.microsoft.com/office/drawing/2014/main" id="{07CCE860-3874-4E10-AA97-1B7765ACD0CC}"/>
              </a:ext>
            </a:extLst>
          </p:cNvPr>
          <p:cNvSpPr>
            <a:spLocks noGrp="1"/>
          </p:cNvSpPr>
          <p:nvPr>
            <p:ph type="body" sz="quarter" idx="34" hasCustomPrompt="1"/>
          </p:nvPr>
        </p:nvSpPr>
        <p:spPr>
          <a:xfrm>
            <a:off x="6298652" y="305142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43" name="Text Placeholder 4">
            <a:extLst>
              <a:ext uri="{FF2B5EF4-FFF2-40B4-BE49-F238E27FC236}">
                <a16:creationId xmlns:a16="http://schemas.microsoft.com/office/drawing/2014/main" id="{A2804C67-9F45-478C-A138-69596612BD41}"/>
              </a:ext>
            </a:extLst>
          </p:cNvPr>
          <p:cNvSpPr>
            <a:spLocks noGrp="1"/>
          </p:cNvSpPr>
          <p:nvPr>
            <p:ph type="body" sz="quarter" idx="37" hasCustomPrompt="1"/>
          </p:nvPr>
        </p:nvSpPr>
        <p:spPr>
          <a:xfrm>
            <a:off x="8289836" y="159226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3" name="Picture Placeholder 7">
            <a:extLst>
              <a:ext uri="{FF2B5EF4-FFF2-40B4-BE49-F238E27FC236}">
                <a16:creationId xmlns:a16="http://schemas.microsoft.com/office/drawing/2014/main" id="{4A0DCA40-453A-4B37-9F84-3A7D54952EEF}"/>
              </a:ext>
            </a:extLst>
          </p:cNvPr>
          <p:cNvSpPr>
            <a:spLocks noGrp="1"/>
          </p:cNvSpPr>
          <p:nvPr>
            <p:ph type="pic" sz="quarter" idx="38" hasCustomPrompt="1"/>
          </p:nvPr>
        </p:nvSpPr>
        <p:spPr>
          <a:xfrm>
            <a:off x="906463"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4" name="Text Placeholder 9">
            <a:extLst>
              <a:ext uri="{FF2B5EF4-FFF2-40B4-BE49-F238E27FC236}">
                <a16:creationId xmlns:a16="http://schemas.microsoft.com/office/drawing/2014/main" id="{06121884-838C-4001-8648-B7CACB22A531}"/>
              </a:ext>
            </a:extLst>
          </p:cNvPr>
          <p:cNvSpPr>
            <a:spLocks noGrp="1"/>
          </p:cNvSpPr>
          <p:nvPr>
            <p:ph type="body" sz="quarter" idx="39" hasCustomPrompt="1"/>
          </p:nvPr>
        </p:nvSpPr>
        <p:spPr>
          <a:xfrm>
            <a:off x="906466"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5" name="Text Placeholder 4">
            <a:extLst>
              <a:ext uri="{FF2B5EF4-FFF2-40B4-BE49-F238E27FC236}">
                <a16:creationId xmlns:a16="http://schemas.microsoft.com/office/drawing/2014/main" id="{DFA0BC82-56C0-4EC2-9A09-18474764D8C0}"/>
              </a:ext>
            </a:extLst>
          </p:cNvPr>
          <p:cNvSpPr>
            <a:spLocks noGrp="1"/>
          </p:cNvSpPr>
          <p:nvPr>
            <p:ph type="body" sz="quarter" idx="40" hasCustomPrompt="1"/>
          </p:nvPr>
        </p:nvSpPr>
        <p:spPr>
          <a:xfrm>
            <a:off x="2897650"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56" name="Picture Placeholder 7">
            <a:extLst>
              <a:ext uri="{FF2B5EF4-FFF2-40B4-BE49-F238E27FC236}">
                <a16:creationId xmlns:a16="http://schemas.microsoft.com/office/drawing/2014/main" id="{3EDFBDD5-DC3F-4453-A500-F2F86098BA23}"/>
              </a:ext>
            </a:extLst>
          </p:cNvPr>
          <p:cNvSpPr>
            <a:spLocks noGrp="1"/>
          </p:cNvSpPr>
          <p:nvPr>
            <p:ph type="pic" sz="quarter" idx="41" hasCustomPrompt="1"/>
          </p:nvPr>
        </p:nvSpPr>
        <p:spPr>
          <a:xfrm>
            <a:off x="6298649" y="3906853"/>
            <a:ext cx="1836737"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57" name="Text Placeholder 9">
            <a:extLst>
              <a:ext uri="{FF2B5EF4-FFF2-40B4-BE49-F238E27FC236}">
                <a16:creationId xmlns:a16="http://schemas.microsoft.com/office/drawing/2014/main" id="{1CFACE9E-230D-45A8-8990-86BC32D9E017}"/>
              </a:ext>
            </a:extLst>
          </p:cNvPr>
          <p:cNvSpPr>
            <a:spLocks noGrp="1"/>
          </p:cNvSpPr>
          <p:nvPr>
            <p:ph type="body" sz="quarter" idx="42" hasCustomPrompt="1"/>
          </p:nvPr>
        </p:nvSpPr>
        <p:spPr>
          <a:xfrm>
            <a:off x="6298652" y="5366016"/>
            <a:ext cx="1836737" cy="491860"/>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8" name="Text Placeholder 4">
            <a:extLst>
              <a:ext uri="{FF2B5EF4-FFF2-40B4-BE49-F238E27FC236}">
                <a16:creationId xmlns:a16="http://schemas.microsoft.com/office/drawing/2014/main" id="{1D1D2046-AA3F-43C8-A352-863F5C5B3064}"/>
              </a:ext>
            </a:extLst>
          </p:cNvPr>
          <p:cNvSpPr>
            <a:spLocks noGrp="1"/>
          </p:cNvSpPr>
          <p:nvPr>
            <p:ph type="body" sz="quarter" idx="43" hasCustomPrompt="1"/>
          </p:nvPr>
        </p:nvSpPr>
        <p:spPr>
          <a:xfrm>
            <a:off x="8289836" y="3906852"/>
            <a:ext cx="3009989" cy="1951021"/>
          </a:xfrm>
        </p:spPr>
        <p:txBody>
          <a:bodyPr vert="horz" lIns="0" tIns="45720" rIns="91440" bIns="45720" rtlCol="0">
            <a:noAutofit/>
          </a:bodyPr>
          <a:lstStyle>
            <a:lvl1pPr>
              <a:defRPr lang="en-US" sz="1400" dirty="0" smtClean="0"/>
            </a:lvl1pPr>
            <a:lvl2pPr>
              <a:defRPr lang="en-US" sz="1400" dirty="0" smtClean="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972807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mp; 6 pics with caption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63F8DF2-10EE-4ED2-91AB-B7E3C37627A0}"/>
              </a:ext>
            </a:extLst>
          </p:cNvPr>
          <p:cNvSpPr>
            <a:spLocks noGrp="1"/>
          </p:cNvSpPr>
          <p:nvPr>
            <p:ph type="pic" sz="quarter" idx="12" hasCustomPrompt="1"/>
          </p:nvPr>
        </p:nvSpPr>
        <p:spPr>
          <a:xfrm>
            <a:off x="906464"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8" name="Text Placeholder 9">
            <a:extLst>
              <a:ext uri="{FF2B5EF4-FFF2-40B4-BE49-F238E27FC236}">
                <a16:creationId xmlns:a16="http://schemas.microsoft.com/office/drawing/2014/main" id="{CE65C268-9523-4D2B-978E-B84D5D702A5E}"/>
              </a:ext>
            </a:extLst>
          </p:cNvPr>
          <p:cNvSpPr>
            <a:spLocks noGrp="1"/>
          </p:cNvSpPr>
          <p:nvPr>
            <p:ph type="body" sz="quarter" idx="24" hasCustomPrompt="1"/>
          </p:nvPr>
        </p:nvSpPr>
        <p:spPr>
          <a:xfrm>
            <a:off x="906467"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50" name="Title 1">
            <a:extLst>
              <a:ext uri="{FF2B5EF4-FFF2-40B4-BE49-F238E27FC236}">
                <a16:creationId xmlns:a16="http://schemas.microsoft.com/office/drawing/2014/main" id="{FB9C8658-FFA5-439B-8E19-017EB38FE818}"/>
              </a:ext>
            </a:extLst>
          </p:cNvPr>
          <p:cNvSpPr>
            <a:spLocks noGrp="1"/>
          </p:cNvSpPr>
          <p:nvPr>
            <p:ph type="title" hasCustomPrompt="1"/>
          </p:nvPr>
        </p:nvSpPr>
        <p:spPr>
          <a:xfrm>
            <a:off x="906463" y="506192"/>
            <a:ext cx="10393362" cy="540000"/>
          </a:xfrm>
        </p:spPr>
        <p:txBody>
          <a:bodyPr anchor="ctr"/>
          <a:lstStyle>
            <a:lvl1pPr>
              <a:defRPr/>
            </a:lvl1pPr>
          </a:lstStyle>
          <a:p>
            <a:r>
              <a:rPr lang="en-US"/>
              <a:t>people x6</a:t>
            </a:r>
            <a:endParaRPr lang="en-GB"/>
          </a:p>
        </p:txBody>
      </p:sp>
      <p:sp>
        <p:nvSpPr>
          <p:cNvPr id="52" name="Text Placeholder 3">
            <a:extLst>
              <a:ext uri="{FF2B5EF4-FFF2-40B4-BE49-F238E27FC236}">
                <a16:creationId xmlns:a16="http://schemas.microsoft.com/office/drawing/2014/main" id="{060334B3-C8D6-4467-BD23-E2E84B26863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5" name="Text Placeholder 4">
            <a:extLst>
              <a:ext uri="{FF2B5EF4-FFF2-40B4-BE49-F238E27FC236}">
                <a16:creationId xmlns:a16="http://schemas.microsoft.com/office/drawing/2014/main" id="{869795CF-64B9-4A22-9691-B4D068DFFD3D}"/>
              </a:ext>
            </a:extLst>
          </p:cNvPr>
          <p:cNvSpPr>
            <a:spLocks noGrp="1"/>
          </p:cNvSpPr>
          <p:nvPr>
            <p:ph type="body" sz="quarter" idx="31" hasCustomPrompt="1"/>
          </p:nvPr>
        </p:nvSpPr>
        <p:spPr>
          <a:xfrm>
            <a:off x="2341079"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Picture Placeholder 7">
            <a:extLst>
              <a:ext uri="{FF2B5EF4-FFF2-40B4-BE49-F238E27FC236}">
                <a16:creationId xmlns:a16="http://schemas.microsoft.com/office/drawing/2014/main" id="{548E8139-7073-4086-AA60-C6DB861D2DD6}"/>
              </a:ext>
            </a:extLst>
          </p:cNvPr>
          <p:cNvSpPr>
            <a:spLocks noGrp="1"/>
          </p:cNvSpPr>
          <p:nvPr>
            <p:ph type="pic" sz="quarter" idx="32" hasCustomPrompt="1"/>
          </p:nvPr>
        </p:nvSpPr>
        <p:spPr>
          <a:xfrm>
            <a:off x="906464"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7" name="Text Placeholder 9">
            <a:extLst>
              <a:ext uri="{FF2B5EF4-FFF2-40B4-BE49-F238E27FC236}">
                <a16:creationId xmlns:a16="http://schemas.microsoft.com/office/drawing/2014/main" id="{ADE543AE-C7B9-4039-B5B3-B3F790B2FBC5}"/>
              </a:ext>
            </a:extLst>
          </p:cNvPr>
          <p:cNvSpPr>
            <a:spLocks noGrp="1"/>
          </p:cNvSpPr>
          <p:nvPr>
            <p:ph type="body" sz="quarter" idx="33" hasCustomPrompt="1"/>
          </p:nvPr>
        </p:nvSpPr>
        <p:spPr>
          <a:xfrm>
            <a:off x="906467"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19" name="Text Placeholder 4">
            <a:extLst>
              <a:ext uri="{FF2B5EF4-FFF2-40B4-BE49-F238E27FC236}">
                <a16:creationId xmlns:a16="http://schemas.microsoft.com/office/drawing/2014/main" id="{E384A942-4D8D-4841-868F-B90053AFB2CA}"/>
              </a:ext>
            </a:extLst>
          </p:cNvPr>
          <p:cNvSpPr>
            <a:spLocks noGrp="1"/>
          </p:cNvSpPr>
          <p:nvPr>
            <p:ph type="body" sz="quarter" idx="34" hasCustomPrompt="1"/>
          </p:nvPr>
        </p:nvSpPr>
        <p:spPr>
          <a:xfrm>
            <a:off x="2341079"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3" name="Picture Placeholder 7">
            <a:extLst>
              <a:ext uri="{FF2B5EF4-FFF2-40B4-BE49-F238E27FC236}">
                <a16:creationId xmlns:a16="http://schemas.microsoft.com/office/drawing/2014/main" id="{33552513-C288-45DB-991E-09CC69D84841}"/>
              </a:ext>
            </a:extLst>
          </p:cNvPr>
          <p:cNvSpPr>
            <a:spLocks noGrp="1"/>
          </p:cNvSpPr>
          <p:nvPr>
            <p:ph type="pic" sz="quarter" idx="35" hasCustomPrompt="1"/>
          </p:nvPr>
        </p:nvSpPr>
        <p:spPr>
          <a:xfrm>
            <a:off x="4478450"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4" name="Text Placeholder 9">
            <a:extLst>
              <a:ext uri="{FF2B5EF4-FFF2-40B4-BE49-F238E27FC236}">
                <a16:creationId xmlns:a16="http://schemas.microsoft.com/office/drawing/2014/main" id="{CA37982B-630D-4272-A120-2025A3B1CAA3}"/>
              </a:ext>
            </a:extLst>
          </p:cNvPr>
          <p:cNvSpPr>
            <a:spLocks noGrp="1"/>
          </p:cNvSpPr>
          <p:nvPr>
            <p:ph type="body" sz="quarter" idx="36" hasCustomPrompt="1"/>
          </p:nvPr>
        </p:nvSpPr>
        <p:spPr>
          <a:xfrm>
            <a:off x="4478453"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5" name="Text Placeholder 4">
            <a:extLst>
              <a:ext uri="{FF2B5EF4-FFF2-40B4-BE49-F238E27FC236}">
                <a16:creationId xmlns:a16="http://schemas.microsoft.com/office/drawing/2014/main" id="{2A05EC2B-5439-4A4B-BF26-5C4E18392699}"/>
              </a:ext>
            </a:extLst>
          </p:cNvPr>
          <p:cNvSpPr>
            <a:spLocks noGrp="1"/>
          </p:cNvSpPr>
          <p:nvPr>
            <p:ph type="body" sz="quarter" idx="37" hasCustomPrompt="1"/>
          </p:nvPr>
        </p:nvSpPr>
        <p:spPr>
          <a:xfrm>
            <a:off x="5913065"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6" name="Picture Placeholder 7">
            <a:extLst>
              <a:ext uri="{FF2B5EF4-FFF2-40B4-BE49-F238E27FC236}">
                <a16:creationId xmlns:a16="http://schemas.microsoft.com/office/drawing/2014/main" id="{057FF91B-17C6-472B-A895-73D2C8F25F52}"/>
              </a:ext>
            </a:extLst>
          </p:cNvPr>
          <p:cNvSpPr>
            <a:spLocks noGrp="1"/>
          </p:cNvSpPr>
          <p:nvPr>
            <p:ph type="pic" sz="quarter" idx="38" hasCustomPrompt="1"/>
          </p:nvPr>
        </p:nvSpPr>
        <p:spPr>
          <a:xfrm>
            <a:off x="4478450"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87" name="Text Placeholder 9">
            <a:extLst>
              <a:ext uri="{FF2B5EF4-FFF2-40B4-BE49-F238E27FC236}">
                <a16:creationId xmlns:a16="http://schemas.microsoft.com/office/drawing/2014/main" id="{19EBA128-E975-43EE-89BA-1A8B98973009}"/>
              </a:ext>
            </a:extLst>
          </p:cNvPr>
          <p:cNvSpPr>
            <a:spLocks noGrp="1"/>
          </p:cNvSpPr>
          <p:nvPr>
            <p:ph type="body" sz="quarter" idx="39" hasCustomPrompt="1"/>
          </p:nvPr>
        </p:nvSpPr>
        <p:spPr>
          <a:xfrm>
            <a:off x="4478453"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88" name="Text Placeholder 4">
            <a:extLst>
              <a:ext uri="{FF2B5EF4-FFF2-40B4-BE49-F238E27FC236}">
                <a16:creationId xmlns:a16="http://schemas.microsoft.com/office/drawing/2014/main" id="{4243E751-8A1A-4E70-8F87-6A33B1CEABE4}"/>
              </a:ext>
            </a:extLst>
          </p:cNvPr>
          <p:cNvSpPr>
            <a:spLocks noGrp="1"/>
          </p:cNvSpPr>
          <p:nvPr>
            <p:ph type="body" sz="quarter" idx="40" hasCustomPrompt="1"/>
          </p:nvPr>
        </p:nvSpPr>
        <p:spPr>
          <a:xfrm>
            <a:off x="5913065"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89" name="Picture Placeholder 7">
            <a:extLst>
              <a:ext uri="{FF2B5EF4-FFF2-40B4-BE49-F238E27FC236}">
                <a16:creationId xmlns:a16="http://schemas.microsoft.com/office/drawing/2014/main" id="{52803711-2D0F-48BC-A493-BA4CD7A912AA}"/>
              </a:ext>
            </a:extLst>
          </p:cNvPr>
          <p:cNvSpPr>
            <a:spLocks noGrp="1"/>
          </p:cNvSpPr>
          <p:nvPr>
            <p:ph type="pic" sz="quarter" idx="41" hasCustomPrompt="1"/>
          </p:nvPr>
        </p:nvSpPr>
        <p:spPr>
          <a:xfrm>
            <a:off x="8036385" y="1592263"/>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0" name="Text Placeholder 9">
            <a:extLst>
              <a:ext uri="{FF2B5EF4-FFF2-40B4-BE49-F238E27FC236}">
                <a16:creationId xmlns:a16="http://schemas.microsoft.com/office/drawing/2014/main" id="{B587AF14-85CE-483E-A5B2-B00AA2EE6203}"/>
              </a:ext>
            </a:extLst>
          </p:cNvPr>
          <p:cNvSpPr>
            <a:spLocks noGrp="1"/>
          </p:cNvSpPr>
          <p:nvPr>
            <p:ph type="body" sz="quarter" idx="42" hasCustomPrompt="1"/>
          </p:nvPr>
        </p:nvSpPr>
        <p:spPr>
          <a:xfrm>
            <a:off x="8036388" y="2951146"/>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1" name="Text Placeholder 4">
            <a:extLst>
              <a:ext uri="{FF2B5EF4-FFF2-40B4-BE49-F238E27FC236}">
                <a16:creationId xmlns:a16="http://schemas.microsoft.com/office/drawing/2014/main" id="{679984AC-9BC0-42F2-892B-92BBA578E832}"/>
              </a:ext>
            </a:extLst>
          </p:cNvPr>
          <p:cNvSpPr>
            <a:spLocks noGrp="1"/>
          </p:cNvSpPr>
          <p:nvPr>
            <p:ph type="body" sz="quarter" idx="43" hasCustomPrompt="1"/>
          </p:nvPr>
        </p:nvSpPr>
        <p:spPr>
          <a:xfrm>
            <a:off x="9471000" y="1592262"/>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92" name="Picture Placeholder 7">
            <a:extLst>
              <a:ext uri="{FF2B5EF4-FFF2-40B4-BE49-F238E27FC236}">
                <a16:creationId xmlns:a16="http://schemas.microsoft.com/office/drawing/2014/main" id="{CDB49A6F-4B2E-4F18-820D-9ABE6F6B6C98}"/>
              </a:ext>
            </a:extLst>
          </p:cNvPr>
          <p:cNvSpPr>
            <a:spLocks noGrp="1"/>
          </p:cNvSpPr>
          <p:nvPr>
            <p:ph type="pic" sz="quarter" idx="44" hasCustomPrompt="1"/>
          </p:nvPr>
        </p:nvSpPr>
        <p:spPr>
          <a:xfrm>
            <a:off x="8036385" y="3906854"/>
            <a:ext cx="1261383" cy="1951021"/>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93" name="Text Placeholder 9">
            <a:extLst>
              <a:ext uri="{FF2B5EF4-FFF2-40B4-BE49-F238E27FC236}">
                <a16:creationId xmlns:a16="http://schemas.microsoft.com/office/drawing/2014/main" id="{4AA708CC-1F4A-4E0E-B5A9-01AB7D5CD10D}"/>
              </a:ext>
            </a:extLst>
          </p:cNvPr>
          <p:cNvSpPr>
            <a:spLocks noGrp="1"/>
          </p:cNvSpPr>
          <p:nvPr>
            <p:ph type="body" sz="quarter" idx="45" hasCustomPrompt="1"/>
          </p:nvPr>
        </p:nvSpPr>
        <p:spPr>
          <a:xfrm>
            <a:off x="8036388" y="5265737"/>
            <a:ext cx="1261383" cy="592139"/>
          </a:xfrm>
          <a:solidFill>
            <a:srgbClr val="4D4D4D"/>
          </a:solidFill>
        </p:spPr>
        <p:txBody>
          <a:bodyPr lIns="108000" tIns="108000" rIns="108000" bIns="108000"/>
          <a:lstStyle>
            <a:lvl1pPr marL="0" indent="0">
              <a:buNone/>
              <a:defRPr sz="900" i="0">
                <a:solidFill>
                  <a:schemeClr val="bg1"/>
                </a:solidFill>
                <a:latin typeface="Arial" panose="020B0604020202020204" pitchFamily="34" charset="0"/>
                <a:cs typeface="Arial" panose="020B0604020202020204" pitchFamily="34" charset="0"/>
              </a:defRPr>
            </a:lvl1pPr>
          </a:lstStyle>
          <a:p>
            <a:pPr lvl="0"/>
            <a:r>
              <a:rPr lang="en-US"/>
              <a:t>Add text</a:t>
            </a:r>
            <a:endParaRPr lang="en-GB"/>
          </a:p>
        </p:txBody>
      </p:sp>
      <p:sp>
        <p:nvSpPr>
          <p:cNvPr id="94" name="Text Placeholder 4">
            <a:extLst>
              <a:ext uri="{FF2B5EF4-FFF2-40B4-BE49-F238E27FC236}">
                <a16:creationId xmlns:a16="http://schemas.microsoft.com/office/drawing/2014/main" id="{C5A11E1C-C8D4-459B-BF8F-EB34F57C61E2}"/>
              </a:ext>
            </a:extLst>
          </p:cNvPr>
          <p:cNvSpPr>
            <a:spLocks noGrp="1"/>
          </p:cNvSpPr>
          <p:nvPr>
            <p:ph type="body" sz="quarter" idx="46" hasCustomPrompt="1"/>
          </p:nvPr>
        </p:nvSpPr>
        <p:spPr>
          <a:xfrm>
            <a:off x="9471000" y="3906853"/>
            <a:ext cx="1830230" cy="1951021"/>
          </a:xfrm>
        </p:spPr>
        <p:txBody>
          <a:bodyPr vert="horz" lIns="0" tIns="45720" rIns="91440" bIns="45720" rtlCol="0">
            <a:noAutofit/>
          </a:bodyPr>
          <a:lstStyle>
            <a:lvl1pPr>
              <a:defRPr lang="en-US" sz="1100" dirty="0" smtClean="0"/>
            </a:lvl1pPr>
            <a:lvl2pPr>
              <a:defRPr lang="en-US" sz="1100" dirty="0" smtClean="0"/>
            </a:lvl2pPr>
            <a:lvl3pPr>
              <a:defRPr lang="en-GB" sz="11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Tree>
    <p:extLst>
      <p:ext uri="{BB962C8B-B14F-4D97-AF65-F5344CB8AC3E}">
        <p14:creationId xmlns:p14="http://schemas.microsoft.com/office/powerpoint/2010/main" val="388496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D34B-2719-4993-B80D-7978F1C1DE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33CE59-7ABD-42B7-83E1-F3CD9BDC6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43683D-9D89-47D5-81D3-779A0D674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03D5C7-334C-4BE1-B8A7-6AADACAE8D5B}"/>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6" name="Footer Placeholder 5">
            <a:extLst>
              <a:ext uri="{FF2B5EF4-FFF2-40B4-BE49-F238E27FC236}">
                <a16:creationId xmlns:a16="http://schemas.microsoft.com/office/drawing/2014/main" id="{BCEA82E1-9A2D-4732-9CC7-D97D9B203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6021A1-AC49-481A-AD80-02558C0DA42A}"/>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308060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2 pics &amp; titles with text ">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258984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258984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258984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16" name="Text Placeholder 3">
            <a:extLst>
              <a:ext uri="{FF2B5EF4-FFF2-40B4-BE49-F238E27FC236}">
                <a16:creationId xmlns:a16="http://schemas.microsoft.com/office/drawing/2014/main" id="{42413540-D425-4896-8C8F-BB48A601BBF8}"/>
              </a:ext>
            </a:extLst>
          </p:cNvPr>
          <p:cNvSpPr>
            <a:spLocks noGrp="1"/>
          </p:cNvSpPr>
          <p:nvPr>
            <p:ph type="body" sz="quarter" idx="21" hasCustomPrompt="1"/>
          </p:nvPr>
        </p:nvSpPr>
        <p:spPr>
          <a:xfrm>
            <a:off x="258984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
        <p:nvSpPr>
          <p:cNvPr id="12" name="Title 1">
            <a:extLst>
              <a:ext uri="{FF2B5EF4-FFF2-40B4-BE49-F238E27FC236}">
                <a16:creationId xmlns:a16="http://schemas.microsoft.com/office/drawing/2014/main" id="{B7210237-0A48-41D6-B1C6-45B698F4556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55EAB272-54CF-41F3-9510-996550363EE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1" name="Picture Placeholder 7">
            <a:extLst>
              <a:ext uri="{FF2B5EF4-FFF2-40B4-BE49-F238E27FC236}">
                <a16:creationId xmlns:a16="http://schemas.microsoft.com/office/drawing/2014/main" id="{B21ABBB2-A65E-473E-9031-2D58A953D25D}"/>
              </a:ext>
            </a:extLst>
          </p:cNvPr>
          <p:cNvSpPr>
            <a:spLocks noGrp="1"/>
          </p:cNvSpPr>
          <p:nvPr>
            <p:ph type="pic" sz="quarter" idx="22" hasCustomPrompt="1"/>
          </p:nvPr>
        </p:nvSpPr>
        <p:spPr>
          <a:xfrm>
            <a:off x="6235371" y="1592263"/>
            <a:ext cx="3366773" cy="2549047"/>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2" name="Text Placeholder 9">
            <a:extLst>
              <a:ext uri="{FF2B5EF4-FFF2-40B4-BE49-F238E27FC236}">
                <a16:creationId xmlns:a16="http://schemas.microsoft.com/office/drawing/2014/main" id="{BB8D0AF9-A91A-4148-8591-42DEFFBDFD00}"/>
              </a:ext>
            </a:extLst>
          </p:cNvPr>
          <p:cNvSpPr>
            <a:spLocks noGrp="1"/>
          </p:cNvSpPr>
          <p:nvPr>
            <p:ph type="body" sz="quarter" idx="23" hasCustomPrompt="1"/>
          </p:nvPr>
        </p:nvSpPr>
        <p:spPr>
          <a:xfrm>
            <a:off x="6235371" y="3652359"/>
            <a:ext cx="3366773"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23" name="Text Placeholder 3">
            <a:extLst>
              <a:ext uri="{FF2B5EF4-FFF2-40B4-BE49-F238E27FC236}">
                <a16:creationId xmlns:a16="http://schemas.microsoft.com/office/drawing/2014/main" id="{0D9D78BD-D2E1-47D7-B5D8-A25520358717}"/>
              </a:ext>
            </a:extLst>
          </p:cNvPr>
          <p:cNvSpPr>
            <a:spLocks noGrp="1"/>
          </p:cNvSpPr>
          <p:nvPr>
            <p:ph type="body" sz="quarter" idx="24" hasCustomPrompt="1"/>
          </p:nvPr>
        </p:nvSpPr>
        <p:spPr>
          <a:xfrm>
            <a:off x="6235371" y="4777454"/>
            <a:ext cx="3366765" cy="1080421"/>
          </a:xfrm>
        </p:spPr>
        <p:txBody>
          <a:bodyPr vert="horz" lIns="0" tIns="45720" rIns="91440" bIns="45720" rtlCol="0">
            <a:noAutofit/>
          </a:bodyPr>
          <a:lstStyle>
            <a:lvl1pPr>
              <a:defRPr lang="en-US" sz="1400" dirty="0"/>
            </a:lvl1pPr>
            <a:lvl2pPr>
              <a:defRPr lang="en-US" sz="1400" dirty="0"/>
            </a:lvl2pPr>
            <a:lvl3pPr>
              <a:defRPr lang="en-GB" sz="1400" dirty="0"/>
            </a:lvl3pPr>
          </a:lstStyle>
          <a:p>
            <a:pPr marL="174625" lvl="0" indent="-174625"/>
            <a:r>
              <a:rPr lang="en-US"/>
              <a:t>Add first level body copy</a:t>
            </a:r>
          </a:p>
          <a:p>
            <a:pPr marL="452438" lvl="1" indent="-185738"/>
            <a:r>
              <a:rPr lang="en-US"/>
              <a:t>Second level</a:t>
            </a:r>
          </a:p>
          <a:p>
            <a:pPr marL="801688" lvl="2" indent="-174625"/>
            <a:r>
              <a:rPr lang="en-US"/>
              <a:t>Third level</a:t>
            </a:r>
            <a:endParaRPr lang="en-GB"/>
          </a:p>
        </p:txBody>
      </p:sp>
      <p:sp>
        <p:nvSpPr>
          <p:cNvPr id="24" name="Text Placeholder 3">
            <a:extLst>
              <a:ext uri="{FF2B5EF4-FFF2-40B4-BE49-F238E27FC236}">
                <a16:creationId xmlns:a16="http://schemas.microsoft.com/office/drawing/2014/main" id="{C6287A56-279A-4E06-B279-80BA7C8F1366}"/>
              </a:ext>
            </a:extLst>
          </p:cNvPr>
          <p:cNvSpPr>
            <a:spLocks noGrp="1"/>
          </p:cNvSpPr>
          <p:nvPr>
            <p:ph type="body" sz="quarter" idx="25" hasCustomPrompt="1"/>
          </p:nvPr>
        </p:nvSpPr>
        <p:spPr>
          <a:xfrm>
            <a:off x="6235371" y="4338197"/>
            <a:ext cx="3366765" cy="323946"/>
          </a:xfrm>
        </p:spPr>
        <p:txBody>
          <a:bodyPr vert="horz" lIns="0" tIns="0" rIns="0" bIns="0" rtlCol="0">
            <a:noAutofit/>
          </a:bodyPr>
          <a:lstStyle>
            <a:lvl1pPr marL="0" indent="0">
              <a:buFont typeface="Arial" panose="020B0604020202020204" pitchFamily="34" charset="0"/>
              <a:buNone/>
              <a:defRPr lang="en-US" smtClean="0">
                <a:latin typeface="Arial" panose="020B0604020202020204" pitchFamily="34" charset="0"/>
              </a:defRPr>
            </a:lvl1pPr>
            <a:lvl2pPr marL="457200" indent="0">
              <a:buFont typeface="Arial" panose="020B0604020202020204" pitchFamily="34" charset="0"/>
              <a:buNone/>
              <a:defRPr lang="en-US" smtClean="0">
                <a:latin typeface="+mj-lt"/>
              </a:defRPr>
            </a:lvl2pPr>
            <a:lvl3pPr marL="914400" indent="0">
              <a:buFont typeface="Arial" panose="020B0604020202020204" pitchFamily="34" charset="0"/>
              <a:buNone/>
              <a:defRPr lang="en-US" smtClean="0">
                <a:latin typeface="+mj-lt"/>
              </a:defRPr>
            </a:lvl3pPr>
            <a:lvl4pPr marL="1371600" indent="0">
              <a:buFont typeface="Arial" panose="020B0604020202020204" pitchFamily="34" charset="0"/>
              <a:buNone/>
              <a:defRPr lang="en-US" smtClean="0">
                <a:latin typeface="+mj-lt"/>
              </a:defRPr>
            </a:lvl4pPr>
            <a:lvl5pPr marL="1828800" indent="0">
              <a:buFont typeface="Arial" panose="020B0604020202020204" pitchFamily="34" charset="0"/>
              <a:buNone/>
              <a:defRPr lang="en-GB">
                <a:latin typeface="+mj-lt"/>
              </a:defRPr>
            </a:lvl5pPr>
          </a:lstStyle>
          <a:p>
            <a:pPr lvl="0">
              <a:lnSpc>
                <a:spcPct val="120000"/>
              </a:lnSpc>
              <a:spcAft>
                <a:spcPts val="600"/>
              </a:spcAft>
            </a:pPr>
            <a:r>
              <a:rPr lang="en-US"/>
              <a:t>Add title</a:t>
            </a:r>
            <a:endParaRPr lang="en-GB"/>
          </a:p>
        </p:txBody>
      </p:sp>
    </p:spTree>
    <p:extLst>
      <p:ext uri="{BB962C8B-B14F-4D97-AF65-F5344CB8AC3E}">
        <p14:creationId xmlns:p14="http://schemas.microsoft.com/office/powerpoint/2010/main" val="1966295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err="1">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45997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OL quote pink">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noEditPoints="1"/>
          </p:cNvSpPr>
          <p:nvPr>
            <p:ph type="ctrTitle" hasCustomPrompt="1"/>
          </p:nvPr>
        </p:nvSpPr>
        <p:spPr>
          <a:xfrm>
            <a:off x="1582365" y="2028829"/>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p:cNvPicPr>
            <a:picLocks noChangeAspect="1"/>
          </p:cNvPicPr>
          <p:nvPr userDrawn="1"/>
        </p:nvPicPr>
        <p:blipFill>
          <a:blip r:embed="rId2"/>
          <a:srcRect/>
          <a:stretch>
            <a:fillRect/>
          </a:stretch>
        </p:blipFill>
        <p:spPr>
          <a:xfrm>
            <a:off x="4405561" y="66544"/>
            <a:ext cx="3380879" cy="966648"/>
          </a:xfrm>
          <a:prstGeom prst="rect">
            <a:avLst/>
          </a:prstGeom>
        </p:spPr>
      </p:pic>
      <p:cxnSp>
        <p:nvCxnSpPr>
          <p:cNvPr id="8" name="Straight Connector 7"/>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70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56" name="PlaceHolder 2"/>
          <p:cNvSpPr>
            <a:spLocks noGrp="1"/>
          </p:cNvSpPr>
          <p:nvPr>
            <p:ph/>
          </p:nvPr>
        </p:nvSpPr>
        <p:spPr>
          <a:xfrm>
            <a:off x="1828800" y="3886200"/>
            <a:ext cx="8534160" cy="175212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4" name="PlaceHolder 3"/>
          <p:cNvSpPr>
            <a:spLocks noGrp="1"/>
          </p:cNvSpPr>
          <p:nvPr>
            <p:ph type="sldNum" idx="2"/>
          </p:nvPr>
        </p:nvSpPr>
        <p:spPr/>
        <p:txBody>
          <a:bodyPr/>
          <a:lstStyle/>
          <a:p>
            <a:fld id="{1009C9DB-5CE7-4F05-B3E1-7151A5776FBD}" type="slidenum">
              <a:t>‹#›</a:t>
            </a:fld>
            <a:endParaRPr/>
          </a:p>
        </p:txBody>
      </p:sp>
    </p:spTree>
    <p:extLst>
      <p:ext uri="{BB962C8B-B14F-4D97-AF65-F5344CB8AC3E}">
        <p14:creationId xmlns:p14="http://schemas.microsoft.com/office/powerpoint/2010/main" val="4077190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706429ED-D7DE-45FE-AFCF-EF6079FEB12F}" type="slidenum">
              <a:t>‹#›</a:t>
            </a:fld>
            <a:endParaRPr/>
          </a:p>
        </p:txBody>
      </p:sp>
    </p:spTree>
    <p:extLst>
      <p:ext uri="{BB962C8B-B14F-4D97-AF65-F5344CB8AC3E}">
        <p14:creationId xmlns:p14="http://schemas.microsoft.com/office/powerpoint/2010/main" val="4128168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54" name="PlaceHolder 2"/>
          <p:cNvSpPr>
            <a:spLocks noGrp="1"/>
          </p:cNvSpPr>
          <p:nvPr>
            <p:ph type="subTitle"/>
          </p:nvPr>
        </p:nvSpPr>
        <p:spPr>
          <a:xfrm>
            <a:off x="1828800" y="3886200"/>
            <a:ext cx="8534160" cy="1752120"/>
          </a:xfrm>
          <a:prstGeom prst="rect">
            <a:avLst/>
          </a:prstGeom>
          <a:noFill/>
          <a:ln w="0">
            <a:noFill/>
          </a:ln>
        </p:spPr>
        <p:txBody>
          <a:bodyPr lIns="0" tIns="0" rIns="0" bIns="0" anchor="ctr">
            <a:noAutofit/>
          </a:bodyPr>
          <a:lstStyle/>
          <a:p>
            <a:pPr indent="0" algn="ctr">
              <a:buNone/>
            </a:pPr>
            <a:endParaRPr lang="en-GB" sz="3200" b="0" strike="noStrike" spc="-1">
              <a:latin typeface="Arial"/>
            </a:endParaRPr>
          </a:p>
        </p:txBody>
      </p:sp>
      <p:sp>
        <p:nvSpPr>
          <p:cNvPr id="4" name="PlaceHolder 3"/>
          <p:cNvSpPr>
            <a:spLocks noGrp="1"/>
          </p:cNvSpPr>
          <p:nvPr>
            <p:ph type="sldNum" idx="2"/>
          </p:nvPr>
        </p:nvSpPr>
        <p:spPr/>
        <p:txBody>
          <a:bodyPr/>
          <a:lstStyle/>
          <a:p>
            <a:fld id="{0F612633-B64F-481F-B1B6-4D7C24485353}" type="slidenum">
              <a:t>‹#›</a:t>
            </a:fld>
            <a:endParaRPr/>
          </a:p>
        </p:txBody>
      </p:sp>
    </p:spTree>
    <p:extLst>
      <p:ext uri="{BB962C8B-B14F-4D97-AF65-F5344CB8AC3E}">
        <p14:creationId xmlns:p14="http://schemas.microsoft.com/office/powerpoint/2010/main" val="21271722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56" name="PlaceHolder 2"/>
          <p:cNvSpPr>
            <a:spLocks noGrp="1"/>
          </p:cNvSpPr>
          <p:nvPr>
            <p:ph/>
          </p:nvPr>
        </p:nvSpPr>
        <p:spPr>
          <a:xfrm>
            <a:off x="1828800" y="3886200"/>
            <a:ext cx="8534160" cy="175212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4" name="PlaceHolder 3"/>
          <p:cNvSpPr>
            <a:spLocks noGrp="1"/>
          </p:cNvSpPr>
          <p:nvPr>
            <p:ph type="sldNum" idx="2"/>
          </p:nvPr>
        </p:nvSpPr>
        <p:spPr/>
        <p:txBody>
          <a:bodyPr/>
          <a:lstStyle/>
          <a:p>
            <a:fld id="{1009C9DB-5CE7-4F05-B3E1-7151A5776FBD}" type="slidenum">
              <a:t>‹#›</a:t>
            </a:fld>
            <a:endParaRPr/>
          </a:p>
        </p:txBody>
      </p:sp>
    </p:spTree>
    <p:extLst>
      <p:ext uri="{BB962C8B-B14F-4D97-AF65-F5344CB8AC3E}">
        <p14:creationId xmlns:p14="http://schemas.microsoft.com/office/powerpoint/2010/main" val="306578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58" name="PlaceHolder 2"/>
          <p:cNvSpPr>
            <a:spLocks noGrp="1"/>
          </p:cNvSpPr>
          <p:nvPr>
            <p:ph/>
          </p:nvPr>
        </p:nvSpPr>
        <p:spPr>
          <a:xfrm>
            <a:off x="1828800" y="3886200"/>
            <a:ext cx="4164480" cy="175212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59" name="PlaceHolder 3"/>
          <p:cNvSpPr>
            <a:spLocks noGrp="1"/>
          </p:cNvSpPr>
          <p:nvPr>
            <p:ph/>
          </p:nvPr>
        </p:nvSpPr>
        <p:spPr>
          <a:xfrm>
            <a:off x="6201720" y="3886200"/>
            <a:ext cx="4164480" cy="175212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5" name="PlaceHolder 4"/>
          <p:cNvSpPr>
            <a:spLocks noGrp="1"/>
          </p:cNvSpPr>
          <p:nvPr>
            <p:ph type="sldNum" idx="2"/>
          </p:nvPr>
        </p:nvSpPr>
        <p:spPr/>
        <p:txBody>
          <a:bodyPr/>
          <a:lstStyle/>
          <a:p>
            <a:fld id="{D5283774-4EB9-492A-8E41-67DEA8E955FA}" type="slidenum">
              <a:t>‹#›</a:t>
            </a:fld>
            <a:endParaRPr/>
          </a:p>
        </p:txBody>
      </p:sp>
    </p:spTree>
    <p:extLst>
      <p:ext uri="{BB962C8B-B14F-4D97-AF65-F5344CB8AC3E}">
        <p14:creationId xmlns:p14="http://schemas.microsoft.com/office/powerpoint/2010/main" val="930894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3" name="PlaceHolder 2"/>
          <p:cNvSpPr>
            <a:spLocks noGrp="1"/>
          </p:cNvSpPr>
          <p:nvPr>
            <p:ph type="sldNum" idx="2"/>
          </p:nvPr>
        </p:nvSpPr>
        <p:spPr/>
        <p:txBody>
          <a:bodyPr/>
          <a:lstStyle/>
          <a:p>
            <a:fld id="{62C25E4E-CF5F-493D-AEF4-072688862CC0}" type="slidenum">
              <a:t>‹#›</a:t>
            </a:fld>
            <a:endParaRPr/>
          </a:p>
        </p:txBody>
      </p:sp>
    </p:spTree>
    <p:extLst>
      <p:ext uri="{BB962C8B-B14F-4D97-AF65-F5344CB8AC3E}">
        <p14:creationId xmlns:p14="http://schemas.microsoft.com/office/powerpoint/2010/main" val="1160496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914400" y="2130480"/>
            <a:ext cx="10362960" cy="6813000"/>
          </a:xfrm>
          <a:prstGeom prst="rect">
            <a:avLst/>
          </a:prstGeom>
          <a:noFill/>
          <a:ln w="0">
            <a:noFill/>
          </a:ln>
        </p:spPr>
        <p:txBody>
          <a:bodyPr lIns="0" tIns="0" rIns="0" bIns="0" anchor="ctr">
            <a:noAutofit/>
          </a:bodyPr>
          <a:lstStyle/>
          <a:p>
            <a:pPr algn="ctr"/>
            <a:endParaRPr lang="en-GB" sz="3200" b="0" strike="noStrike" spc="-1">
              <a:latin typeface="Arial"/>
            </a:endParaRPr>
          </a:p>
        </p:txBody>
      </p:sp>
      <p:sp>
        <p:nvSpPr>
          <p:cNvPr id="3" name="PlaceHolder 2"/>
          <p:cNvSpPr>
            <a:spLocks noGrp="1"/>
          </p:cNvSpPr>
          <p:nvPr>
            <p:ph type="sldNum" idx="2"/>
          </p:nvPr>
        </p:nvSpPr>
        <p:spPr/>
        <p:txBody>
          <a:bodyPr/>
          <a:lstStyle/>
          <a:p>
            <a:fld id="{816753C6-B850-4504-BF7B-0EB0D460724A}" type="slidenum">
              <a:t>‹#›</a:t>
            </a:fld>
            <a:endParaRPr/>
          </a:p>
        </p:txBody>
      </p:sp>
    </p:spTree>
    <p:extLst>
      <p:ext uri="{BB962C8B-B14F-4D97-AF65-F5344CB8AC3E}">
        <p14:creationId xmlns:p14="http://schemas.microsoft.com/office/powerpoint/2010/main" val="152080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FE26-5425-4104-A4D5-3DEA41E0C3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2D7DCA-F136-4228-9281-EC1DD9DBF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B7423-73B0-4A14-9E3E-BA190B2E5C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845E9E-B999-402B-8476-C3A265C5D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1E83A9-2446-46C1-ACCB-A894BFBEF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82E419-C8D0-4B51-90E0-FBEBA4DF7BB3}"/>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8" name="Footer Placeholder 7">
            <a:extLst>
              <a:ext uri="{FF2B5EF4-FFF2-40B4-BE49-F238E27FC236}">
                <a16:creationId xmlns:a16="http://schemas.microsoft.com/office/drawing/2014/main" id="{E909E3CE-0D2D-4502-B960-A3DB79C6F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ED057C-869A-4117-BD50-0E0D4E78D699}"/>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2745286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63" name="PlaceHolder 2"/>
          <p:cNvSpPr>
            <a:spLocks noGrp="1"/>
          </p:cNvSpPr>
          <p:nvPr>
            <p:ph/>
          </p:nvPr>
        </p:nvSpPr>
        <p:spPr>
          <a:xfrm>
            <a:off x="1828800" y="388620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4" name="PlaceHolder 3"/>
          <p:cNvSpPr>
            <a:spLocks noGrp="1"/>
          </p:cNvSpPr>
          <p:nvPr>
            <p:ph/>
          </p:nvPr>
        </p:nvSpPr>
        <p:spPr>
          <a:xfrm>
            <a:off x="6201720" y="3886200"/>
            <a:ext cx="4164480" cy="175212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5" name="PlaceHolder 4"/>
          <p:cNvSpPr>
            <a:spLocks noGrp="1"/>
          </p:cNvSpPr>
          <p:nvPr>
            <p:ph/>
          </p:nvPr>
        </p:nvSpPr>
        <p:spPr>
          <a:xfrm>
            <a:off x="1828800" y="480168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 name="PlaceHolder 5"/>
          <p:cNvSpPr>
            <a:spLocks noGrp="1"/>
          </p:cNvSpPr>
          <p:nvPr>
            <p:ph type="sldNum" idx="2"/>
          </p:nvPr>
        </p:nvSpPr>
        <p:spPr/>
        <p:txBody>
          <a:bodyPr/>
          <a:lstStyle/>
          <a:p>
            <a:fld id="{862B182B-7051-4784-BAEA-104AF507F727}" type="slidenum">
              <a:t>‹#›</a:t>
            </a:fld>
            <a:endParaRPr/>
          </a:p>
        </p:txBody>
      </p:sp>
    </p:spTree>
    <p:extLst>
      <p:ext uri="{BB962C8B-B14F-4D97-AF65-F5344CB8AC3E}">
        <p14:creationId xmlns:p14="http://schemas.microsoft.com/office/powerpoint/2010/main" val="156343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67" name="PlaceHolder 2"/>
          <p:cNvSpPr>
            <a:spLocks noGrp="1"/>
          </p:cNvSpPr>
          <p:nvPr>
            <p:ph/>
          </p:nvPr>
        </p:nvSpPr>
        <p:spPr>
          <a:xfrm>
            <a:off x="1828800" y="3886200"/>
            <a:ext cx="4164480" cy="175212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8" name="PlaceHolder 3"/>
          <p:cNvSpPr>
            <a:spLocks noGrp="1"/>
          </p:cNvSpPr>
          <p:nvPr>
            <p:ph/>
          </p:nvPr>
        </p:nvSpPr>
        <p:spPr>
          <a:xfrm>
            <a:off x="6201720" y="388620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9" name="PlaceHolder 4"/>
          <p:cNvSpPr>
            <a:spLocks noGrp="1"/>
          </p:cNvSpPr>
          <p:nvPr>
            <p:ph/>
          </p:nvPr>
        </p:nvSpPr>
        <p:spPr>
          <a:xfrm>
            <a:off x="6201720" y="480168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 name="PlaceHolder 5"/>
          <p:cNvSpPr>
            <a:spLocks noGrp="1"/>
          </p:cNvSpPr>
          <p:nvPr>
            <p:ph type="sldNum" idx="2"/>
          </p:nvPr>
        </p:nvSpPr>
        <p:spPr/>
        <p:txBody>
          <a:bodyPr/>
          <a:lstStyle/>
          <a:p>
            <a:fld id="{A9BF71B5-CED8-4223-8B80-9822D5BED74B}" type="slidenum">
              <a:t>‹#›</a:t>
            </a:fld>
            <a:endParaRPr/>
          </a:p>
        </p:txBody>
      </p:sp>
    </p:spTree>
    <p:extLst>
      <p:ext uri="{BB962C8B-B14F-4D97-AF65-F5344CB8AC3E}">
        <p14:creationId xmlns:p14="http://schemas.microsoft.com/office/powerpoint/2010/main" val="36412756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71" name="PlaceHolder 2"/>
          <p:cNvSpPr>
            <a:spLocks noGrp="1"/>
          </p:cNvSpPr>
          <p:nvPr>
            <p:ph/>
          </p:nvPr>
        </p:nvSpPr>
        <p:spPr>
          <a:xfrm>
            <a:off x="1828800" y="388620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72" name="PlaceHolder 3"/>
          <p:cNvSpPr>
            <a:spLocks noGrp="1"/>
          </p:cNvSpPr>
          <p:nvPr>
            <p:ph/>
          </p:nvPr>
        </p:nvSpPr>
        <p:spPr>
          <a:xfrm>
            <a:off x="6201720" y="388620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73" name="PlaceHolder 4"/>
          <p:cNvSpPr>
            <a:spLocks noGrp="1"/>
          </p:cNvSpPr>
          <p:nvPr>
            <p:ph/>
          </p:nvPr>
        </p:nvSpPr>
        <p:spPr>
          <a:xfrm>
            <a:off x="1828800" y="4801680"/>
            <a:ext cx="853416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6" name="PlaceHolder 5"/>
          <p:cNvSpPr>
            <a:spLocks noGrp="1"/>
          </p:cNvSpPr>
          <p:nvPr>
            <p:ph type="sldNum" idx="2"/>
          </p:nvPr>
        </p:nvSpPr>
        <p:spPr/>
        <p:txBody>
          <a:bodyPr/>
          <a:lstStyle/>
          <a:p>
            <a:fld id="{D355F7DB-CD98-439B-89BB-55BBBADA9A3E}" type="slidenum">
              <a:t>‹#›</a:t>
            </a:fld>
            <a:endParaRPr/>
          </a:p>
        </p:txBody>
      </p:sp>
    </p:spTree>
    <p:extLst>
      <p:ext uri="{BB962C8B-B14F-4D97-AF65-F5344CB8AC3E}">
        <p14:creationId xmlns:p14="http://schemas.microsoft.com/office/powerpoint/2010/main" val="4092686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75" name="PlaceHolder 2"/>
          <p:cNvSpPr>
            <a:spLocks noGrp="1"/>
          </p:cNvSpPr>
          <p:nvPr>
            <p:ph/>
          </p:nvPr>
        </p:nvSpPr>
        <p:spPr>
          <a:xfrm>
            <a:off x="1828800" y="3886200"/>
            <a:ext cx="853416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76" name="PlaceHolder 3"/>
          <p:cNvSpPr>
            <a:spLocks noGrp="1"/>
          </p:cNvSpPr>
          <p:nvPr>
            <p:ph/>
          </p:nvPr>
        </p:nvSpPr>
        <p:spPr>
          <a:xfrm>
            <a:off x="1828800" y="4801680"/>
            <a:ext cx="853416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5" name="PlaceHolder 4"/>
          <p:cNvSpPr>
            <a:spLocks noGrp="1"/>
          </p:cNvSpPr>
          <p:nvPr>
            <p:ph type="sldNum" idx="2"/>
          </p:nvPr>
        </p:nvSpPr>
        <p:spPr/>
        <p:txBody>
          <a:bodyPr/>
          <a:lstStyle/>
          <a:p>
            <a:fld id="{967789F6-D298-4F1E-A405-9A4A16F857BB}" type="slidenum">
              <a:t>‹#›</a:t>
            </a:fld>
            <a:endParaRPr/>
          </a:p>
        </p:txBody>
      </p:sp>
    </p:spTree>
    <p:extLst>
      <p:ext uri="{BB962C8B-B14F-4D97-AF65-F5344CB8AC3E}">
        <p14:creationId xmlns:p14="http://schemas.microsoft.com/office/powerpoint/2010/main" val="3063597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78" name="PlaceHolder 2"/>
          <p:cNvSpPr>
            <a:spLocks noGrp="1"/>
          </p:cNvSpPr>
          <p:nvPr>
            <p:ph/>
          </p:nvPr>
        </p:nvSpPr>
        <p:spPr>
          <a:xfrm>
            <a:off x="1828800" y="388620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79" name="PlaceHolder 3"/>
          <p:cNvSpPr>
            <a:spLocks noGrp="1"/>
          </p:cNvSpPr>
          <p:nvPr>
            <p:ph/>
          </p:nvPr>
        </p:nvSpPr>
        <p:spPr>
          <a:xfrm>
            <a:off x="6201720" y="388620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0" name="PlaceHolder 4"/>
          <p:cNvSpPr>
            <a:spLocks noGrp="1"/>
          </p:cNvSpPr>
          <p:nvPr>
            <p:ph/>
          </p:nvPr>
        </p:nvSpPr>
        <p:spPr>
          <a:xfrm>
            <a:off x="1828800" y="480168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1" name="PlaceHolder 5"/>
          <p:cNvSpPr>
            <a:spLocks noGrp="1"/>
          </p:cNvSpPr>
          <p:nvPr>
            <p:ph/>
          </p:nvPr>
        </p:nvSpPr>
        <p:spPr>
          <a:xfrm>
            <a:off x="6201720" y="4801680"/>
            <a:ext cx="41644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7" name="PlaceHolder 6"/>
          <p:cNvSpPr>
            <a:spLocks noGrp="1"/>
          </p:cNvSpPr>
          <p:nvPr>
            <p:ph type="sldNum" idx="2"/>
          </p:nvPr>
        </p:nvSpPr>
        <p:spPr/>
        <p:txBody>
          <a:bodyPr/>
          <a:lstStyle/>
          <a:p>
            <a:fld id="{B5CA120A-F012-4FCB-A9F3-B6EB39263FEE}" type="slidenum">
              <a:t>‹#›</a:t>
            </a:fld>
            <a:endParaRPr/>
          </a:p>
        </p:txBody>
      </p:sp>
    </p:spTree>
    <p:extLst>
      <p:ext uri="{BB962C8B-B14F-4D97-AF65-F5344CB8AC3E}">
        <p14:creationId xmlns:p14="http://schemas.microsoft.com/office/powerpoint/2010/main" val="34872453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914400" y="2130480"/>
            <a:ext cx="10362960" cy="1469520"/>
          </a:xfrm>
          <a:prstGeom prst="rect">
            <a:avLst/>
          </a:prstGeom>
          <a:noFill/>
          <a:ln w="0">
            <a:noFill/>
          </a:ln>
        </p:spPr>
        <p:txBody>
          <a:bodyPr lIns="0" tIns="0" rIns="0" bIns="0" anchor="ctr">
            <a:noAutofit/>
          </a:bodyPr>
          <a:lstStyle/>
          <a:p>
            <a:pPr indent="0">
              <a:buNone/>
            </a:pPr>
            <a:endParaRPr lang="en-GB" sz="1400" b="0" strike="noStrike" spc="-1">
              <a:solidFill>
                <a:srgbClr val="000000"/>
              </a:solidFill>
              <a:latin typeface="Arial"/>
            </a:endParaRPr>
          </a:p>
        </p:txBody>
      </p:sp>
      <p:sp>
        <p:nvSpPr>
          <p:cNvPr id="83" name="PlaceHolder 2"/>
          <p:cNvSpPr>
            <a:spLocks noGrp="1"/>
          </p:cNvSpPr>
          <p:nvPr>
            <p:ph/>
          </p:nvPr>
        </p:nvSpPr>
        <p:spPr>
          <a:xfrm>
            <a:off x="1828800" y="3886200"/>
            <a:ext cx="27478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4" name="PlaceHolder 3"/>
          <p:cNvSpPr>
            <a:spLocks noGrp="1"/>
          </p:cNvSpPr>
          <p:nvPr>
            <p:ph/>
          </p:nvPr>
        </p:nvSpPr>
        <p:spPr>
          <a:xfrm>
            <a:off x="4714560" y="3886200"/>
            <a:ext cx="27478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5" name="PlaceHolder 4"/>
          <p:cNvSpPr>
            <a:spLocks noGrp="1"/>
          </p:cNvSpPr>
          <p:nvPr>
            <p:ph/>
          </p:nvPr>
        </p:nvSpPr>
        <p:spPr>
          <a:xfrm>
            <a:off x="7599960" y="3886200"/>
            <a:ext cx="27478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6" name="PlaceHolder 5"/>
          <p:cNvSpPr>
            <a:spLocks noGrp="1"/>
          </p:cNvSpPr>
          <p:nvPr>
            <p:ph/>
          </p:nvPr>
        </p:nvSpPr>
        <p:spPr>
          <a:xfrm>
            <a:off x="1828800" y="4801680"/>
            <a:ext cx="27478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7" name="PlaceHolder 6"/>
          <p:cNvSpPr>
            <a:spLocks noGrp="1"/>
          </p:cNvSpPr>
          <p:nvPr>
            <p:ph/>
          </p:nvPr>
        </p:nvSpPr>
        <p:spPr>
          <a:xfrm>
            <a:off x="4714560" y="4801680"/>
            <a:ext cx="27478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88" name="PlaceHolder 7"/>
          <p:cNvSpPr>
            <a:spLocks noGrp="1"/>
          </p:cNvSpPr>
          <p:nvPr>
            <p:ph/>
          </p:nvPr>
        </p:nvSpPr>
        <p:spPr>
          <a:xfrm>
            <a:off x="7599960" y="4801680"/>
            <a:ext cx="2747880" cy="835560"/>
          </a:xfrm>
          <a:prstGeom prst="rect">
            <a:avLst/>
          </a:prstGeom>
          <a:noFill/>
          <a:ln w="0">
            <a:noFill/>
          </a:ln>
        </p:spPr>
        <p:txBody>
          <a:bodyPr lIns="0" tIns="0" rIns="0" bIns="0" anchor="t">
            <a:normAutofit/>
          </a:bodyPr>
          <a:lstStyle/>
          <a:p>
            <a:pPr indent="0">
              <a:spcBef>
                <a:spcPts val="1417"/>
              </a:spcBef>
              <a:buNone/>
            </a:pPr>
            <a:endParaRPr lang="en-GB" sz="1400" b="0" strike="noStrike" spc="-1">
              <a:solidFill>
                <a:srgbClr val="000000"/>
              </a:solidFill>
              <a:latin typeface="Arial"/>
            </a:endParaRPr>
          </a:p>
        </p:txBody>
      </p:sp>
      <p:sp>
        <p:nvSpPr>
          <p:cNvPr id="9" name="PlaceHolder 8"/>
          <p:cNvSpPr>
            <a:spLocks noGrp="1"/>
          </p:cNvSpPr>
          <p:nvPr>
            <p:ph type="sldNum" idx="2"/>
          </p:nvPr>
        </p:nvSpPr>
        <p:spPr/>
        <p:txBody>
          <a:bodyPr/>
          <a:lstStyle/>
          <a:p>
            <a:fld id="{BCC1D6FE-C846-4E35-9BDD-C4B4D95DE624}" type="slidenum">
              <a:t>‹#›</a:t>
            </a:fld>
            <a:endParaRPr/>
          </a:p>
        </p:txBody>
      </p:sp>
    </p:spTree>
    <p:extLst>
      <p:ext uri="{BB962C8B-B14F-4D97-AF65-F5344CB8AC3E}">
        <p14:creationId xmlns:p14="http://schemas.microsoft.com/office/powerpoint/2010/main" val="319020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0B8C-A06D-47B7-90C8-7EEC0AB7F1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E2CF41-69E8-4982-A874-AC3AA58872F8}"/>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4" name="Footer Placeholder 3">
            <a:extLst>
              <a:ext uri="{FF2B5EF4-FFF2-40B4-BE49-F238E27FC236}">
                <a16:creationId xmlns:a16="http://schemas.microsoft.com/office/drawing/2014/main" id="{AF3986E1-77AC-4E2B-A9B2-24A0BC5A22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65E94B-A502-4A4B-B63A-805E94DBE058}"/>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312062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0C19F-9878-4769-97D8-ACC6487C9C22}"/>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3" name="Footer Placeholder 2">
            <a:extLst>
              <a:ext uri="{FF2B5EF4-FFF2-40B4-BE49-F238E27FC236}">
                <a16:creationId xmlns:a16="http://schemas.microsoft.com/office/drawing/2014/main" id="{713F72E6-3DCE-47C4-8978-3B3209C9C4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2CA3D6-7AD2-4715-A5CC-5F6808ACE2F8}"/>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352235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A30C-F29C-4B9A-8B9B-A7ACA2035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032FBD-8C24-48EF-919D-6BF1CD387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DB6D8B-61FF-4A13-9383-A1ED14618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CA5CC-8F8A-4B2D-86AE-352EC0747DC4}"/>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6" name="Footer Placeholder 5">
            <a:extLst>
              <a:ext uri="{FF2B5EF4-FFF2-40B4-BE49-F238E27FC236}">
                <a16:creationId xmlns:a16="http://schemas.microsoft.com/office/drawing/2014/main" id="{B62E78F0-63A7-4B39-ACC9-DC346CDD27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078780-4D1B-4E79-883D-00DACFD143E9}"/>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64979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EDC0-FC67-4F8C-9036-26C6FE070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54A367-BC82-4BA5-A0CB-3FC6AAD08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F2509C-083E-4047-A2ED-EB8AF5DEE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11CA7-6381-4ABD-B029-717C81E7D345}"/>
              </a:ext>
            </a:extLst>
          </p:cNvPr>
          <p:cNvSpPr>
            <a:spLocks noGrp="1"/>
          </p:cNvSpPr>
          <p:nvPr>
            <p:ph type="dt" sz="half" idx="10"/>
          </p:nvPr>
        </p:nvSpPr>
        <p:spPr/>
        <p:txBody>
          <a:bodyPr/>
          <a:lstStyle/>
          <a:p>
            <a:fld id="{50FDED0F-69A3-44EB-AF71-56E8AA2BD254}" type="datetimeFigureOut">
              <a:rPr lang="en-GB" smtClean="0"/>
              <a:t>07/03/2024</a:t>
            </a:fld>
            <a:endParaRPr lang="en-GB"/>
          </a:p>
        </p:txBody>
      </p:sp>
      <p:sp>
        <p:nvSpPr>
          <p:cNvPr id="6" name="Footer Placeholder 5">
            <a:extLst>
              <a:ext uri="{FF2B5EF4-FFF2-40B4-BE49-F238E27FC236}">
                <a16:creationId xmlns:a16="http://schemas.microsoft.com/office/drawing/2014/main" id="{2A69A830-40E7-4AC3-83C2-51619A399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12F98C-13FF-41A6-A12D-9C45A4DF27C5}"/>
              </a:ext>
            </a:extLst>
          </p:cNvPr>
          <p:cNvSpPr>
            <a:spLocks noGrp="1"/>
          </p:cNvSpPr>
          <p:nvPr>
            <p:ph type="sldNum" sz="quarter" idx="12"/>
          </p:nvPr>
        </p:nvSpPr>
        <p:spPr/>
        <p:txBody>
          <a:bodyPr/>
          <a:lstStyle/>
          <a:p>
            <a:fld id="{3059E0D8-399B-41CB-B731-B634DC60E721}" type="slidenum">
              <a:rPr lang="en-GB" smtClean="0"/>
              <a:t>‹#›</a:t>
            </a:fld>
            <a:endParaRPr lang="en-GB"/>
          </a:p>
        </p:txBody>
      </p:sp>
    </p:spTree>
    <p:extLst>
      <p:ext uri="{BB962C8B-B14F-4D97-AF65-F5344CB8AC3E}">
        <p14:creationId xmlns:p14="http://schemas.microsoft.com/office/powerpoint/2010/main" val="411784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E47D68-03B2-412B-9FE9-B396C4B1E6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449E8C-39D8-465F-9FB2-BB07B332D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49D19D-B6F7-457A-B866-02032FFA9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DED0F-69A3-44EB-AF71-56E8AA2BD254}" type="datetimeFigureOut">
              <a:rPr lang="en-GB" smtClean="0"/>
              <a:t>07/03/2024</a:t>
            </a:fld>
            <a:endParaRPr lang="en-GB"/>
          </a:p>
        </p:txBody>
      </p:sp>
      <p:sp>
        <p:nvSpPr>
          <p:cNvPr id="5" name="Footer Placeholder 4">
            <a:extLst>
              <a:ext uri="{FF2B5EF4-FFF2-40B4-BE49-F238E27FC236}">
                <a16:creationId xmlns:a16="http://schemas.microsoft.com/office/drawing/2014/main" id="{EAB1509B-A3F8-4734-B3F4-C02BBED2E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1DB476-577D-4E62-8DEA-CEF77BC7C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9E0D8-399B-41CB-B731-B634DC60E721}" type="slidenum">
              <a:rPr lang="en-GB" smtClean="0"/>
              <a:t>‹#›</a:t>
            </a:fld>
            <a:endParaRPr lang="en-GB"/>
          </a:p>
        </p:txBody>
      </p:sp>
    </p:spTree>
    <p:extLst>
      <p:ext uri="{BB962C8B-B14F-4D97-AF65-F5344CB8AC3E}">
        <p14:creationId xmlns:p14="http://schemas.microsoft.com/office/powerpoint/2010/main" val="334781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accent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a:solidFill>
                <a:schemeClr val="accent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2"/>
                </a:solidFill>
                <a:latin typeface="Arial" panose="020B0604020202020204" pitchFamily="34" charset="0"/>
                <a:cs typeface="Arial" panose="020B0604020202020204" pitchFamily="34" charset="0"/>
              </a:rPr>
              <a:t>MAYOR OF LONDON     </a:t>
            </a:r>
            <a:endParaRPr lang="en-GB" sz="900" b="1">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6595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706" r:id="rId31"/>
  </p:sldLayoutIdLst>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Google Shape;6;p21" hidden="1"/>
          <p:cNvSpPr/>
          <p:nvPr/>
        </p:nvSpPr>
        <p:spPr>
          <a:xfrm>
            <a:off x="0" y="5445360"/>
            <a:ext cx="12191760" cy="1511640"/>
          </a:xfrm>
          <a:prstGeom prst="rect">
            <a:avLst/>
          </a:prstGeom>
          <a:solidFill>
            <a:srgbClr val="00AE42"/>
          </a:solidFill>
          <a:ln w="0">
            <a:noFill/>
          </a:ln>
        </p:spPr>
        <p:style>
          <a:lnRef idx="0">
            <a:scrgbClr r="0" g="0" b="0"/>
          </a:lnRef>
          <a:fillRef idx="0">
            <a:scrgbClr r="0" g="0" b="0"/>
          </a:fillRef>
          <a:effectRef idx="0">
            <a:scrgbClr r="0" g="0" b="0"/>
          </a:effectRef>
          <a:fontRef idx="minor"/>
        </p:style>
      </p:sp>
      <p:pic>
        <p:nvPicPr>
          <p:cNvPr id="46" name="Google Shape;7;p21" descr="Picture 8"/>
          <p:cNvPicPr/>
          <p:nvPr/>
        </p:nvPicPr>
        <p:blipFill>
          <a:blip r:embed="rId14"/>
          <a:stretch/>
        </p:blipFill>
        <p:spPr>
          <a:xfrm>
            <a:off x="8026560" y="5882400"/>
            <a:ext cx="3847680" cy="637920"/>
          </a:xfrm>
          <a:prstGeom prst="rect">
            <a:avLst/>
          </a:prstGeom>
          <a:ln w="0">
            <a:noFill/>
          </a:ln>
        </p:spPr>
      </p:pic>
      <p:pic>
        <p:nvPicPr>
          <p:cNvPr id="47" name="Google Shape;8;p21" descr="Groundwork Logo  wht.png"/>
          <p:cNvPicPr/>
          <p:nvPr/>
        </p:nvPicPr>
        <p:blipFill>
          <a:blip r:embed="rId15"/>
          <a:stretch/>
        </p:blipFill>
        <p:spPr>
          <a:xfrm>
            <a:off x="785160" y="5652000"/>
            <a:ext cx="869040" cy="1042560"/>
          </a:xfrm>
          <a:prstGeom prst="rect">
            <a:avLst/>
          </a:prstGeom>
          <a:ln w="0">
            <a:noFill/>
          </a:ln>
        </p:spPr>
      </p:pic>
      <p:sp>
        <p:nvSpPr>
          <p:cNvPr id="48" name="Google Shape;20;p23"/>
          <p:cNvSpPr/>
          <p:nvPr/>
        </p:nvSpPr>
        <p:spPr>
          <a:xfrm>
            <a:off x="0" y="5445360"/>
            <a:ext cx="12191760" cy="1511640"/>
          </a:xfrm>
          <a:prstGeom prst="rect">
            <a:avLst/>
          </a:prstGeom>
          <a:solidFill>
            <a:srgbClr val="00AE42"/>
          </a:solidFill>
          <a:ln w="0">
            <a:noFill/>
          </a:ln>
        </p:spPr>
        <p:style>
          <a:lnRef idx="0">
            <a:scrgbClr r="0" g="0" b="0"/>
          </a:lnRef>
          <a:fillRef idx="0">
            <a:scrgbClr r="0" g="0" b="0"/>
          </a:fillRef>
          <a:effectRef idx="0">
            <a:scrgbClr r="0" g="0" b="0"/>
          </a:effectRef>
          <a:fontRef idx="minor"/>
        </p:style>
      </p:sp>
      <p:pic>
        <p:nvPicPr>
          <p:cNvPr id="49" name="Google Shape;21;p23" descr="Groundwork Logo  wht.png"/>
          <p:cNvPicPr/>
          <p:nvPr/>
        </p:nvPicPr>
        <p:blipFill>
          <a:blip r:embed="rId15"/>
          <a:stretch/>
        </p:blipFill>
        <p:spPr>
          <a:xfrm>
            <a:off x="785160" y="5652000"/>
            <a:ext cx="869040" cy="1042560"/>
          </a:xfrm>
          <a:prstGeom prst="rect">
            <a:avLst/>
          </a:prstGeom>
          <a:ln w="0">
            <a:noFill/>
          </a:ln>
        </p:spPr>
      </p:pic>
      <p:sp>
        <p:nvSpPr>
          <p:cNvPr id="50" name="PlaceHolder 1"/>
          <p:cNvSpPr>
            <a:spLocks noGrp="1"/>
          </p:cNvSpPr>
          <p:nvPr>
            <p:ph type="sldNum" idx="2"/>
          </p:nvPr>
        </p:nvSpPr>
        <p:spPr>
          <a:xfrm>
            <a:off x="8737560" y="6356520"/>
            <a:ext cx="335520" cy="4069080"/>
          </a:xfrm>
          <a:prstGeom prst="rect">
            <a:avLst/>
          </a:prstGeom>
          <a:noFill/>
          <a:ln w="0">
            <a:noFill/>
          </a:ln>
        </p:spPr>
        <p:txBody>
          <a:bodyPr lIns="45720" rIns="45720" anchor="t">
            <a:noAutofit/>
          </a:bodyPr>
          <a:lstStyle>
            <a:lvl1pPr indent="0">
              <a:lnSpc>
                <a:spcPct val="100000"/>
              </a:lnSpc>
              <a:buNone/>
              <a:tabLst>
                <a:tab pos="0" algn="l"/>
              </a:tabLst>
              <a:defRPr lang="en-US" sz="1800" b="0" strike="noStrike" spc="-1">
                <a:solidFill>
                  <a:srgbClr val="000000"/>
                </a:solidFill>
                <a:latin typeface="Arial"/>
                <a:ea typeface="Arial"/>
              </a:defRPr>
            </a:lvl1pPr>
          </a:lstStyle>
          <a:p>
            <a:pPr indent="0">
              <a:lnSpc>
                <a:spcPct val="100000"/>
              </a:lnSpc>
              <a:buNone/>
              <a:tabLst>
                <a:tab pos="0" algn="l"/>
              </a:tabLst>
            </a:pPr>
            <a:fld id="{CED2EA21-ACBC-47CD-A8C9-A3FEE12C75B4}" type="slidenum">
              <a:rPr lang="en-US" sz="1800" b="0" strike="noStrike" spc="-1">
                <a:solidFill>
                  <a:srgbClr val="000000"/>
                </a:solidFill>
                <a:latin typeface="Arial"/>
                <a:ea typeface="Arial"/>
              </a:rPr>
              <a:t>‹#›</a:t>
            </a:fld>
            <a:endParaRPr lang="en-GB" sz="1800" b="0" strike="noStrike" spc="-1">
              <a:latin typeface="Times New Roman"/>
            </a:endParaRPr>
          </a:p>
        </p:txBody>
      </p:sp>
      <p:sp>
        <p:nvSpPr>
          <p:cNvPr id="51"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n-GB" sz="1400" b="0" strike="noStrike" spc="-1">
                <a:solidFill>
                  <a:srgbClr val="000000"/>
                </a:solidFill>
                <a:latin typeface="Arial"/>
              </a:rPr>
              <a:t>Click to edit the title text format</a:t>
            </a:r>
          </a:p>
        </p:txBody>
      </p:sp>
      <p:sp>
        <p:nvSpPr>
          <p:cNvPr id="52"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extLst>
      <p:ext uri="{BB962C8B-B14F-4D97-AF65-F5344CB8AC3E}">
        <p14:creationId xmlns:p14="http://schemas.microsoft.com/office/powerpoint/2010/main" val="90367349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8" Type="http://schemas.openxmlformats.org/officeDocument/2006/relationships/hyperlink" Target="https://www2.grantrequest.co.uk/application.aspx?sid=123&amp;fid=35519" TargetMode="External"/><Relationship Id="rId3" Type="http://schemas.openxmlformats.org/officeDocument/2006/relationships/hyperlink" Target="https://www.groundwork.org.uk/london/hong-kong-empowerment-fund/" TargetMode="External"/><Relationship Id="rId7" Type="http://schemas.openxmlformats.org/officeDocument/2006/relationships/hyperlink" Target="https://www2.grantrequest.co.uk/application.aspx?sid=123&amp;fid=35516" TargetMode="External"/><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hyperlink" Target="https://view.officeapps.live.com/op/view.aspx?src=https%3A%2F%2Fwww.groundwork.org.uk%2Fwp-content%2Fuploads%2F2024%2F03%2FApplication-Questions-Collaboration-Grant-HKEF.docx&amp;wdOrigin=BROWSELINK" TargetMode="External"/><Relationship Id="rId5" Type="http://schemas.openxmlformats.org/officeDocument/2006/relationships/hyperlink" Target="https://view.officeapps.live.com/op/view.aspx?src=https%3A%2F%2Fwww.groundwork.org.uk%2Fwp-content%2Fuploads%2F2024%2F03%2FApplication-Questions-Growth-Grant-HKEF.docx&amp;wdOrigin=BROWSELINK" TargetMode="External"/><Relationship Id="rId4" Type="http://schemas.openxmlformats.org/officeDocument/2006/relationships/hyperlink" Target="https://www.groundwork.org.uk/wp-content/uploads/2024/02/Hong-Kong-Empowerment-Fund-Prospectus-2024-final.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2.grantrequest.co.uk/application.aspx?sid=123&amp;fid=35519" TargetMode="External"/><Relationship Id="rId3" Type="http://schemas.openxmlformats.org/officeDocument/2006/relationships/hyperlink" Target="https://www.groundwork.org.uk/london/hong-kong-empowerment-fund/" TargetMode="External"/><Relationship Id="rId7" Type="http://schemas.openxmlformats.org/officeDocument/2006/relationships/hyperlink" Target="https://www2.grantrequest.co.uk/application.aspx?sid=123&amp;fid=35516" TargetMode="External"/><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hyperlink" Target="https://view.officeapps.live.com/op/view.aspx?src=https%3A%2F%2Fwww.groundwork.org.uk%2Fwp-content%2Fuploads%2F2024%2F03%2FApplication-Questions-Collaboration-Grant-HKEF.docx&amp;wdOrigin=BROWSELINK" TargetMode="External"/><Relationship Id="rId5" Type="http://schemas.openxmlformats.org/officeDocument/2006/relationships/hyperlink" Target="https://view.officeapps.live.com/op/view.aspx?src=https%3A%2F%2Fwww.groundwork.org.uk%2Fwp-content%2Fuploads%2F2024%2F03%2FApplication-Questions-Growth-Grant-HKEF.docx&amp;wdOrigin=BROWSELINK" TargetMode="External"/><Relationship Id="rId4" Type="http://schemas.openxmlformats.org/officeDocument/2006/relationships/hyperlink" Target="https://www.groundwork.org.uk/wp-content/uploads/2024/02/Hong-Kong-Empowerment-Fund-Prospectus-2024-final.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grantrequest.co.uk/SID_123?SA=AM" TargetMode="External"/><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mailto:HKEmpowermentFund@groundwork.org.uk"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8C_D7114DE8.xm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hyperlink" Target="mailto:HongKongVCSE@london.gov.uk" TargetMode="External"/><Relationship Id="rId3" Type="http://schemas.openxmlformats.org/officeDocument/2006/relationships/image" Target="../media/image42.png"/><Relationship Id="rId7" Type="http://schemas.openxmlformats.org/officeDocument/2006/relationships/hyperlink" Target="mailto:HKEmpowermentFund@groundwork.org.uk"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hyperlink" Target="https://www.groundwork.org.uk/london/hong-kong-empowerment-fund/" TargetMode="External"/><Relationship Id="rId4" Type="http://schemas.openxmlformats.org/officeDocument/2006/relationships/image" Target="../media/image43.svg"/><Relationship Id="rId9" Type="http://schemas.openxmlformats.org/officeDocument/2006/relationships/hyperlink" Target="https://www.groundwork.org.uk/wp-content/uploads/2024/02/Hong-Kong-Empowerment-Fund-Prospectus-2024-final.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reaterlondonauthority.sharepoint.com/:p:/s/CS_SIT_HKSmallGrantsProg-GLA-Groundwork2/Ee-TPFAKV3JKgqTWERfKDKkBcboZpc0IjBx9Nm2k3EH-Dg?e=2dM5Ul" TargetMode="External"/><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uidance/hong-kong-uk-welcome-programme-guidance-for-local-authorities#introduc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A3E6-86F1-420A-874C-1491D3131E37}"/>
              </a:ext>
            </a:extLst>
          </p:cNvPr>
          <p:cNvSpPr>
            <a:spLocks noGrp="1"/>
          </p:cNvSpPr>
          <p:nvPr>
            <p:ph type="ctrTitle"/>
          </p:nvPr>
        </p:nvSpPr>
        <p:spPr>
          <a:xfrm>
            <a:off x="896937" y="4292354"/>
            <a:ext cx="9027271" cy="657115"/>
          </a:xfrm>
        </p:spPr>
        <p:txBody>
          <a:bodyPr/>
          <a:lstStyle/>
          <a:p>
            <a:r>
              <a:rPr lang="en-GB"/>
              <a:t>Hong Kong Empowerment Fund</a:t>
            </a:r>
          </a:p>
        </p:txBody>
      </p:sp>
      <p:sp>
        <p:nvSpPr>
          <p:cNvPr id="4" name="Text Placeholder 3">
            <a:extLst>
              <a:ext uri="{FF2B5EF4-FFF2-40B4-BE49-F238E27FC236}">
                <a16:creationId xmlns:a16="http://schemas.microsoft.com/office/drawing/2014/main" id="{119E2F07-4785-4C62-BBB1-EF3229112D9B}"/>
              </a:ext>
            </a:extLst>
          </p:cNvPr>
          <p:cNvSpPr>
            <a:spLocks noGrp="1"/>
          </p:cNvSpPr>
          <p:nvPr>
            <p:ph type="body" sz="quarter" idx="13"/>
          </p:nvPr>
        </p:nvSpPr>
        <p:spPr>
          <a:xfrm>
            <a:off x="896936" y="5025027"/>
            <a:ext cx="9027271" cy="329002"/>
          </a:xfrm>
        </p:spPr>
        <p:txBody>
          <a:bodyPr vert="horz" lIns="0" tIns="0" rIns="0" bIns="0" rtlCol="0" anchor="t">
            <a:noAutofit/>
          </a:bodyPr>
          <a:lstStyle/>
          <a:p>
            <a:pPr>
              <a:buNone/>
            </a:pPr>
            <a:r>
              <a:rPr lang="en-GB" b="1" dirty="0"/>
              <a:t>6</a:t>
            </a:r>
            <a:r>
              <a:rPr lang="en-GB" b="1" baseline="30000" dirty="0"/>
              <a:t>th</a:t>
            </a:r>
            <a:r>
              <a:rPr lang="en-GB" b="1" dirty="0"/>
              <a:t> March 2024 12noon-2pm</a:t>
            </a:r>
          </a:p>
        </p:txBody>
      </p:sp>
    </p:spTree>
    <p:extLst>
      <p:ext uri="{BB962C8B-B14F-4D97-AF65-F5344CB8AC3E}">
        <p14:creationId xmlns:p14="http://schemas.microsoft.com/office/powerpoint/2010/main" val="232844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ACB5D3B-0F91-575A-D129-EC13A911E1FB}"/>
              </a:ext>
            </a:extLst>
          </p:cNvPr>
          <p:cNvSpPr>
            <a:spLocks noGrp="1"/>
          </p:cNvSpPr>
          <p:nvPr>
            <p:ph sz="quarter" idx="11"/>
          </p:nvPr>
        </p:nvSpPr>
        <p:spPr>
          <a:xfrm>
            <a:off x="906462" y="1280160"/>
            <a:ext cx="10393363" cy="4903469"/>
          </a:xfrm>
        </p:spPr>
        <p:txBody>
          <a:bodyPr vert="horz" lIns="0" tIns="45720" rIns="91440" bIns="45720" rtlCol="0" anchor="t">
            <a:noAutofit/>
          </a:bodyPr>
          <a:lstStyle/>
          <a:p>
            <a:pPr>
              <a:lnSpc>
                <a:spcPct val="150000"/>
              </a:lnSpc>
            </a:pPr>
            <a:r>
              <a:rPr lang="en-GB" sz="1800" b="1">
                <a:solidFill>
                  <a:srgbClr val="EE266D"/>
                </a:solidFill>
                <a:latin typeface="Arial"/>
                <a:cs typeface="Arial"/>
              </a:rPr>
              <a:t>Up to £15,000</a:t>
            </a:r>
          </a:p>
          <a:p>
            <a:pPr>
              <a:lnSpc>
                <a:spcPct val="150000"/>
              </a:lnSpc>
              <a:buFont typeface="Wingdings" panose="05000000000000000000" pitchFamily="2" charset="2"/>
              <a:buChar char="§"/>
            </a:pPr>
            <a:r>
              <a:rPr lang="en-GB" sz="1800">
                <a:latin typeface="Arial"/>
                <a:cs typeface="Arial"/>
              </a:rPr>
              <a:t>Open to non-established and newly established groups or organisations run by and/or for Hongkongers and their partners.  </a:t>
            </a:r>
          </a:p>
          <a:p>
            <a:pPr>
              <a:lnSpc>
                <a:spcPct val="150000"/>
              </a:lnSpc>
              <a:buFont typeface="Wingdings" panose="05000000000000000000" pitchFamily="2" charset="2"/>
              <a:buChar char="§"/>
            </a:pPr>
            <a:r>
              <a:rPr lang="en-GB" sz="1800">
                <a:latin typeface="Arial"/>
                <a:cs typeface="Arial"/>
              </a:rPr>
              <a:t>For organisations that are </a:t>
            </a:r>
            <a:r>
              <a:rPr lang="en-GB" sz="1800" b="1" u="sng">
                <a:solidFill>
                  <a:srgbClr val="EE266D"/>
                </a:solidFill>
                <a:latin typeface="Arial"/>
                <a:cs typeface="Arial"/>
              </a:rPr>
              <a:t>not</a:t>
            </a:r>
            <a:r>
              <a:rPr lang="en-GB" sz="1800">
                <a:latin typeface="Arial"/>
                <a:cs typeface="Arial"/>
              </a:rPr>
              <a:t> legally constituted, you must have a </a:t>
            </a:r>
            <a:r>
              <a:rPr lang="en-GB" sz="1800" b="1">
                <a:solidFill>
                  <a:srgbClr val="EE266D"/>
                </a:solidFill>
                <a:latin typeface="Arial"/>
                <a:cs typeface="Arial"/>
              </a:rPr>
              <a:t>sponsor organisation</a:t>
            </a:r>
            <a:r>
              <a:rPr lang="en-GB" sz="1800" b="1">
                <a:latin typeface="Arial"/>
                <a:cs typeface="Arial"/>
              </a:rPr>
              <a:t>.</a:t>
            </a:r>
            <a:endParaRPr lang="en-GB" sz="1800"/>
          </a:p>
          <a:p>
            <a:pPr>
              <a:lnSpc>
                <a:spcPct val="150000"/>
              </a:lnSpc>
              <a:buFont typeface="Wingdings" panose="05000000000000000000" pitchFamily="2" charset="2"/>
              <a:buChar char="§"/>
            </a:pPr>
            <a:r>
              <a:rPr lang="en-GB" sz="1800">
                <a:latin typeface="Arial"/>
                <a:cs typeface="Arial"/>
              </a:rPr>
              <a:t>All application organisations or sponsor organisations must have at least two Trustees/Directors/Management Committee members who are not related and have a charitable dissolution clause within their governing document.</a:t>
            </a:r>
          </a:p>
          <a:p>
            <a:pPr lvl="2"/>
            <a:endParaRPr lang="en-GB" sz="1400"/>
          </a:p>
          <a:p>
            <a:pPr marL="0" indent="0">
              <a:buNone/>
            </a:pPr>
            <a:endParaRPr lang="en-GB" sz="1400"/>
          </a:p>
        </p:txBody>
      </p:sp>
      <p:sp>
        <p:nvSpPr>
          <p:cNvPr id="3" name="Title 2">
            <a:extLst>
              <a:ext uri="{FF2B5EF4-FFF2-40B4-BE49-F238E27FC236}">
                <a16:creationId xmlns:a16="http://schemas.microsoft.com/office/drawing/2014/main" id="{64BB3BDB-72F1-88A6-AFA3-7B65FA0CE44C}"/>
              </a:ext>
            </a:extLst>
          </p:cNvPr>
          <p:cNvSpPr>
            <a:spLocks noGrp="1"/>
          </p:cNvSpPr>
          <p:nvPr>
            <p:ph type="title"/>
          </p:nvPr>
        </p:nvSpPr>
        <p:spPr/>
        <p:txBody>
          <a:bodyPr/>
          <a:lstStyle/>
          <a:p>
            <a:r>
              <a:rPr lang="en-GB"/>
              <a:t>Types of grants available – growth grant</a:t>
            </a:r>
          </a:p>
        </p:txBody>
      </p:sp>
    </p:spTree>
    <p:extLst>
      <p:ext uri="{BB962C8B-B14F-4D97-AF65-F5344CB8AC3E}">
        <p14:creationId xmlns:p14="http://schemas.microsoft.com/office/powerpoint/2010/main" val="50862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68CE4-375D-D665-205C-0E926D3E6ADD}"/>
              </a:ext>
            </a:extLst>
          </p:cNvPr>
          <p:cNvSpPr>
            <a:spLocks noGrp="1"/>
          </p:cNvSpPr>
          <p:nvPr>
            <p:ph sz="quarter" idx="11"/>
          </p:nvPr>
        </p:nvSpPr>
        <p:spPr>
          <a:xfrm>
            <a:off x="906462" y="1184367"/>
            <a:ext cx="10393363" cy="4673508"/>
          </a:xfrm>
        </p:spPr>
        <p:txBody>
          <a:bodyPr vert="horz" lIns="0" tIns="45720" rIns="91440" bIns="45720" rtlCol="0" anchor="t">
            <a:noAutofit/>
          </a:bodyPr>
          <a:lstStyle/>
          <a:p>
            <a:pPr algn="just" rtl="0" fontAlgn="base">
              <a:buFont typeface="Arial" panose="020B0604020202020204" pitchFamily="34" charset="0"/>
              <a:buChar char="•"/>
            </a:pPr>
            <a:r>
              <a:rPr lang="en-GB" sz="1800">
                <a:latin typeface="Arial"/>
                <a:cs typeface="Arial"/>
              </a:rPr>
              <a:t>Should fulfil at least one of the following criteria:</a:t>
            </a:r>
          </a:p>
          <a:p>
            <a:pPr algn="just" rtl="0" fontAlgn="base">
              <a:buFont typeface="Arial" panose="020B0604020202020204" pitchFamily="34" charset="0"/>
              <a:buChar char="•"/>
            </a:pPr>
            <a:endParaRPr lang="en-GB" sz="1800">
              <a:latin typeface="Arial"/>
              <a:cs typeface="Arial"/>
            </a:endParaRPr>
          </a:p>
          <a:p>
            <a:pPr algn="just" rtl="0" fontAlgn="base">
              <a:buFont typeface="Arial" panose="020B0604020202020204" pitchFamily="34" charset="0"/>
              <a:buChar char="•"/>
            </a:pPr>
            <a:endParaRPr lang="en-GB" sz="1800">
              <a:latin typeface="Arial"/>
              <a:cs typeface="Arial"/>
            </a:endParaRPr>
          </a:p>
          <a:p>
            <a:pPr algn="just" rtl="0" fontAlgn="base">
              <a:buFont typeface="Arial" panose="020B0604020202020204" pitchFamily="34" charset="0"/>
              <a:buChar char="•"/>
            </a:pPr>
            <a:endParaRPr lang="en-GB" sz="1800">
              <a:latin typeface="Arial"/>
              <a:cs typeface="Arial"/>
            </a:endParaRPr>
          </a:p>
          <a:p>
            <a:pPr algn="just" rtl="0" fontAlgn="base">
              <a:buFont typeface="Arial" panose="020B0604020202020204" pitchFamily="34" charset="0"/>
              <a:buChar char="•"/>
            </a:pPr>
            <a:endParaRPr lang="en-GB" sz="1800">
              <a:latin typeface="Arial"/>
              <a:cs typeface="Arial"/>
            </a:endParaRPr>
          </a:p>
          <a:p>
            <a:pPr marL="0" indent="0" algn="just" rtl="0" fontAlgn="base">
              <a:buNone/>
            </a:pPr>
            <a:endParaRPr lang="en-GB" sz="1800">
              <a:latin typeface="Arial"/>
              <a:cs typeface="Arial"/>
            </a:endParaRPr>
          </a:p>
          <a:p>
            <a:pPr algn="just" rtl="0" fontAlgn="base">
              <a:buFont typeface="Arial" panose="020B0604020202020204" pitchFamily="34" charset="0"/>
              <a:buChar char="•"/>
            </a:pPr>
            <a:endParaRPr lang="en-GB" sz="1800">
              <a:latin typeface="Arial"/>
              <a:cs typeface="Arial"/>
            </a:endParaRPr>
          </a:p>
          <a:p>
            <a:pPr algn="just" rtl="0" fontAlgn="base">
              <a:buFont typeface="Arial" panose="020B0604020202020204" pitchFamily="34" charset="0"/>
              <a:buChar char="•"/>
            </a:pPr>
            <a:r>
              <a:rPr lang="en-GB" sz="1800">
                <a:latin typeface="Arial"/>
                <a:cs typeface="Arial"/>
              </a:rPr>
              <a:t>Receive the money on behalf of the un-constituted group.</a:t>
            </a:r>
            <a:endParaRPr lang="en-GB" sz="1800"/>
          </a:p>
          <a:p>
            <a:pPr marL="0" indent="0" algn="just" rtl="0" fontAlgn="base">
              <a:buNone/>
            </a:pPr>
            <a:endParaRPr lang="en-GB" sz="1800"/>
          </a:p>
          <a:p>
            <a:pPr algn="just" rtl="0" fontAlgn="base">
              <a:buFont typeface="Arial" panose="020B0604020202020204" pitchFamily="34" charset="0"/>
              <a:buChar char="•"/>
            </a:pPr>
            <a:r>
              <a:rPr lang="en-GB" sz="1800">
                <a:latin typeface="Arial"/>
                <a:cs typeface="Arial"/>
              </a:rPr>
              <a:t>Be responsible for the grant funding terms and will need to jointly sign the grant agreement.</a:t>
            </a:r>
            <a:endParaRPr lang="en-GB" sz="1800"/>
          </a:p>
          <a:p>
            <a:pPr marL="0" indent="0" algn="just" rtl="0" fontAlgn="base">
              <a:buNone/>
            </a:pPr>
            <a:endParaRPr lang="en-GB" sz="1800"/>
          </a:p>
          <a:p>
            <a:pPr algn="just" rtl="0" fontAlgn="base">
              <a:buFont typeface="Arial" panose="020B0604020202020204" pitchFamily="34" charset="0"/>
              <a:buChar char="•"/>
            </a:pPr>
            <a:r>
              <a:rPr lang="en-GB" sz="1800">
                <a:latin typeface="Arial"/>
                <a:cs typeface="Arial"/>
              </a:rPr>
              <a:t>Have adequate and appropriate policies and procedures in place (Safeguarding, insurance, Equality&amp; Diversity, etc).</a:t>
            </a:r>
            <a:endParaRPr lang="en-GB" sz="1800"/>
          </a:p>
          <a:p>
            <a:pPr marL="0" indent="0" algn="just" rtl="0" fontAlgn="base">
              <a:buNone/>
            </a:pPr>
            <a:endParaRPr lang="en-GB" sz="1800"/>
          </a:p>
          <a:p>
            <a:pPr algn="just" rtl="0" fontAlgn="base">
              <a:buFont typeface="Arial" panose="020B0604020202020204" pitchFamily="34" charset="0"/>
              <a:buChar char="•"/>
            </a:pPr>
            <a:r>
              <a:rPr lang="en-GB" sz="1800">
                <a:latin typeface="Arial"/>
                <a:cs typeface="Arial"/>
              </a:rPr>
              <a:t>Support the non-constituted group (policy adherence, meetings with GLA).</a:t>
            </a:r>
          </a:p>
        </p:txBody>
      </p:sp>
      <p:sp>
        <p:nvSpPr>
          <p:cNvPr id="3" name="Title 2">
            <a:extLst>
              <a:ext uri="{FF2B5EF4-FFF2-40B4-BE49-F238E27FC236}">
                <a16:creationId xmlns:a16="http://schemas.microsoft.com/office/drawing/2014/main" id="{0B8543FD-218F-3A23-5441-8E0A4C99AE1B}"/>
              </a:ext>
            </a:extLst>
          </p:cNvPr>
          <p:cNvSpPr>
            <a:spLocks noGrp="1"/>
          </p:cNvSpPr>
          <p:nvPr>
            <p:ph type="title"/>
          </p:nvPr>
        </p:nvSpPr>
        <p:spPr>
          <a:xfrm>
            <a:off x="906462" y="387994"/>
            <a:ext cx="10849020" cy="540000"/>
          </a:xfrm>
        </p:spPr>
        <p:txBody>
          <a:bodyPr/>
          <a:lstStyle/>
          <a:p>
            <a:r>
              <a:rPr lang="en-GB" sz="2400"/>
              <a:t>sponsor organisation requirements (Growth Grants)</a:t>
            </a:r>
          </a:p>
        </p:txBody>
      </p:sp>
      <p:graphicFrame>
        <p:nvGraphicFramePr>
          <p:cNvPr id="4" name="Table 3">
            <a:extLst>
              <a:ext uri="{FF2B5EF4-FFF2-40B4-BE49-F238E27FC236}">
                <a16:creationId xmlns:a16="http://schemas.microsoft.com/office/drawing/2014/main" id="{FEDC5556-3CF0-C543-5890-1B4DEB84359F}"/>
              </a:ext>
            </a:extLst>
          </p:cNvPr>
          <p:cNvGraphicFramePr>
            <a:graphicFrameLocks noGrp="1"/>
          </p:cNvGraphicFramePr>
          <p:nvPr>
            <p:extLst>
              <p:ext uri="{D42A27DB-BD31-4B8C-83A1-F6EECF244321}">
                <p14:modId xmlns:p14="http://schemas.microsoft.com/office/powerpoint/2010/main" val="3712407305"/>
              </p:ext>
            </p:extLst>
          </p:nvPr>
        </p:nvGraphicFramePr>
        <p:xfrm>
          <a:off x="1460568" y="1697113"/>
          <a:ext cx="9285150" cy="1456329"/>
        </p:xfrm>
        <a:graphic>
          <a:graphicData uri="http://schemas.openxmlformats.org/drawingml/2006/table">
            <a:tbl>
              <a:tblPr firstRow="1" bandRow="1">
                <a:tableStyleId>{5C22544A-7EE6-4342-B048-85BDC9FD1C3A}</a:tableStyleId>
              </a:tblPr>
              <a:tblGrid>
                <a:gridCol w="3916542">
                  <a:extLst>
                    <a:ext uri="{9D8B030D-6E8A-4147-A177-3AD203B41FA5}">
                      <a16:colId xmlns:a16="http://schemas.microsoft.com/office/drawing/2014/main" val="398849298"/>
                    </a:ext>
                  </a:extLst>
                </a:gridCol>
                <a:gridCol w="5368608">
                  <a:extLst>
                    <a:ext uri="{9D8B030D-6E8A-4147-A177-3AD203B41FA5}">
                      <a16:colId xmlns:a16="http://schemas.microsoft.com/office/drawing/2014/main" val="51332690"/>
                    </a:ext>
                  </a:extLst>
                </a:gridCol>
              </a:tblGrid>
              <a:tr h="304800">
                <a:tc>
                  <a:txBody>
                    <a:bodyPr/>
                    <a:lstStyle/>
                    <a:p>
                      <a:pPr marL="285750" indent="-285750">
                        <a:buFont typeface="Arial" panose="020B0604020202020204" pitchFamily="34" charset="0"/>
                        <a:buChar char="•"/>
                      </a:pPr>
                      <a:r>
                        <a:rPr lang="en-GB" sz="1400" b="0" kern="1200">
                          <a:solidFill>
                            <a:srgbClr val="EE266D"/>
                          </a:solidFill>
                          <a:latin typeface="Arial" panose="020B0604020202020204" pitchFamily="34" charset="0"/>
                          <a:ea typeface="+mn-ea"/>
                          <a:cs typeface="Arial" panose="020B0604020202020204" pitchFamily="34" charset="0"/>
                        </a:rPr>
                        <a:t>Registered charity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a:solidFill>
                            <a:srgbClr val="EE266D"/>
                          </a:solidFill>
                          <a:latin typeface="Arial" panose="020B0604020202020204" pitchFamily="34" charset="0"/>
                          <a:ea typeface="+mn-ea"/>
                          <a:cs typeface="Arial" panose="020B0604020202020204" pitchFamily="34" charset="0"/>
                        </a:rPr>
                        <a:t>Charitable  Incorporated Organisations (CIO)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193697"/>
                  </a:ext>
                </a:extLst>
              </a:tr>
              <a:tr h="35857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rgbClr val="EE266D"/>
                          </a:solidFill>
                          <a:latin typeface="Arial" panose="020B0604020202020204" pitchFamily="34" charset="0"/>
                          <a:ea typeface="+mn-ea"/>
                          <a:cs typeface="Arial" panose="020B0604020202020204" pitchFamily="34" charset="0"/>
                        </a:rPr>
                        <a:t>Charitable Company (limited by guarantee)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rgbClr val="EE266D"/>
                          </a:solidFill>
                          <a:latin typeface="Arial" panose="020B0604020202020204" pitchFamily="34" charset="0"/>
                          <a:ea typeface="+mn-ea"/>
                          <a:cs typeface="Arial" panose="020B0604020202020204" pitchFamily="34" charset="0"/>
                        </a:rPr>
                        <a:t>Charitable Company (limited by guarantee)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8089949"/>
                  </a:ext>
                </a:extLst>
              </a:tr>
              <a:tr h="2970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rgbClr val="EE266D"/>
                          </a:solidFill>
                          <a:latin typeface="Arial" panose="020B0604020202020204" pitchFamily="34" charset="0"/>
                          <a:ea typeface="+mn-ea"/>
                          <a:cs typeface="Arial" panose="020B0604020202020204" pitchFamily="34" charset="0"/>
                        </a:rPr>
                        <a:t>Community Amateur Sports Club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rgbClr val="EE266D"/>
                          </a:solidFill>
                          <a:latin typeface="Arial" panose="020B0604020202020204" pitchFamily="34" charset="0"/>
                          <a:ea typeface="+mn-ea"/>
                          <a:cs typeface="Arial" panose="020B0604020202020204" pitchFamily="34" charset="0"/>
                        </a:rPr>
                        <a:t>Community Benefit Society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945307"/>
                  </a:ext>
                </a:extLst>
              </a:tr>
              <a:tr h="48815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rgbClr val="EE266D"/>
                          </a:solidFill>
                          <a:latin typeface="Arial" panose="020B0604020202020204" pitchFamily="34" charset="0"/>
                          <a:ea typeface="+mn-ea"/>
                          <a:cs typeface="Arial" panose="020B0604020202020204" pitchFamily="34" charset="0"/>
                        </a:rPr>
                        <a:t>Excepted or exempted charity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a:solidFill>
                            <a:srgbClr val="EE266D"/>
                          </a:solidFill>
                          <a:latin typeface="Arial" panose="020B0604020202020204" pitchFamily="34" charset="0"/>
                          <a:ea typeface="+mn-ea"/>
                          <a:cs typeface="Arial" panose="020B0604020202020204" pitchFamily="34" charset="0"/>
                        </a:rPr>
                        <a:t>Community Interest Company (CIC)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283587"/>
                  </a:ext>
                </a:extLst>
              </a:tr>
            </a:tbl>
          </a:graphicData>
        </a:graphic>
      </p:graphicFrame>
    </p:spTree>
    <p:extLst>
      <p:ext uri="{BB962C8B-B14F-4D97-AF65-F5344CB8AC3E}">
        <p14:creationId xmlns:p14="http://schemas.microsoft.com/office/powerpoint/2010/main" val="257981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ACB5D3B-0F91-575A-D129-EC13A911E1FB}"/>
              </a:ext>
            </a:extLst>
          </p:cNvPr>
          <p:cNvSpPr>
            <a:spLocks noGrp="1"/>
          </p:cNvSpPr>
          <p:nvPr>
            <p:ph sz="quarter" idx="11"/>
          </p:nvPr>
        </p:nvSpPr>
        <p:spPr>
          <a:xfrm>
            <a:off x="906462" y="1280160"/>
            <a:ext cx="10393363" cy="4903469"/>
          </a:xfrm>
        </p:spPr>
        <p:txBody>
          <a:bodyPr vert="horz" lIns="0" tIns="45720" rIns="91440" bIns="45720" rtlCol="0" anchor="t">
            <a:noAutofit/>
          </a:bodyPr>
          <a:lstStyle/>
          <a:p>
            <a:r>
              <a:rPr lang="en-GB" sz="1800" b="1" dirty="0">
                <a:solidFill>
                  <a:srgbClr val="EE266D"/>
                </a:solidFill>
                <a:latin typeface="Arial"/>
                <a:cs typeface="Arial"/>
              </a:rPr>
              <a:t>Up to £50,000</a:t>
            </a:r>
          </a:p>
          <a:p>
            <a:pPr lvl="1"/>
            <a:endParaRPr lang="en-GB" sz="1800" dirty="0">
              <a:latin typeface="Arial"/>
              <a:cs typeface="Arial"/>
            </a:endParaRPr>
          </a:p>
          <a:p>
            <a:r>
              <a:rPr lang="en-GB" sz="1800" dirty="0">
                <a:latin typeface="Arial"/>
                <a:cs typeface="Arial"/>
              </a:rPr>
              <a:t>Available to two or more organisations working in collaboration and partnership. </a:t>
            </a:r>
          </a:p>
          <a:p>
            <a:endParaRPr lang="en-GB" sz="1800" dirty="0">
              <a:latin typeface="Arial"/>
              <a:cs typeface="Arial"/>
            </a:endParaRPr>
          </a:p>
          <a:p>
            <a:r>
              <a:rPr lang="en-GB" sz="1800" dirty="0">
                <a:latin typeface="Arial"/>
                <a:cs typeface="Arial"/>
              </a:rPr>
              <a:t>A </a:t>
            </a:r>
            <a:r>
              <a:rPr lang="en-GB" sz="1800" b="1" dirty="0">
                <a:solidFill>
                  <a:srgbClr val="EE266D"/>
                </a:solidFill>
                <a:latin typeface="Arial"/>
                <a:cs typeface="Arial"/>
              </a:rPr>
              <a:t>lead partner </a:t>
            </a:r>
            <a:r>
              <a:rPr lang="en-GB" sz="1800" dirty="0">
                <a:latin typeface="Arial"/>
                <a:cs typeface="Arial"/>
              </a:rPr>
              <a:t>must be identified in the application, and this must be a legally constituted group.  </a:t>
            </a:r>
          </a:p>
          <a:p>
            <a:pPr lvl="2"/>
            <a:endParaRPr lang="en-GB" sz="1800" dirty="0">
              <a:latin typeface="Arial"/>
              <a:cs typeface="Arial"/>
            </a:endParaRPr>
          </a:p>
          <a:p>
            <a:pPr fontAlgn="base"/>
            <a:r>
              <a:rPr lang="en-GB" sz="1800" dirty="0">
                <a:latin typeface="Arial"/>
                <a:cs typeface="Arial"/>
              </a:rPr>
              <a:t>Applicants should provide a clear and detailed outline </a:t>
            </a:r>
            <a:r>
              <a:rPr lang="en-GB" sz="1800" b="1" dirty="0">
                <a:solidFill>
                  <a:srgbClr val="EE266D"/>
                </a:solidFill>
                <a:latin typeface="Arial"/>
                <a:cs typeface="Arial"/>
              </a:rPr>
              <a:t>of how roles and resources will be divided and allocated</a:t>
            </a:r>
            <a:r>
              <a:rPr lang="en-GB" sz="1800" dirty="0">
                <a:latin typeface="Arial"/>
                <a:cs typeface="Arial"/>
              </a:rPr>
              <a:t> amongst partnering organisations.  </a:t>
            </a:r>
          </a:p>
          <a:p>
            <a:pPr fontAlgn="base"/>
            <a:endParaRPr lang="en-GB" sz="1800" dirty="0">
              <a:latin typeface="Arial"/>
              <a:cs typeface="Arial"/>
            </a:endParaRPr>
          </a:p>
          <a:p>
            <a:pPr fontAlgn="base"/>
            <a:r>
              <a:rPr lang="en-GB" sz="1800" dirty="0">
                <a:latin typeface="Arial"/>
                <a:cs typeface="Arial"/>
              </a:rPr>
              <a:t>All groups and organisations involved in the partnership project should </a:t>
            </a:r>
            <a:r>
              <a:rPr lang="en-GB" sz="1800" b="1" dirty="0">
                <a:solidFill>
                  <a:srgbClr val="EE266D"/>
                </a:solidFill>
                <a:latin typeface="Arial"/>
                <a:cs typeface="Arial"/>
              </a:rPr>
              <a:t>agree and sign the application form</a:t>
            </a:r>
            <a:r>
              <a:rPr lang="en-GB" sz="1800" dirty="0">
                <a:latin typeface="Arial"/>
                <a:cs typeface="Arial"/>
              </a:rPr>
              <a:t>.  </a:t>
            </a:r>
          </a:p>
        </p:txBody>
      </p:sp>
      <p:sp>
        <p:nvSpPr>
          <p:cNvPr id="3" name="Title 2">
            <a:extLst>
              <a:ext uri="{FF2B5EF4-FFF2-40B4-BE49-F238E27FC236}">
                <a16:creationId xmlns:a16="http://schemas.microsoft.com/office/drawing/2014/main" id="{64BB3BDB-72F1-88A6-AFA3-7B65FA0CE44C}"/>
              </a:ext>
            </a:extLst>
          </p:cNvPr>
          <p:cNvSpPr>
            <a:spLocks noGrp="1"/>
          </p:cNvSpPr>
          <p:nvPr>
            <p:ph type="title"/>
          </p:nvPr>
        </p:nvSpPr>
        <p:spPr/>
        <p:txBody>
          <a:bodyPr/>
          <a:lstStyle/>
          <a:p>
            <a:r>
              <a:rPr lang="en-GB"/>
              <a:t>Types of grant available – collaboration grant</a:t>
            </a:r>
          </a:p>
        </p:txBody>
      </p:sp>
    </p:spTree>
    <p:extLst>
      <p:ext uri="{BB962C8B-B14F-4D97-AF65-F5344CB8AC3E}">
        <p14:creationId xmlns:p14="http://schemas.microsoft.com/office/powerpoint/2010/main" val="113575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C861736-BF4F-751C-CE08-58ED27B3B55A}"/>
              </a:ext>
            </a:extLst>
          </p:cNvPr>
          <p:cNvSpPr>
            <a:spLocks noGrp="1"/>
          </p:cNvSpPr>
          <p:nvPr>
            <p:ph type="ctrTitle"/>
          </p:nvPr>
        </p:nvSpPr>
        <p:spPr/>
        <p:txBody>
          <a:bodyPr/>
          <a:lstStyle/>
          <a:p>
            <a:r>
              <a:rPr lang="en-GB"/>
              <a:t>Application process and tips</a:t>
            </a:r>
          </a:p>
        </p:txBody>
      </p:sp>
    </p:spTree>
    <p:extLst>
      <p:ext uri="{BB962C8B-B14F-4D97-AF65-F5344CB8AC3E}">
        <p14:creationId xmlns:p14="http://schemas.microsoft.com/office/powerpoint/2010/main" val="375181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p:nvPr>
        </p:nvSpPr>
        <p:spPr>
          <a:xfrm>
            <a:off x="873300" y="1164100"/>
            <a:ext cx="10445400" cy="3928884"/>
          </a:xfrm>
          <a:prstGeom prst="rect">
            <a:avLst/>
          </a:prstGeom>
          <a:noFill/>
          <a:ln w="0">
            <a:noFill/>
          </a:ln>
        </p:spPr>
        <p:txBody>
          <a:bodyPr lIns="0" tIns="0" rIns="0" bIns="0" anchor="t">
            <a:normAutofit lnSpcReduction="10000"/>
          </a:bodyPr>
          <a:lstStyle/>
          <a:p>
            <a:pPr marL="342900" indent="-342900">
              <a:spcBef>
                <a:spcPts val="1417"/>
              </a:spcBef>
              <a:buFont typeface="Arial" panose="020B0604020202020204" pitchFamily="34" charset="0"/>
              <a:buChar char="•"/>
              <a:tabLst>
                <a:tab pos="0" algn="l"/>
              </a:tabLst>
            </a:pPr>
            <a:r>
              <a:rPr lang="en-GB" sz="1900" spc="-1" dirty="0">
                <a:latin typeface="+mn-lt"/>
                <a:cs typeface="Arial"/>
              </a:rPr>
              <a:t>Groundwork London Hong Kong Empowerment Fund webpage – please see </a:t>
            </a:r>
            <a:r>
              <a:rPr lang="en-GB" sz="1900" spc="-1" dirty="0">
                <a:latin typeface="+mn-lt"/>
                <a:cs typeface="Arial"/>
                <a:hlinkClick r:id="rId3"/>
              </a:rPr>
              <a:t>here</a:t>
            </a:r>
            <a:endParaRPr lang="en-US" sz="1900" dirty="0">
              <a:latin typeface="+mn-lt"/>
              <a:ea typeface="+mj-lt"/>
              <a:cs typeface="+mj-lt"/>
            </a:endParaRPr>
          </a:p>
          <a:p>
            <a:pPr marL="342900" indent="-342900">
              <a:spcBef>
                <a:spcPts val="1417"/>
              </a:spcBef>
              <a:buFont typeface="Arial" panose="020B0604020202020204" pitchFamily="34" charset="0"/>
              <a:buChar char="•"/>
              <a:tabLst>
                <a:tab pos="0" algn="l"/>
              </a:tabLst>
            </a:pPr>
            <a:r>
              <a:rPr lang="en-US" sz="1900" spc="-1" dirty="0">
                <a:latin typeface="+mn-lt"/>
                <a:ea typeface="+mj-lt"/>
                <a:cs typeface="+mj-lt"/>
              </a:rPr>
              <a:t>Hong Kong Empowerment Fund </a:t>
            </a:r>
            <a:r>
              <a:rPr lang="en-GB" sz="1900" spc="-1" dirty="0">
                <a:latin typeface="+mn-lt"/>
                <a:cs typeface="Arial"/>
              </a:rPr>
              <a:t>Programme Prospectus – please see </a:t>
            </a:r>
            <a:r>
              <a:rPr lang="en-GB" sz="1900" spc="-1" dirty="0">
                <a:latin typeface="+mn-lt"/>
                <a:cs typeface="Arial"/>
                <a:hlinkClick r:id="rId4"/>
              </a:rPr>
              <a:t>here</a:t>
            </a:r>
            <a:endParaRPr lang="en-GB" sz="1900" spc="-1" dirty="0">
              <a:latin typeface="+mn-lt"/>
              <a:ea typeface="+mj-lt"/>
              <a:cs typeface="+mj-lt"/>
            </a:endParaRPr>
          </a:p>
          <a:p>
            <a:pPr marL="342900" indent="-342900">
              <a:spcBef>
                <a:spcPts val="1417"/>
              </a:spcBef>
              <a:buFont typeface="Arial" panose="020B0604020202020204" pitchFamily="34" charset="0"/>
              <a:buChar char="•"/>
              <a:tabLst>
                <a:tab pos="0" algn="l"/>
              </a:tabLst>
            </a:pPr>
            <a:r>
              <a:rPr lang="en-GB" sz="1900" spc="-1" dirty="0">
                <a:latin typeface="+mn-lt"/>
                <a:ea typeface="+mj-lt"/>
                <a:cs typeface="+mj-lt"/>
              </a:rPr>
              <a:t>Application questions in MS Word version – please note that all submissions </a:t>
            </a:r>
            <a:r>
              <a:rPr lang="en-GB" sz="1900" u="sng" spc="-1" dirty="0">
                <a:latin typeface="+mn-lt"/>
                <a:ea typeface="+mj-lt"/>
                <a:cs typeface="+mj-lt"/>
              </a:rPr>
              <a:t>must</a:t>
            </a:r>
            <a:r>
              <a:rPr lang="en-GB" sz="1900" spc="-1" dirty="0">
                <a:latin typeface="+mn-lt"/>
                <a:ea typeface="+mj-lt"/>
                <a:cs typeface="+mj-lt"/>
              </a:rPr>
              <a:t> be made directly in BBGM Portal.</a:t>
            </a:r>
          </a:p>
          <a:p>
            <a:pPr marL="342900" lvl="4" indent="-342900">
              <a:spcBef>
                <a:spcPts val="1417"/>
              </a:spcBef>
              <a:buFont typeface="Arial" panose="020B0604020202020204" pitchFamily="34" charset="0"/>
              <a:buChar char="•"/>
              <a:tabLst>
                <a:tab pos="0" algn="l"/>
              </a:tabLst>
            </a:pPr>
            <a:r>
              <a:rPr lang="en-GB" spc="-1" dirty="0">
                <a:latin typeface="+mn-lt"/>
                <a:ea typeface="+mj-lt"/>
                <a:cs typeface="+mj-lt"/>
              </a:rPr>
              <a:t>Growth Grant</a:t>
            </a:r>
            <a:endParaRPr lang="en-GB" spc="-1" dirty="0">
              <a:latin typeface="+mn-lt"/>
              <a:cs typeface="Arial"/>
            </a:endParaRPr>
          </a:p>
          <a:p>
            <a:pPr marL="285750" indent="-285750">
              <a:spcBef>
                <a:spcPts val="1417"/>
              </a:spcBef>
              <a:buFont typeface="Calibri"/>
              <a:buChar char="-"/>
              <a:tabLst>
                <a:tab pos="0" algn="l"/>
              </a:tabLst>
            </a:pPr>
            <a:r>
              <a:rPr lang="en-GB" sz="1900" spc="-1" dirty="0">
                <a:latin typeface="+mn-lt"/>
                <a:ea typeface="+mj-lt"/>
                <a:cs typeface="+mj-lt"/>
                <a:hlinkClick r:id="rId5">
                  <a:extLst>
                    <a:ext uri="{A12FA001-AC4F-418D-AE19-62706E023703}">
                      <ahyp:hlinkClr xmlns:ahyp="http://schemas.microsoft.com/office/drawing/2018/hyperlinkcolor" val="tx"/>
                    </a:ext>
                  </a:extLst>
                </a:hlinkClick>
              </a:rPr>
              <a:t>Application-Questions-Growth-Grant-HKEF.docx (live.com)</a:t>
            </a:r>
            <a:endParaRPr lang="en-GB" sz="1900" spc="-1" dirty="0">
              <a:latin typeface="+mn-lt"/>
              <a:cs typeface="Arial"/>
            </a:endParaRPr>
          </a:p>
          <a:p>
            <a:pPr marL="285750" indent="-285750">
              <a:spcBef>
                <a:spcPts val="1417"/>
              </a:spcBef>
              <a:buFont typeface="Calibri"/>
              <a:buChar char="-"/>
              <a:tabLst>
                <a:tab pos="0" algn="l"/>
              </a:tabLst>
            </a:pPr>
            <a:r>
              <a:rPr lang="en-GB" sz="1900" spc="-1" dirty="0">
                <a:latin typeface="+mn-lt"/>
                <a:ea typeface="+mj-lt"/>
                <a:cs typeface="+mj-lt"/>
                <a:hlinkClick r:id="rId6">
                  <a:extLst>
                    <a:ext uri="{A12FA001-AC4F-418D-AE19-62706E023703}">
                      <ahyp:hlinkClr xmlns:ahyp="http://schemas.microsoft.com/office/drawing/2018/hyperlinkcolor" val="tx"/>
                    </a:ext>
                  </a:extLst>
                </a:hlinkClick>
              </a:rPr>
              <a:t>Application-Questions-Collaboration-Grant-HKEF.docx (live.com)</a:t>
            </a:r>
            <a:endParaRPr lang="en-GB" sz="1900" spc="-1" dirty="0">
              <a:latin typeface="+mn-lt"/>
              <a:ea typeface="+mn-ea"/>
              <a:cs typeface="Arial"/>
            </a:endParaRPr>
          </a:p>
          <a:p>
            <a:pPr>
              <a:spcBef>
                <a:spcPts val="1417"/>
              </a:spcBef>
              <a:tabLst>
                <a:tab pos="0" algn="l"/>
              </a:tabLst>
            </a:pPr>
            <a:r>
              <a:rPr lang="en-GB" sz="1900" dirty="0">
                <a:latin typeface="+mn-lt"/>
                <a:ea typeface="+mn-ea"/>
                <a:cs typeface="Arial"/>
              </a:rPr>
              <a:t>Application Links to the BBGM Portal: </a:t>
            </a:r>
            <a:endParaRPr lang="en-GB" sz="1900" spc="-1" dirty="0">
              <a:latin typeface="+mn-lt"/>
              <a:ea typeface="+mn-ea"/>
              <a:cs typeface="Arial"/>
            </a:endParaRPr>
          </a:p>
          <a:p>
            <a:pPr marL="342900" indent="-342900">
              <a:spcBef>
                <a:spcPts val="1417"/>
              </a:spcBef>
              <a:buFont typeface="Arial" panose="020B0604020202020204" pitchFamily="34" charset="0"/>
              <a:buChar char="•"/>
              <a:tabLst>
                <a:tab pos="0" algn="l"/>
              </a:tabLst>
            </a:pPr>
            <a:r>
              <a:rPr lang="en-GB" sz="1900" spc="-1" dirty="0">
                <a:latin typeface="+mn-lt"/>
                <a:ea typeface="+mj-lt"/>
                <a:cs typeface="+mj-lt"/>
                <a:hlinkClick r:id="rId7">
                  <a:extLst>
                    <a:ext uri="{A12FA001-AC4F-418D-AE19-62706E023703}">
                      <ahyp:hlinkClr xmlns:ahyp="http://schemas.microsoft.com/office/drawing/2018/hyperlinkcolor" val="tx"/>
                    </a:ext>
                  </a:extLst>
                </a:hlinkClick>
              </a:rPr>
              <a:t>https://www2.grantrequest.co.uk/application.aspx?sid=123&amp;fid=35516</a:t>
            </a:r>
            <a:r>
              <a:rPr lang="en-GB" sz="1900" spc="-1" dirty="0">
                <a:latin typeface="+mn-lt"/>
                <a:ea typeface="+mj-lt"/>
                <a:cs typeface="+mj-lt"/>
              </a:rPr>
              <a:t> </a:t>
            </a:r>
            <a:endParaRPr lang="en-GB" sz="1900" spc="-1" dirty="0">
              <a:latin typeface="+mn-lt"/>
              <a:cs typeface="Arial"/>
            </a:endParaRPr>
          </a:p>
          <a:p>
            <a:pPr marL="342900" indent="-342900">
              <a:spcBef>
                <a:spcPts val="1417"/>
              </a:spcBef>
              <a:buFont typeface="Arial" panose="020B0604020202020204" pitchFamily="34" charset="0"/>
              <a:buChar char="•"/>
              <a:tabLst>
                <a:tab pos="0" algn="l"/>
              </a:tabLst>
            </a:pPr>
            <a:r>
              <a:rPr lang="en-GB" sz="1900" spc="-1" dirty="0">
                <a:latin typeface="+mn-lt"/>
                <a:ea typeface="+mj-lt"/>
                <a:cs typeface="+mj-lt"/>
                <a:hlinkClick r:id="rId8"/>
              </a:rPr>
              <a:t>https://www2.grantrequest.co.uk/application.aspx?sid=123&amp;fid=35519</a:t>
            </a:r>
            <a:r>
              <a:rPr lang="en-GB" sz="1900" spc="-1" dirty="0">
                <a:latin typeface="+mn-lt"/>
                <a:ea typeface="+mj-lt"/>
                <a:cs typeface="+mj-lt"/>
              </a:rPr>
              <a:t> </a:t>
            </a:r>
            <a:endParaRPr lang="en-GB" sz="1900" spc="-1" dirty="0">
              <a:latin typeface="+mn-lt"/>
              <a:cs typeface="Arial"/>
            </a:endParaRPr>
          </a:p>
          <a:p>
            <a:pPr>
              <a:spcBef>
                <a:spcPts val="1417"/>
              </a:spcBef>
              <a:tabLst>
                <a:tab pos="0" algn="l"/>
              </a:tabLst>
            </a:pPr>
            <a:endParaRPr lang="en-GB" sz="1400" spc="-1" dirty="0">
              <a:solidFill>
                <a:schemeClr val="tx2">
                  <a:lumMod val="75000"/>
                </a:schemeClr>
              </a:solidFill>
              <a:highlight>
                <a:srgbClr val="FFFF00"/>
              </a:highlight>
              <a:latin typeface="+mn-lt"/>
              <a:cs typeface="Arial"/>
            </a:endParaRPr>
          </a:p>
        </p:txBody>
      </p:sp>
      <p:sp>
        <p:nvSpPr>
          <p:cNvPr id="3" name="Google Shape;192;p3">
            <a:extLst>
              <a:ext uri="{FF2B5EF4-FFF2-40B4-BE49-F238E27FC236}">
                <a16:creationId xmlns:a16="http://schemas.microsoft.com/office/drawing/2014/main" id="{A91B86FD-EA8A-490E-9F3F-5CBBF1BD284B}"/>
              </a:ext>
            </a:extLst>
          </p:cNvPr>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algn="l" defTabSz="914400" rtl="0" eaLnBrk="1" fontAlgn="auto" latinLnBrk="0" hangingPunct="1">
              <a:lnSpc>
                <a:spcPct val="90000"/>
              </a:lnSpc>
              <a:spcBef>
                <a:spcPct val="0"/>
              </a:spcBef>
              <a:spcAft>
                <a:spcPts val="0"/>
              </a:spcAft>
              <a:buClrTx/>
              <a:buSzTx/>
              <a:buFontTx/>
              <a:buNone/>
              <a:tabLst>
                <a:tab pos="0" algn="l"/>
              </a:tabLst>
              <a:defRPr/>
            </a:pPr>
            <a:r>
              <a:rPr kumimoji="0" lang="en-GB" sz="2800" b="1" i="0" u="none" strike="noStrike" kern="1200" cap="all"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Application links</a:t>
            </a:r>
          </a:p>
        </p:txBody>
      </p:sp>
      <p:cxnSp>
        <p:nvCxnSpPr>
          <p:cNvPr id="4" name="Straight Connector 3">
            <a:extLst>
              <a:ext uri="{FF2B5EF4-FFF2-40B4-BE49-F238E27FC236}">
                <a16:creationId xmlns:a16="http://schemas.microsoft.com/office/drawing/2014/main" id="{C0610A1B-99D8-4A12-834C-9CDAE12C9474}"/>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997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p3">
            <a:extLst>
              <a:ext uri="{FF2B5EF4-FFF2-40B4-BE49-F238E27FC236}">
                <a16:creationId xmlns:a16="http://schemas.microsoft.com/office/drawing/2014/main" id="{A91B86FD-EA8A-490E-9F3F-5CBBF1BD284B}"/>
              </a:ext>
            </a:extLst>
          </p:cNvPr>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algn="l" defTabSz="914400" rtl="0" eaLnBrk="1" fontAlgn="auto" latinLnBrk="0" hangingPunct="1">
              <a:lnSpc>
                <a:spcPct val="90000"/>
              </a:lnSpc>
              <a:spcBef>
                <a:spcPct val="0"/>
              </a:spcBef>
              <a:spcAft>
                <a:spcPts val="0"/>
              </a:spcAft>
              <a:buClrTx/>
              <a:buSzTx/>
              <a:buFontTx/>
              <a:buNone/>
              <a:tabLst>
                <a:tab pos="0" algn="l"/>
              </a:tabLst>
              <a:defRPr/>
            </a:pPr>
            <a:r>
              <a:rPr kumimoji="0" lang="en-GB" sz="2800" b="1" i="0" u="none" strike="noStrike" kern="1200" cap="all"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Application links</a:t>
            </a:r>
          </a:p>
        </p:txBody>
      </p:sp>
      <p:cxnSp>
        <p:nvCxnSpPr>
          <p:cNvPr id="4" name="Straight Connector 3">
            <a:extLst>
              <a:ext uri="{FF2B5EF4-FFF2-40B4-BE49-F238E27FC236}">
                <a16:creationId xmlns:a16="http://schemas.microsoft.com/office/drawing/2014/main" id="{C0610A1B-99D8-4A12-834C-9CDAE12C9474}"/>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198E997-85CE-3D1C-3A58-EE2BC9047BD1}"/>
              </a:ext>
            </a:extLst>
          </p:cNvPr>
          <p:cNvSpPr txBox="1"/>
          <p:nvPr/>
        </p:nvSpPr>
        <p:spPr>
          <a:xfrm>
            <a:off x="890557" y="1031095"/>
            <a:ext cx="10630883" cy="438581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Groundwork London Hong Kong Empowerment Fund webpage – please see </a:t>
            </a:r>
            <a:r>
              <a:rPr lang="en-GB" dirty="0">
                <a:hlinkClick r:id="rId3"/>
              </a:rPr>
              <a:t>here</a:t>
            </a:r>
            <a:endParaRPr lang="en-GB" dirty="0"/>
          </a:p>
          <a:p>
            <a:pPr marL="285750" indent="-285750">
              <a:lnSpc>
                <a:spcPct val="150000"/>
              </a:lnSpc>
              <a:buFont typeface="Arial" panose="020B0604020202020204" pitchFamily="34" charset="0"/>
              <a:buChar char="•"/>
            </a:pPr>
            <a:r>
              <a:rPr lang="en-GB" dirty="0"/>
              <a:t>Hong Kong Empowerment Fund Programme Prospectus – please see </a:t>
            </a:r>
            <a:r>
              <a:rPr lang="en-GB" dirty="0">
                <a:hlinkClick r:id="rId4"/>
              </a:rPr>
              <a:t>here</a:t>
            </a:r>
            <a:endParaRPr lang="en-GB" dirty="0"/>
          </a:p>
          <a:p>
            <a:pPr marL="285750" indent="-285750">
              <a:lnSpc>
                <a:spcPct val="150000"/>
              </a:lnSpc>
              <a:buFont typeface="Arial" panose="020B0604020202020204" pitchFamily="34" charset="0"/>
              <a:buChar char="•"/>
            </a:pPr>
            <a:r>
              <a:rPr lang="en-GB" dirty="0"/>
              <a:t>Application questions in MS Word version – please note that all submissions must be made directly in BBGM Portal.</a:t>
            </a:r>
          </a:p>
          <a:p>
            <a:pPr marL="742950" lvl="1" indent="-285750">
              <a:lnSpc>
                <a:spcPct val="150000"/>
              </a:lnSpc>
              <a:buFont typeface="Arial" panose="020B0604020202020204" pitchFamily="34" charset="0"/>
              <a:buChar char="•"/>
            </a:pPr>
            <a:r>
              <a:rPr lang="en-GB" dirty="0">
                <a:hlinkClick r:id="rId5"/>
              </a:rPr>
              <a:t>Growth Grant</a:t>
            </a:r>
            <a:endParaRPr lang="en-GB" dirty="0"/>
          </a:p>
          <a:p>
            <a:pPr marL="742950" lvl="1" indent="-285750">
              <a:lnSpc>
                <a:spcPct val="150000"/>
              </a:lnSpc>
              <a:buFont typeface="Arial" panose="020B0604020202020204" pitchFamily="34" charset="0"/>
              <a:buChar char="•"/>
            </a:pPr>
            <a:r>
              <a:rPr lang="en-GB" dirty="0">
                <a:hlinkClick r:id="rId6"/>
              </a:rPr>
              <a:t>Collaboration Grant</a:t>
            </a:r>
            <a:endParaRPr lang="en-GB" dirty="0"/>
          </a:p>
          <a:p>
            <a:pPr marL="285750" indent="-285750">
              <a:lnSpc>
                <a:spcPct val="150000"/>
              </a:lnSpc>
              <a:buFont typeface="Arial" panose="020B0604020202020204" pitchFamily="34" charset="0"/>
              <a:buChar char="•"/>
            </a:pPr>
            <a:r>
              <a:rPr lang="en-GB" dirty="0"/>
              <a:t>Website links to application forms on BBGM:</a:t>
            </a:r>
          </a:p>
          <a:p>
            <a:pPr marL="742950" lvl="1" indent="-285750">
              <a:lnSpc>
                <a:spcPct val="150000"/>
              </a:lnSpc>
              <a:buFont typeface="Arial" panose="020B0604020202020204" pitchFamily="34" charset="0"/>
              <a:buChar char="•"/>
            </a:pPr>
            <a:r>
              <a:rPr lang="en-GB" dirty="0"/>
              <a:t>Growth grant – please click </a:t>
            </a:r>
            <a:r>
              <a:rPr lang="en-GB" dirty="0">
                <a:hlinkClick r:id="rId7"/>
              </a:rPr>
              <a:t>here</a:t>
            </a:r>
            <a:endParaRPr lang="en-GB" dirty="0"/>
          </a:p>
          <a:p>
            <a:pPr marL="742950" lvl="1" indent="-285750">
              <a:lnSpc>
                <a:spcPct val="150000"/>
              </a:lnSpc>
              <a:buFont typeface="Arial" panose="020B0604020202020204" pitchFamily="34" charset="0"/>
              <a:buChar char="•"/>
            </a:pPr>
            <a:r>
              <a:rPr lang="en-GB" dirty="0"/>
              <a:t>Collaboration Grant – please click </a:t>
            </a:r>
            <a:r>
              <a:rPr lang="en-GB" dirty="0">
                <a:hlinkClick r:id="rId8"/>
              </a:rPr>
              <a:t>here</a:t>
            </a:r>
            <a:endParaRPr lang="en-GB" dirty="0"/>
          </a:p>
          <a:p>
            <a:r>
              <a:rPr lang="en-GB" b="1" u="sng" dirty="0"/>
              <a:t>We recommend using Microsoft Edge or Mozilla Firefox browsers to access BBGM as users have reported minor issues when using other browsers.</a:t>
            </a:r>
          </a:p>
        </p:txBody>
      </p:sp>
    </p:spTree>
    <p:extLst>
      <p:ext uri="{BB962C8B-B14F-4D97-AF65-F5344CB8AC3E}">
        <p14:creationId xmlns:p14="http://schemas.microsoft.com/office/powerpoint/2010/main" val="399484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p3">
            <a:extLst>
              <a:ext uri="{FF2B5EF4-FFF2-40B4-BE49-F238E27FC236}">
                <a16:creationId xmlns:a16="http://schemas.microsoft.com/office/drawing/2014/main" id="{A91B86FD-EA8A-490E-9F3F-5CBBF1BD284B}"/>
              </a:ext>
            </a:extLst>
          </p:cNvPr>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algn="l" defTabSz="914400" rtl="0" eaLnBrk="1" fontAlgn="auto" latinLnBrk="0" hangingPunct="1">
              <a:lnSpc>
                <a:spcPct val="90000"/>
              </a:lnSpc>
              <a:spcBef>
                <a:spcPct val="0"/>
              </a:spcBef>
              <a:spcAft>
                <a:spcPts val="0"/>
              </a:spcAft>
              <a:buClrTx/>
              <a:buSzTx/>
              <a:buFontTx/>
              <a:buNone/>
              <a:tabLst>
                <a:tab pos="0" algn="l"/>
              </a:tabLst>
              <a:defRPr/>
            </a:pPr>
            <a:r>
              <a:rPr kumimoji="0" lang="en-GB" sz="2800" b="1" i="0" u="none" strike="noStrike" kern="1200" cap="all"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Creating an account on BBGM</a:t>
            </a:r>
          </a:p>
        </p:txBody>
      </p:sp>
      <p:cxnSp>
        <p:nvCxnSpPr>
          <p:cNvPr id="4" name="Straight Connector 3">
            <a:extLst>
              <a:ext uri="{FF2B5EF4-FFF2-40B4-BE49-F238E27FC236}">
                <a16:creationId xmlns:a16="http://schemas.microsoft.com/office/drawing/2014/main" id="{C0610A1B-99D8-4A12-834C-9CDAE12C9474}"/>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C8803A1-DC54-7463-ABB8-E76CA9DC2B0F}"/>
              </a:ext>
            </a:extLst>
          </p:cNvPr>
          <p:cNvSpPr txBox="1"/>
          <p:nvPr/>
        </p:nvSpPr>
        <p:spPr>
          <a:xfrm>
            <a:off x="1592075" y="1326167"/>
            <a:ext cx="4404123" cy="3241913"/>
          </a:xfrm>
          <a:prstGeom prst="rect">
            <a:avLst/>
          </a:prstGeom>
          <a:noFill/>
        </p:spPr>
        <p:txBody>
          <a:bodyPr wrap="square" rtlCol="0">
            <a:spAutoFit/>
          </a:bodyPr>
          <a:lstStyle/>
          <a:p>
            <a:pPr>
              <a:spcBef>
                <a:spcPts val="1417"/>
              </a:spcBef>
              <a:tabLst>
                <a:tab pos="0" algn="l"/>
              </a:tabLst>
            </a:pPr>
            <a:r>
              <a:rPr lang="en-GB" sz="2400" spc="-1" dirty="0">
                <a:latin typeface="Arial"/>
                <a:cs typeface="Arial"/>
              </a:rPr>
              <a:t>Email address </a:t>
            </a:r>
          </a:p>
          <a:p>
            <a:pPr>
              <a:spcBef>
                <a:spcPts val="1417"/>
              </a:spcBef>
              <a:tabLst>
                <a:tab pos="0" algn="l"/>
              </a:tabLst>
            </a:pPr>
            <a:endParaRPr lang="en-GB" sz="1400" spc="-1" dirty="0">
              <a:latin typeface="Arial"/>
              <a:cs typeface="Arial"/>
            </a:endParaRPr>
          </a:p>
          <a:p>
            <a:pPr>
              <a:spcBef>
                <a:spcPts val="1417"/>
              </a:spcBef>
              <a:tabLst>
                <a:tab pos="0" algn="l"/>
              </a:tabLst>
            </a:pPr>
            <a:r>
              <a:rPr lang="en-GB" sz="2400" spc="-1" dirty="0">
                <a:latin typeface="Arial"/>
                <a:cs typeface="Arial"/>
              </a:rPr>
              <a:t>Memorable password</a:t>
            </a:r>
          </a:p>
          <a:p>
            <a:pPr>
              <a:spcBef>
                <a:spcPts val="1417"/>
              </a:spcBef>
              <a:tabLst>
                <a:tab pos="0" algn="l"/>
              </a:tabLst>
            </a:pPr>
            <a:endParaRPr lang="en-GB" sz="2400" spc="-1" dirty="0">
              <a:latin typeface="Arial"/>
              <a:cs typeface="Arial"/>
            </a:endParaRPr>
          </a:p>
          <a:p>
            <a:pPr>
              <a:spcBef>
                <a:spcPts val="1417"/>
              </a:spcBef>
              <a:tabLst>
                <a:tab pos="0" algn="l"/>
              </a:tabLst>
            </a:pPr>
            <a:r>
              <a:rPr lang="en-GB" sz="2400" spc="-1" dirty="0">
                <a:latin typeface="Arial"/>
                <a:cs typeface="Arial"/>
              </a:rPr>
              <a:t>Make note of your login details – for application and reporting purposes (if successful)</a:t>
            </a:r>
          </a:p>
        </p:txBody>
      </p:sp>
      <p:pic>
        <p:nvPicPr>
          <p:cNvPr id="9" name="Picture 8" descr="A screenshot of a computer screen&#10;&#10;Description automatically generated">
            <a:extLst>
              <a:ext uri="{FF2B5EF4-FFF2-40B4-BE49-F238E27FC236}">
                <a16:creationId xmlns:a16="http://schemas.microsoft.com/office/drawing/2014/main" id="{B8E6C002-DBC9-A988-EF6E-2FB7025EC7EA}"/>
              </a:ext>
            </a:extLst>
          </p:cNvPr>
          <p:cNvPicPr>
            <a:picLocks noChangeAspect="1"/>
          </p:cNvPicPr>
          <p:nvPr/>
        </p:nvPicPr>
        <p:blipFill>
          <a:blip r:embed="rId3"/>
          <a:stretch>
            <a:fillRect/>
          </a:stretch>
        </p:blipFill>
        <p:spPr>
          <a:xfrm>
            <a:off x="6096000" y="1255877"/>
            <a:ext cx="5815674" cy="3382492"/>
          </a:xfrm>
          <a:prstGeom prst="rect">
            <a:avLst/>
          </a:prstGeom>
        </p:spPr>
      </p:pic>
      <p:pic>
        <p:nvPicPr>
          <p:cNvPr id="13" name="Graphic 12" descr="Checkmark with solid fill">
            <a:extLst>
              <a:ext uri="{FF2B5EF4-FFF2-40B4-BE49-F238E27FC236}">
                <a16:creationId xmlns:a16="http://schemas.microsoft.com/office/drawing/2014/main" id="{1334E742-2964-0A4C-624D-6CCE817EBD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0534" y="1354814"/>
            <a:ext cx="544570" cy="544570"/>
          </a:xfrm>
          <a:prstGeom prst="rect">
            <a:avLst/>
          </a:prstGeom>
        </p:spPr>
      </p:pic>
      <p:pic>
        <p:nvPicPr>
          <p:cNvPr id="14" name="Graphic 13" descr="Checkmark with solid fill">
            <a:extLst>
              <a:ext uri="{FF2B5EF4-FFF2-40B4-BE49-F238E27FC236}">
                <a16:creationId xmlns:a16="http://schemas.microsoft.com/office/drawing/2014/main" id="{E570CF2C-89AD-2E1F-7BDC-EF3DE32A4D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451" y="2298813"/>
            <a:ext cx="544570" cy="544570"/>
          </a:xfrm>
          <a:prstGeom prst="rect">
            <a:avLst/>
          </a:prstGeom>
        </p:spPr>
      </p:pic>
      <p:pic>
        <p:nvPicPr>
          <p:cNvPr id="16" name="Graphic 15" descr="Exclamation mark with solid fill">
            <a:extLst>
              <a:ext uri="{FF2B5EF4-FFF2-40B4-BE49-F238E27FC236}">
                <a16:creationId xmlns:a16="http://schemas.microsoft.com/office/drawing/2014/main" id="{5AB00F7C-5936-CE85-29BF-46A7F0E025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451" y="3574373"/>
            <a:ext cx="543194" cy="543194"/>
          </a:xfrm>
          <a:prstGeom prst="rect">
            <a:avLst/>
          </a:prstGeom>
        </p:spPr>
      </p:pic>
      <p:sp>
        <p:nvSpPr>
          <p:cNvPr id="17" name="Oval 16">
            <a:extLst>
              <a:ext uri="{FF2B5EF4-FFF2-40B4-BE49-F238E27FC236}">
                <a16:creationId xmlns:a16="http://schemas.microsoft.com/office/drawing/2014/main" id="{A6D6829B-F8D8-9E52-44B8-AFC74396BCE6}"/>
              </a:ext>
            </a:extLst>
          </p:cNvPr>
          <p:cNvSpPr/>
          <p:nvPr/>
        </p:nvSpPr>
        <p:spPr>
          <a:xfrm>
            <a:off x="6546457" y="2241494"/>
            <a:ext cx="1189529" cy="4369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171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p3">
            <a:extLst>
              <a:ext uri="{FF2B5EF4-FFF2-40B4-BE49-F238E27FC236}">
                <a16:creationId xmlns:a16="http://schemas.microsoft.com/office/drawing/2014/main" id="{A91B86FD-EA8A-490E-9F3F-5CBBF1BD284B}"/>
              </a:ext>
            </a:extLst>
          </p:cNvPr>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algn="l" defTabSz="914400" rtl="0" eaLnBrk="1" fontAlgn="auto" latinLnBrk="0" hangingPunct="1">
              <a:lnSpc>
                <a:spcPct val="90000"/>
              </a:lnSpc>
              <a:spcBef>
                <a:spcPct val="0"/>
              </a:spcBef>
              <a:spcAft>
                <a:spcPts val="0"/>
              </a:spcAft>
              <a:buClrTx/>
              <a:buSzTx/>
              <a:buFontTx/>
              <a:buNone/>
              <a:tabLst>
                <a:tab pos="0" algn="l"/>
              </a:tabLst>
              <a:defRPr/>
            </a:pPr>
            <a:r>
              <a:rPr kumimoji="0" lang="en-GB" sz="2800" b="1" i="0" u="none" strike="noStrike" kern="1200" cap="all" spc="0" normalizeH="0" baseline="0" noProof="0">
                <a:ln>
                  <a:noFill/>
                </a:ln>
                <a:solidFill>
                  <a:srgbClr val="00B050"/>
                </a:solidFill>
                <a:effectLst/>
                <a:uLnTx/>
                <a:uFillTx/>
                <a:latin typeface="Arial" panose="020B0604020202020204" pitchFamily="34" charset="0"/>
                <a:ea typeface="+mj-ea"/>
                <a:cs typeface="Arial" panose="020B0604020202020204" pitchFamily="34" charset="0"/>
              </a:rPr>
              <a:t>logging in into BBGM</a:t>
            </a:r>
          </a:p>
        </p:txBody>
      </p:sp>
      <p:cxnSp>
        <p:nvCxnSpPr>
          <p:cNvPr id="4" name="Straight Connector 3">
            <a:extLst>
              <a:ext uri="{FF2B5EF4-FFF2-40B4-BE49-F238E27FC236}">
                <a16:creationId xmlns:a16="http://schemas.microsoft.com/office/drawing/2014/main" id="{C0610A1B-99D8-4A12-834C-9CDAE12C9474}"/>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85CB3DB-EE1C-C9FD-7792-1BDC2426100F}"/>
              </a:ext>
            </a:extLst>
          </p:cNvPr>
          <p:cNvSpPr txBox="1"/>
          <p:nvPr/>
        </p:nvSpPr>
        <p:spPr>
          <a:xfrm>
            <a:off x="1068149" y="1408014"/>
            <a:ext cx="10453291" cy="1200329"/>
          </a:xfrm>
          <a:prstGeom prst="rect">
            <a:avLst/>
          </a:prstGeom>
          <a:noFill/>
        </p:spPr>
        <p:txBody>
          <a:bodyPr wrap="square" rtlCol="0">
            <a:spAutoFit/>
          </a:bodyPr>
          <a:lstStyle/>
          <a:p>
            <a:pPr marL="342900" indent="-342900">
              <a:buAutoNum type="arabicPeriod"/>
            </a:pPr>
            <a:r>
              <a:rPr lang="en-GB" dirty="0"/>
              <a:t>Please click </a:t>
            </a:r>
            <a:r>
              <a:rPr lang="en-GB" dirty="0">
                <a:hlinkClick r:id="rId3"/>
              </a:rPr>
              <a:t>here</a:t>
            </a:r>
            <a:r>
              <a:rPr lang="en-GB" dirty="0"/>
              <a:t> to access BBGM login page.</a:t>
            </a:r>
          </a:p>
          <a:p>
            <a:pPr marL="342900" indent="-342900">
              <a:buAutoNum type="arabicPeriod"/>
            </a:pPr>
            <a:r>
              <a:rPr lang="en-GB" dirty="0"/>
              <a:t>Enter your registered email address and password to login.</a:t>
            </a:r>
          </a:p>
          <a:p>
            <a:pPr marL="342900" indent="-342900">
              <a:buAutoNum type="arabicPeriod"/>
            </a:pPr>
            <a:r>
              <a:rPr lang="en-GB" dirty="0"/>
              <a:t>You will see all your drafted applications – ensure you selected ‘In Progress Applications’ in drop-down menu. </a:t>
            </a:r>
          </a:p>
        </p:txBody>
      </p:sp>
      <p:pic>
        <p:nvPicPr>
          <p:cNvPr id="14" name="Picture 13" descr="A screenshot of a computer screen&#10;&#10;Description automatically generated">
            <a:extLst>
              <a:ext uri="{FF2B5EF4-FFF2-40B4-BE49-F238E27FC236}">
                <a16:creationId xmlns:a16="http://schemas.microsoft.com/office/drawing/2014/main" id="{FF02D574-B7C9-D816-1F3C-90BDD73F84E6}"/>
              </a:ext>
            </a:extLst>
          </p:cNvPr>
          <p:cNvPicPr>
            <a:picLocks noChangeAspect="1"/>
          </p:cNvPicPr>
          <p:nvPr/>
        </p:nvPicPr>
        <p:blipFill>
          <a:blip r:embed="rId4"/>
          <a:stretch>
            <a:fillRect/>
          </a:stretch>
        </p:blipFill>
        <p:spPr>
          <a:xfrm>
            <a:off x="2773493" y="2608343"/>
            <a:ext cx="6899347" cy="2792270"/>
          </a:xfrm>
          <a:prstGeom prst="rect">
            <a:avLst/>
          </a:prstGeom>
        </p:spPr>
      </p:pic>
      <p:sp>
        <p:nvSpPr>
          <p:cNvPr id="15" name="Oval 14">
            <a:extLst>
              <a:ext uri="{FF2B5EF4-FFF2-40B4-BE49-F238E27FC236}">
                <a16:creationId xmlns:a16="http://schemas.microsoft.com/office/drawing/2014/main" id="{287751AB-0553-401A-1938-5BD043D93360}"/>
              </a:ext>
            </a:extLst>
          </p:cNvPr>
          <p:cNvSpPr/>
          <p:nvPr/>
        </p:nvSpPr>
        <p:spPr>
          <a:xfrm>
            <a:off x="7874752" y="4182762"/>
            <a:ext cx="1658867" cy="40460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905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p3">
            <a:extLst>
              <a:ext uri="{FF2B5EF4-FFF2-40B4-BE49-F238E27FC236}">
                <a16:creationId xmlns:a16="http://schemas.microsoft.com/office/drawing/2014/main" id="{A91B86FD-EA8A-490E-9F3F-5CBBF1BD284B}"/>
              </a:ext>
            </a:extLst>
          </p:cNvPr>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algn="l" defTabSz="914400" rtl="0" eaLnBrk="1" fontAlgn="auto" latinLnBrk="0" hangingPunct="1">
              <a:lnSpc>
                <a:spcPct val="90000"/>
              </a:lnSpc>
              <a:spcBef>
                <a:spcPct val="0"/>
              </a:spcBef>
              <a:spcAft>
                <a:spcPts val="0"/>
              </a:spcAft>
              <a:buClrTx/>
              <a:buSzTx/>
              <a:buFontTx/>
              <a:buNone/>
              <a:tabLst>
                <a:tab pos="0" algn="l"/>
              </a:tabLst>
              <a:defRPr/>
            </a:pPr>
            <a:r>
              <a:rPr kumimoji="0" lang="en-GB" sz="2800" b="1" i="0" u="none" strike="noStrike" kern="1200" cap="all"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Problems logging in</a:t>
            </a:r>
          </a:p>
        </p:txBody>
      </p:sp>
      <p:cxnSp>
        <p:nvCxnSpPr>
          <p:cNvPr id="4" name="Straight Connector 3">
            <a:extLst>
              <a:ext uri="{FF2B5EF4-FFF2-40B4-BE49-F238E27FC236}">
                <a16:creationId xmlns:a16="http://schemas.microsoft.com/office/drawing/2014/main" id="{C0610A1B-99D8-4A12-834C-9CDAE12C9474}"/>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85CB3DB-EE1C-C9FD-7792-1BDC2426100F}"/>
              </a:ext>
            </a:extLst>
          </p:cNvPr>
          <p:cNvSpPr txBox="1"/>
          <p:nvPr/>
        </p:nvSpPr>
        <p:spPr>
          <a:xfrm>
            <a:off x="1386435" y="1440981"/>
            <a:ext cx="9419129"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Forgot your registered email address?</a:t>
            </a:r>
          </a:p>
          <a:p>
            <a:pPr marL="285750" indent="-285750">
              <a:lnSpc>
                <a:spcPct val="150000"/>
              </a:lnSpc>
              <a:buFont typeface="Arial" panose="020B0604020202020204" pitchFamily="34" charset="0"/>
              <a:buChar char="•"/>
            </a:pPr>
            <a:r>
              <a:rPr lang="en-GB" dirty="0"/>
              <a:t>Forgot your password?</a:t>
            </a:r>
          </a:p>
          <a:p>
            <a:pPr marL="285750" indent="-285750">
              <a:lnSpc>
                <a:spcPct val="150000"/>
              </a:lnSpc>
              <a:buFont typeface="Arial" panose="020B0604020202020204" pitchFamily="34" charset="0"/>
              <a:buChar char="•"/>
            </a:pPr>
            <a:r>
              <a:rPr lang="en-GB" dirty="0"/>
              <a:t>Having problems logging in?</a:t>
            </a:r>
          </a:p>
          <a:p>
            <a:pPr marL="285750" indent="-285750">
              <a:lnSpc>
                <a:spcPct val="150000"/>
              </a:lnSpc>
              <a:buFont typeface="Arial" panose="020B0604020202020204" pitchFamily="34" charset="0"/>
              <a:buChar char="•"/>
            </a:pPr>
            <a:r>
              <a:rPr lang="en-GB" dirty="0"/>
              <a:t>Can’t find your draft applications?</a:t>
            </a:r>
          </a:p>
          <a:p>
            <a:pPr marL="285750" indent="-285750">
              <a:lnSpc>
                <a:spcPct val="150000"/>
              </a:lnSpc>
              <a:buFont typeface="Arial" panose="020B0604020202020204" pitchFamily="34" charset="0"/>
              <a:buChar char="•"/>
            </a:pPr>
            <a:r>
              <a:rPr lang="en-GB" dirty="0"/>
              <a:t>Problems using BBGM?</a:t>
            </a:r>
          </a:p>
          <a:p>
            <a:endParaRPr lang="en-GB" dirty="0"/>
          </a:p>
          <a:p>
            <a:endParaRPr lang="en-GB" dirty="0"/>
          </a:p>
          <a:p>
            <a:r>
              <a:rPr lang="en-GB" b="1" dirty="0"/>
              <a:t>Please email and get in touch with us at </a:t>
            </a:r>
            <a:r>
              <a:rPr lang="en-GB" b="1" dirty="0">
                <a:hlinkClick r:id="rId3"/>
              </a:rPr>
              <a:t>HKEmpowermentFund@groundwork.org.uk</a:t>
            </a:r>
            <a:r>
              <a:rPr lang="en-GB" b="1" dirty="0"/>
              <a:t> </a:t>
            </a:r>
          </a:p>
          <a:p>
            <a:endParaRPr lang="en-GB" dirty="0"/>
          </a:p>
        </p:txBody>
      </p:sp>
      <p:pic>
        <p:nvPicPr>
          <p:cNvPr id="5" name="Graphic 4" descr="Envelope with solid fill">
            <a:extLst>
              <a:ext uri="{FF2B5EF4-FFF2-40B4-BE49-F238E27FC236}">
                <a16:creationId xmlns:a16="http://schemas.microsoft.com/office/drawing/2014/main" id="{C4B2D7FE-0560-E338-0555-A976AC872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6720" y="3804401"/>
            <a:ext cx="914400" cy="914400"/>
          </a:xfrm>
          <a:prstGeom prst="rect">
            <a:avLst/>
          </a:prstGeom>
        </p:spPr>
      </p:pic>
    </p:spTree>
    <p:extLst>
      <p:ext uri="{BB962C8B-B14F-4D97-AF65-F5344CB8AC3E}">
        <p14:creationId xmlns:p14="http://schemas.microsoft.com/office/powerpoint/2010/main" val="3215946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D26958-0F3E-F20C-440B-9E486EBD2FCB}"/>
              </a:ext>
            </a:extLst>
          </p:cNvPr>
          <p:cNvSpPr>
            <a:spLocks noGrp="1"/>
          </p:cNvSpPr>
          <p:nvPr>
            <p:ph sz="quarter" idx="11"/>
          </p:nvPr>
        </p:nvSpPr>
        <p:spPr>
          <a:xfrm>
            <a:off x="807146" y="1486978"/>
            <a:ext cx="5101431" cy="4265611"/>
          </a:xfrm>
        </p:spPr>
        <p:txBody>
          <a:bodyPr vert="horz" lIns="0" tIns="45720" rIns="91440" bIns="45720" rtlCol="0" anchor="t">
            <a:normAutofit lnSpcReduction="10000"/>
          </a:bodyPr>
          <a:lstStyle/>
          <a:p>
            <a:pPr>
              <a:spcAft>
                <a:spcPts val="600"/>
              </a:spcAft>
            </a:pPr>
            <a:r>
              <a:rPr lang="en-GB" sz="1500" b="1" u="sng" dirty="0">
                <a:latin typeface="Arial"/>
                <a:cs typeface="Arial"/>
              </a:rPr>
              <a:t>Growth grant </a:t>
            </a:r>
            <a:endParaRPr lang="en-GB" sz="1500" b="1" u="sng" dirty="0"/>
          </a:p>
          <a:p>
            <a:pPr lvl="1">
              <a:spcAft>
                <a:spcPts val="600"/>
              </a:spcAft>
            </a:pPr>
            <a:r>
              <a:rPr lang="en-GB" sz="1500" dirty="0">
                <a:latin typeface="Arial"/>
                <a:cs typeface="Arial"/>
              </a:rPr>
              <a:t>Applying organisation = project delivery organisation</a:t>
            </a:r>
          </a:p>
          <a:p>
            <a:pPr lvl="1">
              <a:spcAft>
                <a:spcPts val="600"/>
              </a:spcAft>
            </a:pPr>
            <a:r>
              <a:rPr lang="en-GB" sz="1500" dirty="0">
                <a:latin typeface="Arial"/>
                <a:cs typeface="Arial"/>
              </a:rPr>
              <a:t>Sponsor organisation – only applicable to applicants who are not a legally constituted group</a:t>
            </a:r>
          </a:p>
          <a:p>
            <a:pPr>
              <a:spcAft>
                <a:spcPts val="600"/>
              </a:spcAft>
            </a:pPr>
            <a:r>
              <a:rPr lang="en-GB" sz="1500" b="1" u="sng" dirty="0">
                <a:latin typeface="Arial"/>
                <a:cs typeface="Arial"/>
              </a:rPr>
              <a:t>Collaboration grant</a:t>
            </a:r>
          </a:p>
          <a:p>
            <a:pPr lvl="1">
              <a:spcAft>
                <a:spcPts val="600"/>
              </a:spcAft>
            </a:pPr>
            <a:r>
              <a:rPr lang="en-GB" sz="1500" dirty="0">
                <a:latin typeface="Arial"/>
                <a:cs typeface="Arial"/>
              </a:rPr>
              <a:t>Lead organisation = lead partner</a:t>
            </a:r>
          </a:p>
          <a:p>
            <a:pPr lvl="1">
              <a:spcAft>
                <a:spcPts val="600"/>
              </a:spcAft>
            </a:pPr>
            <a:r>
              <a:rPr lang="en-GB" sz="1500" dirty="0">
                <a:latin typeface="Arial"/>
                <a:cs typeface="Arial"/>
              </a:rPr>
              <a:t>Partnering – please list all</a:t>
            </a:r>
          </a:p>
          <a:p>
            <a:pPr marL="457200" lvl="1" indent="0">
              <a:spcAft>
                <a:spcPts val="600"/>
              </a:spcAft>
              <a:buNone/>
            </a:pPr>
            <a:endParaRPr lang="en-GB" sz="1500" dirty="0"/>
          </a:p>
          <a:p>
            <a:pPr>
              <a:spcAft>
                <a:spcPts val="600"/>
              </a:spcAft>
            </a:pPr>
            <a:r>
              <a:rPr lang="en-GB" sz="1500" dirty="0">
                <a:latin typeface="Arial"/>
                <a:cs typeface="Arial"/>
              </a:rPr>
              <a:t>Social media – please list all social media handles for applying and sponsor organisations in Growth; lead and partnering orgs for Collaboration</a:t>
            </a:r>
          </a:p>
          <a:p>
            <a:pPr marL="0" indent="0">
              <a:spcAft>
                <a:spcPts val="600"/>
              </a:spcAft>
              <a:buNone/>
            </a:pPr>
            <a:endParaRPr lang="en-GB" sz="1500" dirty="0"/>
          </a:p>
          <a:p>
            <a:pPr>
              <a:spcAft>
                <a:spcPts val="600"/>
              </a:spcAft>
            </a:pPr>
            <a:r>
              <a:rPr lang="en-GB" sz="1500" dirty="0">
                <a:latin typeface="Arial"/>
                <a:cs typeface="Arial"/>
              </a:rPr>
              <a:t>Borough – select all relevant boroughs based on your project delivery location(s). For online activities = Whole of London.</a:t>
            </a:r>
            <a:endParaRPr lang="en-GB" sz="1500" dirty="0"/>
          </a:p>
        </p:txBody>
      </p:sp>
      <p:sp>
        <p:nvSpPr>
          <p:cNvPr id="3" name="Title 2">
            <a:extLst>
              <a:ext uri="{FF2B5EF4-FFF2-40B4-BE49-F238E27FC236}">
                <a16:creationId xmlns:a16="http://schemas.microsoft.com/office/drawing/2014/main" id="{174D521D-0F43-0ECC-810A-A7A8C6293E56}"/>
              </a:ext>
            </a:extLst>
          </p:cNvPr>
          <p:cNvSpPr>
            <a:spLocks noGrp="1"/>
          </p:cNvSpPr>
          <p:nvPr>
            <p:ph type="title"/>
          </p:nvPr>
        </p:nvSpPr>
        <p:spPr>
          <a:xfrm>
            <a:off x="906463" y="506192"/>
            <a:ext cx="10393362" cy="540000"/>
          </a:xfrm>
        </p:spPr>
        <p:txBody>
          <a:bodyPr anchor="t">
            <a:normAutofit/>
          </a:bodyPr>
          <a:lstStyle/>
          <a:p>
            <a:r>
              <a:rPr lang="en-GB"/>
              <a:t>Section 1 – Organisation information</a:t>
            </a:r>
          </a:p>
        </p:txBody>
      </p:sp>
      <p:pic>
        <p:nvPicPr>
          <p:cNvPr id="2" name="Picture 1" descr="A screenshot of a website&#10;&#10;Description automatically generated">
            <a:extLst>
              <a:ext uri="{FF2B5EF4-FFF2-40B4-BE49-F238E27FC236}">
                <a16:creationId xmlns:a16="http://schemas.microsoft.com/office/drawing/2014/main" id="{9BA17462-DA96-F9F4-A142-B9958749890A}"/>
              </a:ext>
            </a:extLst>
          </p:cNvPr>
          <p:cNvPicPr>
            <a:picLocks noChangeAspect="1"/>
          </p:cNvPicPr>
          <p:nvPr/>
        </p:nvPicPr>
        <p:blipFill>
          <a:blip r:embed="rId3"/>
          <a:stretch>
            <a:fillRect/>
          </a:stretch>
        </p:blipFill>
        <p:spPr>
          <a:xfrm>
            <a:off x="6198394" y="1743201"/>
            <a:ext cx="5101431" cy="3073611"/>
          </a:xfrm>
          <a:prstGeom prst="rect">
            <a:avLst/>
          </a:prstGeom>
          <a:noFill/>
        </p:spPr>
      </p:pic>
    </p:spTree>
    <p:extLst>
      <p:ext uri="{BB962C8B-B14F-4D97-AF65-F5344CB8AC3E}">
        <p14:creationId xmlns:p14="http://schemas.microsoft.com/office/powerpoint/2010/main" val="425820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2DF11F-C67C-9B57-9EFC-3B27A0CA5256}"/>
              </a:ext>
            </a:extLst>
          </p:cNvPr>
          <p:cNvSpPr>
            <a:spLocks noGrp="1"/>
          </p:cNvSpPr>
          <p:nvPr>
            <p:ph sz="quarter" idx="11"/>
          </p:nvPr>
        </p:nvSpPr>
        <p:spPr>
          <a:xfrm>
            <a:off x="1045109" y="1204686"/>
            <a:ext cx="10102431" cy="4523721"/>
          </a:xfrm>
        </p:spPr>
        <p:txBody>
          <a:bodyPr vert="horz" lIns="0" tIns="45720" rIns="91440" bIns="45720" rtlCol="0" anchor="t">
            <a:normAutofit/>
          </a:bodyPr>
          <a:lstStyle/>
          <a:p>
            <a:pPr>
              <a:lnSpc>
                <a:spcPct val="90000"/>
              </a:lnSpc>
              <a:spcBef>
                <a:spcPts val="600"/>
              </a:spcBef>
              <a:spcAft>
                <a:spcPts val="600"/>
              </a:spcAft>
            </a:pPr>
            <a:r>
              <a:rPr lang="en-GB" sz="1800">
                <a:latin typeface="Arial"/>
                <a:cs typeface="Arial"/>
              </a:rPr>
              <a:t>Background of the Hong Kong BN(O) visa scheme, DLUHC’s Hong Kong BN(O) Welcome Programme and GLA’s Hong Kong Integration Programme </a:t>
            </a:r>
            <a:endParaRPr lang="en-GB" sz="1800"/>
          </a:p>
          <a:p>
            <a:pPr>
              <a:lnSpc>
                <a:spcPct val="90000"/>
              </a:lnSpc>
              <a:spcBef>
                <a:spcPts val="600"/>
              </a:spcBef>
              <a:spcAft>
                <a:spcPts val="600"/>
              </a:spcAft>
            </a:pPr>
            <a:r>
              <a:rPr lang="en-GB" sz="1800">
                <a:latin typeface="Arial"/>
                <a:cs typeface="Arial"/>
              </a:rPr>
              <a:t>Introduction to Groundwork London</a:t>
            </a:r>
          </a:p>
          <a:p>
            <a:pPr>
              <a:lnSpc>
                <a:spcPct val="90000"/>
              </a:lnSpc>
              <a:spcBef>
                <a:spcPts val="600"/>
              </a:spcBef>
              <a:spcAft>
                <a:spcPts val="600"/>
              </a:spcAft>
            </a:pPr>
            <a:r>
              <a:rPr lang="en-GB" sz="1800">
                <a:latin typeface="Arial"/>
                <a:cs typeface="Arial"/>
              </a:rPr>
              <a:t>Introduction to the Hong Kong Empowerment Fund</a:t>
            </a:r>
          </a:p>
          <a:p>
            <a:pPr>
              <a:lnSpc>
                <a:spcPct val="90000"/>
              </a:lnSpc>
              <a:spcBef>
                <a:spcPts val="600"/>
              </a:spcBef>
              <a:spcAft>
                <a:spcPts val="600"/>
              </a:spcAft>
            </a:pPr>
            <a:r>
              <a:rPr lang="en-GB" sz="1800">
                <a:latin typeface="Arial"/>
                <a:cs typeface="Arial"/>
              </a:rPr>
              <a:t>Application process and tips</a:t>
            </a:r>
            <a:endParaRPr lang="en-GB" sz="1800"/>
          </a:p>
          <a:p>
            <a:pPr>
              <a:lnSpc>
                <a:spcPct val="90000"/>
              </a:lnSpc>
              <a:spcBef>
                <a:spcPts val="600"/>
              </a:spcBef>
              <a:spcAft>
                <a:spcPts val="600"/>
              </a:spcAft>
            </a:pPr>
            <a:r>
              <a:rPr lang="en-GB" sz="1800">
                <a:latin typeface="Arial"/>
                <a:cs typeface="Arial"/>
              </a:rPr>
              <a:t>Hong Kong Empowerment Fund programme key dates </a:t>
            </a:r>
            <a:endParaRPr lang="en-GB" sz="1800"/>
          </a:p>
          <a:p>
            <a:pPr>
              <a:lnSpc>
                <a:spcPct val="90000"/>
              </a:lnSpc>
              <a:spcBef>
                <a:spcPts val="600"/>
              </a:spcBef>
              <a:spcAft>
                <a:spcPts val="600"/>
              </a:spcAft>
            </a:pPr>
            <a:r>
              <a:rPr lang="en-GB" sz="1800">
                <a:latin typeface="Arial"/>
                <a:cs typeface="Arial"/>
              </a:rPr>
              <a:t>Q&amp;A in English  </a:t>
            </a:r>
            <a:endParaRPr lang="en-GB" sz="1800"/>
          </a:p>
          <a:p>
            <a:pPr>
              <a:lnSpc>
                <a:spcPct val="90000"/>
              </a:lnSpc>
              <a:spcBef>
                <a:spcPts val="600"/>
              </a:spcBef>
              <a:spcAft>
                <a:spcPts val="600"/>
              </a:spcAft>
            </a:pPr>
            <a:r>
              <a:rPr lang="en-GB" sz="1800">
                <a:latin typeface="Arial"/>
                <a:cs typeface="Arial"/>
              </a:rPr>
              <a:t>Drop-in session in Cantonese (in a separate breakout room to start at 1:15pm)</a:t>
            </a:r>
          </a:p>
          <a:p>
            <a:pPr marL="0" indent="0">
              <a:lnSpc>
                <a:spcPct val="90000"/>
              </a:lnSpc>
              <a:spcBef>
                <a:spcPts val="600"/>
              </a:spcBef>
              <a:spcAft>
                <a:spcPts val="600"/>
              </a:spcAft>
              <a:buNone/>
            </a:pPr>
            <a:endParaRPr lang="en-GB" sz="1800"/>
          </a:p>
          <a:p>
            <a:pPr marL="0" indent="0">
              <a:lnSpc>
                <a:spcPct val="90000"/>
              </a:lnSpc>
              <a:spcBef>
                <a:spcPts val="600"/>
              </a:spcBef>
              <a:spcAft>
                <a:spcPts val="600"/>
              </a:spcAft>
              <a:buNone/>
            </a:pPr>
            <a:r>
              <a:rPr lang="en-GB" sz="1800">
                <a:solidFill>
                  <a:srgbClr val="FF0000"/>
                </a:solidFill>
                <a:latin typeface="Arial"/>
                <a:cs typeface="Arial"/>
              </a:rPr>
              <a:t>This meeting will be recorded, apart from the Q&amp;A section.</a:t>
            </a:r>
          </a:p>
        </p:txBody>
      </p:sp>
      <p:sp>
        <p:nvSpPr>
          <p:cNvPr id="2" name="Title 1">
            <a:extLst>
              <a:ext uri="{FF2B5EF4-FFF2-40B4-BE49-F238E27FC236}">
                <a16:creationId xmlns:a16="http://schemas.microsoft.com/office/drawing/2014/main" id="{66A8FEBA-FABA-50F7-CAE9-343B25F54D87}"/>
              </a:ext>
            </a:extLst>
          </p:cNvPr>
          <p:cNvSpPr>
            <a:spLocks noGrp="1"/>
          </p:cNvSpPr>
          <p:nvPr>
            <p:ph type="title"/>
          </p:nvPr>
        </p:nvSpPr>
        <p:spPr>
          <a:xfrm>
            <a:off x="906463" y="506192"/>
            <a:ext cx="10393362" cy="540000"/>
          </a:xfrm>
        </p:spPr>
        <p:txBody>
          <a:bodyPr anchor="ctr">
            <a:normAutofit/>
          </a:bodyPr>
          <a:lstStyle/>
          <a:p>
            <a:r>
              <a:rPr lang="en-GB"/>
              <a:t>Agenda</a:t>
            </a:r>
          </a:p>
        </p:txBody>
      </p:sp>
    </p:spTree>
    <p:extLst>
      <p:ext uri="{BB962C8B-B14F-4D97-AF65-F5344CB8AC3E}">
        <p14:creationId xmlns:p14="http://schemas.microsoft.com/office/powerpoint/2010/main" val="373489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187BA-0598-493C-0F41-499F5F9A2664}"/>
              </a:ext>
            </a:extLst>
          </p:cNvPr>
          <p:cNvSpPr>
            <a:spLocks noGrp="1"/>
          </p:cNvSpPr>
          <p:nvPr>
            <p:ph sz="quarter" idx="11"/>
          </p:nvPr>
        </p:nvSpPr>
        <p:spPr>
          <a:xfrm>
            <a:off x="629270" y="2377394"/>
            <a:ext cx="4929257" cy="1506783"/>
          </a:xfrm>
        </p:spPr>
        <p:txBody>
          <a:bodyPr vert="horz" lIns="0" tIns="45720" rIns="91440" bIns="45720" rtlCol="0" anchor="t">
            <a:normAutofit/>
          </a:bodyPr>
          <a:lstStyle/>
          <a:p>
            <a:pPr>
              <a:spcAft>
                <a:spcPts val="600"/>
              </a:spcAft>
            </a:pPr>
            <a:r>
              <a:rPr lang="en-GB" dirty="0">
                <a:latin typeface="Arial"/>
                <a:cs typeface="Arial"/>
              </a:rPr>
              <a:t>2.1 Equity-led question</a:t>
            </a:r>
          </a:p>
          <a:p>
            <a:pPr lvl="1">
              <a:spcAft>
                <a:spcPts val="600"/>
              </a:spcAft>
            </a:pPr>
            <a:r>
              <a:rPr lang="en-GB" dirty="0">
                <a:latin typeface="Arial"/>
                <a:cs typeface="Arial"/>
              </a:rPr>
              <a:t>Yes/No</a:t>
            </a:r>
          </a:p>
          <a:p>
            <a:pPr lvl="1">
              <a:spcAft>
                <a:spcPts val="600"/>
              </a:spcAft>
            </a:pPr>
            <a:r>
              <a:rPr lang="en-GB" dirty="0">
                <a:latin typeface="Arial"/>
                <a:cs typeface="Arial"/>
              </a:rPr>
              <a:t>Provide brief information to support your answer.</a:t>
            </a:r>
            <a:endParaRPr lang="en-GB" dirty="0"/>
          </a:p>
        </p:txBody>
      </p:sp>
      <p:sp>
        <p:nvSpPr>
          <p:cNvPr id="3" name="Title 2">
            <a:extLst>
              <a:ext uri="{FF2B5EF4-FFF2-40B4-BE49-F238E27FC236}">
                <a16:creationId xmlns:a16="http://schemas.microsoft.com/office/drawing/2014/main" id="{A72FD928-6D68-32E4-1C91-D43C2BE1424D}"/>
              </a:ext>
            </a:extLst>
          </p:cNvPr>
          <p:cNvSpPr>
            <a:spLocks noGrp="1"/>
          </p:cNvSpPr>
          <p:nvPr>
            <p:ph type="title"/>
          </p:nvPr>
        </p:nvSpPr>
        <p:spPr>
          <a:xfrm>
            <a:off x="906463" y="506192"/>
            <a:ext cx="10393362" cy="540000"/>
          </a:xfrm>
        </p:spPr>
        <p:txBody>
          <a:bodyPr anchor="ctr">
            <a:normAutofit/>
          </a:bodyPr>
          <a:lstStyle/>
          <a:p>
            <a:r>
              <a:rPr lang="en-GB"/>
              <a:t>Section 2 – eligibility criteria</a:t>
            </a:r>
          </a:p>
        </p:txBody>
      </p:sp>
      <p:pic>
        <p:nvPicPr>
          <p:cNvPr id="6" name="Picture 5" descr="A screenshot of a computer&#10;&#10;Description automatically generated">
            <a:extLst>
              <a:ext uri="{FF2B5EF4-FFF2-40B4-BE49-F238E27FC236}">
                <a16:creationId xmlns:a16="http://schemas.microsoft.com/office/drawing/2014/main" id="{8D685995-BADC-CC2C-6E73-31EA9F46B0C7}"/>
              </a:ext>
            </a:extLst>
          </p:cNvPr>
          <p:cNvPicPr>
            <a:picLocks noChangeAspect="1"/>
          </p:cNvPicPr>
          <p:nvPr/>
        </p:nvPicPr>
        <p:blipFill>
          <a:blip r:embed="rId3"/>
          <a:stretch>
            <a:fillRect/>
          </a:stretch>
        </p:blipFill>
        <p:spPr>
          <a:xfrm>
            <a:off x="5708921" y="1692426"/>
            <a:ext cx="5469523" cy="3473147"/>
          </a:xfrm>
          <a:prstGeom prst="rect">
            <a:avLst/>
          </a:prstGeom>
          <a:noFill/>
        </p:spPr>
      </p:pic>
    </p:spTree>
    <p:extLst>
      <p:ext uri="{BB962C8B-B14F-4D97-AF65-F5344CB8AC3E}">
        <p14:creationId xmlns:p14="http://schemas.microsoft.com/office/powerpoint/2010/main" val="167132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187BA-0598-493C-0F41-499F5F9A2664}"/>
              </a:ext>
            </a:extLst>
          </p:cNvPr>
          <p:cNvSpPr>
            <a:spLocks noGrp="1"/>
          </p:cNvSpPr>
          <p:nvPr>
            <p:ph sz="quarter" idx="11"/>
          </p:nvPr>
        </p:nvSpPr>
        <p:spPr>
          <a:xfrm>
            <a:off x="791009" y="1586489"/>
            <a:ext cx="4929257" cy="4265613"/>
          </a:xfrm>
        </p:spPr>
        <p:txBody>
          <a:bodyPr vert="horz" lIns="0" tIns="45720" rIns="91440" bIns="45720" rtlCol="0" anchor="t">
            <a:normAutofit/>
          </a:bodyPr>
          <a:lstStyle/>
          <a:p>
            <a:pPr>
              <a:spcAft>
                <a:spcPts val="600"/>
              </a:spcAft>
            </a:pPr>
            <a:r>
              <a:rPr lang="en-GB" dirty="0">
                <a:latin typeface="Arial"/>
                <a:cs typeface="Arial"/>
              </a:rPr>
              <a:t>Where possible, upload all documentations during application stage.</a:t>
            </a:r>
          </a:p>
          <a:p>
            <a:pPr>
              <a:spcAft>
                <a:spcPts val="600"/>
              </a:spcAft>
            </a:pPr>
            <a:endParaRPr lang="en-GB" dirty="0"/>
          </a:p>
          <a:p>
            <a:pPr>
              <a:spcAft>
                <a:spcPts val="600"/>
              </a:spcAft>
            </a:pPr>
            <a:r>
              <a:rPr lang="en-GB" b="1" u="sng" dirty="0">
                <a:latin typeface="Arial"/>
                <a:cs typeface="Arial"/>
              </a:rPr>
              <a:t>Growth grant</a:t>
            </a:r>
          </a:p>
          <a:p>
            <a:pPr lvl="1">
              <a:spcAft>
                <a:spcPts val="600"/>
              </a:spcAft>
            </a:pPr>
            <a:r>
              <a:rPr lang="en-GB" dirty="0">
                <a:latin typeface="Arial"/>
                <a:cs typeface="Arial"/>
              </a:rPr>
              <a:t>Some documents will be provided by your sponsor organisation</a:t>
            </a:r>
          </a:p>
          <a:p>
            <a:pPr>
              <a:spcAft>
                <a:spcPts val="600"/>
              </a:spcAft>
            </a:pPr>
            <a:r>
              <a:rPr lang="en-GB" b="1" u="sng" dirty="0">
                <a:latin typeface="Arial"/>
                <a:cs typeface="Arial"/>
              </a:rPr>
              <a:t>Collaboration grant</a:t>
            </a:r>
            <a:endParaRPr lang="en-GB" dirty="0">
              <a:latin typeface="Arial"/>
              <a:cs typeface="Arial"/>
            </a:endParaRPr>
          </a:p>
          <a:p>
            <a:pPr lvl="1">
              <a:spcAft>
                <a:spcPts val="600"/>
              </a:spcAft>
            </a:pPr>
            <a:r>
              <a:rPr lang="en-GB" dirty="0">
                <a:latin typeface="Arial"/>
                <a:cs typeface="Arial"/>
              </a:rPr>
              <a:t>Documents should be provided by the lead organisation</a:t>
            </a:r>
          </a:p>
          <a:p>
            <a:pPr marL="0" indent="0">
              <a:spcAft>
                <a:spcPts val="600"/>
              </a:spcAft>
              <a:buNone/>
            </a:pPr>
            <a:r>
              <a:rPr lang="en-GB" dirty="0">
                <a:latin typeface="Arial"/>
                <a:cs typeface="Arial"/>
              </a:rPr>
              <a:t>If you do not have documentations available for uploading at the application stage, please provide explanation in the textbox on how you intend to have these in place prior to activities commencing. </a:t>
            </a:r>
            <a:endParaRPr lang="en-GB" dirty="0"/>
          </a:p>
        </p:txBody>
      </p:sp>
      <p:sp>
        <p:nvSpPr>
          <p:cNvPr id="3" name="Title 2">
            <a:extLst>
              <a:ext uri="{FF2B5EF4-FFF2-40B4-BE49-F238E27FC236}">
                <a16:creationId xmlns:a16="http://schemas.microsoft.com/office/drawing/2014/main" id="{A72FD928-6D68-32E4-1C91-D43C2BE1424D}"/>
              </a:ext>
            </a:extLst>
          </p:cNvPr>
          <p:cNvSpPr>
            <a:spLocks noGrp="1"/>
          </p:cNvSpPr>
          <p:nvPr>
            <p:ph type="title"/>
          </p:nvPr>
        </p:nvSpPr>
        <p:spPr>
          <a:xfrm>
            <a:off x="906463" y="506192"/>
            <a:ext cx="10393362" cy="540000"/>
          </a:xfrm>
        </p:spPr>
        <p:txBody>
          <a:bodyPr anchor="ctr">
            <a:normAutofit/>
          </a:bodyPr>
          <a:lstStyle/>
          <a:p>
            <a:r>
              <a:rPr lang="en-GB"/>
              <a:t>Section 3 – due diligence</a:t>
            </a:r>
          </a:p>
        </p:txBody>
      </p:sp>
      <p:pic>
        <p:nvPicPr>
          <p:cNvPr id="4" name="Picture 3" descr="A screenshot of a computer&#10;&#10;Description automatically generated">
            <a:extLst>
              <a:ext uri="{FF2B5EF4-FFF2-40B4-BE49-F238E27FC236}">
                <a16:creationId xmlns:a16="http://schemas.microsoft.com/office/drawing/2014/main" id="{2296BEC1-6F81-EEC0-5421-E32106EF9CAF}"/>
              </a:ext>
            </a:extLst>
          </p:cNvPr>
          <p:cNvPicPr>
            <a:picLocks noChangeAspect="1"/>
          </p:cNvPicPr>
          <p:nvPr/>
        </p:nvPicPr>
        <p:blipFill>
          <a:blip r:embed="rId3"/>
          <a:stretch>
            <a:fillRect/>
          </a:stretch>
        </p:blipFill>
        <p:spPr>
          <a:xfrm>
            <a:off x="5767048" y="1861169"/>
            <a:ext cx="5532778" cy="3361162"/>
          </a:xfrm>
          <a:prstGeom prst="rect">
            <a:avLst/>
          </a:prstGeom>
          <a:noFill/>
        </p:spPr>
      </p:pic>
    </p:spTree>
    <p:extLst>
      <p:ext uri="{BB962C8B-B14F-4D97-AF65-F5344CB8AC3E}">
        <p14:creationId xmlns:p14="http://schemas.microsoft.com/office/powerpoint/2010/main" val="389193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187BA-0598-493C-0F41-499F5F9A2664}"/>
              </a:ext>
            </a:extLst>
          </p:cNvPr>
          <p:cNvSpPr>
            <a:spLocks noGrp="1"/>
          </p:cNvSpPr>
          <p:nvPr>
            <p:ph sz="quarter" idx="11"/>
          </p:nvPr>
        </p:nvSpPr>
        <p:spPr>
          <a:xfrm>
            <a:off x="906464" y="1176950"/>
            <a:ext cx="4929257" cy="4680925"/>
          </a:xfrm>
        </p:spPr>
        <p:txBody>
          <a:bodyPr vert="horz" lIns="0" tIns="45720" rIns="91440" bIns="45720" rtlCol="0">
            <a:normAutofit fontScale="92500" lnSpcReduction="20000"/>
          </a:bodyPr>
          <a:lstStyle/>
          <a:p>
            <a:pPr>
              <a:spcAft>
                <a:spcPts val="600"/>
              </a:spcAft>
            </a:pPr>
            <a:r>
              <a:rPr lang="en-GB" dirty="0"/>
              <a:t>Q4.2 – Programme aims </a:t>
            </a:r>
          </a:p>
          <a:p>
            <a:pPr marL="0" indent="0">
              <a:spcAft>
                <a:spcPts val="600"/>
              </a:spcAft>
              <a:buNone/>
            </a:pPr>
            <a:endParaRPr lang="en-GB" dirty="0"/>
          </a:p>
          <a:p>
            <a:pPr>
              <a:spcAft>
                <a:spcPts val="600"/>
              </a:spcAft>
            </a:pPr>
            <a:r>
              <a:rPr lang="en-GB" dirty="0"/>
              <a:t>Q4.3 – Needs you identified in the BN(O) community</a:t>
            </a:r>
          </a:p>
          <a:p>
            <a:pPr>
              <a:spcAft>
                <a:spcPts val="600"/>
              </a:spcAft>
            </a:pPr>
            <a:endParaRPr lang="en-GB" dirty="0"/>
          </a:p>
          <a:p>
            <a:pPr>
              <a:spcAft>
                <a:spcPts val="600"/>
              </a:spcAft>
            </a:pPr>
            <a:r>
              <a:rPr lang="en-GB" dirty="0"/>
              <a:t>Q4.5 – You should answer this question if English language support is part of your proposed project plan. </a:t>
            </a:r>
          </a:p>
          <a:p>
            <a:pPr lvl="1">
              <a:spcAft>
                <a:spcPts val="600"/>
              </a:spcAft>
            </a:pPr>
            <a:r>
              <a:rPr lang="en-GB" dirty="0"/>
              <a:t>Adult Education Budget and DLUHC’s £850 demand-led English language support</a:t>
            </a:r>
          </a:p>
          <a:p>
            <a:pPr lvl="1">
              <a:spcAft>
                <a:spcPts val="600"/>
              </a:spcAft>
            </a:pPr>
            <a:r>
              <a:rPr lang="en-GB" dirty="0"/>
              <a:t>To avoid duplication of funding</a:t>
            </a:r>
          </a:p>
          <a:p>
            <a:pPr lvl="1">
              <a:spcAft>
                <a:spcPts val="600"/>
              </a:spcAft>
            </a:pPr>
            <a:r>
              <a:rPr lang="en-GB" dirty="0"/>
              <a:t>Refer to Annex 2 of the Programme Prospectus for more information</a:t>
            </a:r>
          </a:p>
          <a:p>
            <a:pPr marL="0" indent="0">
              <a:spcAft>
                <a:spcPts val="600"/>
              </a:spcAft>
              <a:buNone/>
            </a:pPr>
            <a:endParaRPr lang="en-GB" dirty="0"/>
          </a:p>
          <a:p>
            <a:pPr>
              <a:spcAft>
                <a:spcPts val="600"/>
              </a:spcAft>
            </a:pPr>
            <a:r>
              <a:rPr lang="en-GB" dirty="0"/>
              <a:t>Q4.7 – Monitoring &amp; Evaluation</a:t>
            </a:r>
          </a:p>
          <a:p>
            <a:pPr marL="0" indent="0">
              <a:spcAft>
                <a:spcPts val="600"/>
              </a:spcAft>
              <a:buNone/>
            </a:pPr>
            <a:endParaRPr lang="en-GB" dirty="0"/>
          </a:p>
          <a:p>
            <a:pPr>
              <a:spcAft>
                <a:spcPts val="600"/>
              </a:spcAft>
            </a:pPr>
            <a:r>
              <a:rPr lang="en-GB" dirty="0"/>
              <a:t>Q4.8 – Project plan and Q4.9 – Project budget </a:t>
            </a:r>
          </a:p>
          <a:p>
            <a:pPr>
              <a:spcAft>
                <a:spcPts val="600"/>
              </a:spcAft>
            </a:pPr>
            <a:endParaRPr lang="en-GB" dirty="0"/>
          </a:p>
          <a:p>
            <a:pPr>
              <a:spcAft>
                <a:spcPts val="600"/>
              </a:spcAft>
            </a:pPr>
            <a:endParaRPr lang="en-GB" dirty="0"/>
          </a:p>
          <a:p>
            <a:pPr>
              <a:spcAft>
                <a:spcPts val="600"/>
              </a:spcAft>
            </a:pPr>
            <a:r>
              <a:rPr lang="en-GB" dirty="0"/>
              <a:t>4-sentence summary about your project. </a:t>
            </a:r>
          </a:p>
        </p:txBody>
      </p:sp>
      <p:sp>
        <p:nvSpPr>
          <p:cNvPr id="3" name="Title 2">
            <a:extLst>
              <a:ext uri="{FF2B5EF4-FFF2-40B4-BE49-F238E27FC236}">
                <a16:creationId xmlns:a16="http://schemas.microsoft.com/office/drawing/2014/main" id="{A72FD928-6D68-32E4-1C91-D43C2BE1424D}"/>
              </a:ext>
            </a:extLst>
          </p:cNvPr>
          <p:cNvSpPr>
            <a:spLocks noGrp="1"/>
          </p:cNvSpPr>
          <p:nvPr>
            <p:ph type="title"/>
          </p:nvPr>
        </p:nvSpPr>
        <p:spPr>
          <a:xfrm>
            <a:off x="906463" y="506192"/>
            <a:ext cx="10393362" cy="540000"/>
          </a:xfrm>
        </p:spPr>
        <p:txBody>
          <a:bodyPr anchor="ctr">
            <a:normAutofit/>
          </a:bodyPr>
          <a:lstStyle/>
          <a:p>
            <a:r>
              <a:rPr lang="en-GB"/>
              <a:t>Section 4 - Proposed project details</a:t>
            </a:r>
          </a:p>
        </p:txBody>
      </p:sp>
      <p:pic>
        <p:nvPicPr>
          <p:cNvPr id="4" name="Picture 3" descr="A screenshot of a computer&#10;&#10;Description automatically generated">
            <a:extLst>
              <a:ext uri="{FF2B5EF4-FFF2-40B4-BE49-F238E27FC236}">
                <a16:creationId xmlns:a16="http://schemas.microsoft.com/office/drawing/2014/main" id="{4C8ED05C-C3BE-1FD6-5CE4-884F6F440492}"/>
              </a:ext>
            </a:extLst>
          </p:cNvPr>
          <p:cNvPicPr>
            <a:picLocks noChangeAspect="1"/>
          </p:cNvPicPr>
          <p:nvPr/>
        </p:nvPicPr>
        <p:blipFill>
          <a:blip r:embed="rId3"/>
          <a:stretch>
            <a:fillRect/>
          </a:stretch>
        </p:blipFill>
        <p:spPr>
          <a:xfrm>
            <a:off x="5878218" y="1958273"/>
            <a:ext cx="5421608" cy="3239411"/>
          </a:xfrm>
          <a:prstGeom prst="rect">
            <a:avLst/>
          </a:prstGeom>
          <a:noFill/>
        </p:spPr>
      </p:pic>
    </p:spTree>
    <p:extLst>
      <p:ext uri="{BB962C8B-B14F-4D97-AF65-F5344CB8AC3E}">
        <p14:creationId xmlns:p14="http://schemas.microsoft.com/office/powerpoint/2010/main" val="59167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F187BA-0598-493C-0F41-499F5F9A2664}"/>
              </a:ext>
            </a:extLst>
          </p:cNvPr>
          <p:cNvSpPr>
            <a:spLocks noGrp="1"/>
          </p:cNvSpPr>
          <p:nvPr>
            <p:ph sz="quarter" idx="11"/>
          </p:nvPr>
        </p:nvSpPr>
        <p:spPr>
          <a:xfrm>
            <a:off x="906462" y="1664470"/>
            <a:ext cx="2498381" cy="3828398"/>
          </a:xfrm>
        </p:spPr>
        <p:txBody>
          <a:bodyPr vert="horz" lIns="0" tIns="45720" rIns="91440" bIns="45720" rtlCol="0" anchor="t">
            <a:noAutofit/>
          </a:bodyPr>
          <a:lstStyle/>
          <a:p>
            <a:r>
              <a:rPr lang="en-GB" sz="1800">
                <a:latin typeface="Arial"/>
                <a:cs typeface="Arial"/>
              </a:rPr>
              <a:t>Q5.2 – Target direct and indirect participants</a:t>
            </a:r>
          </a:p>
          <a:p>
            <a:pPr lvl="1"/>
            <a:r>
              <a:rPr lang="en-GB" sz="1800">
                <a:latin typeface="Arial"/>
                <a:cs typeface="Arial"/>
              </a:rPr>
              <a:t>To be realistic with the targets </a:t>
            </a:r>
            <a:endParaRPr lang="en-US" sz="1800"/>
          </a:p>
          <a:p>
            <a:endParaRPr lang="en-GB" sz="1800"/>
          </a:p>
          <a:p>
            <a:endParaRPr lang="en-GB" sz="1800">
              <a:latin typeface="Arial"/>
              <a:cs typeface="Arial"/>
            </a:endParaRPr>
          </a:p>
          <a:p>
            <a:pPr marL="0" indent="0">
              <a:buNone/>
            </a:pPr>
            <a:endParaRPr lang="en-GB" sz="1800">
              <a:latin typeface="Arial"/>
              <a:cs typeface="Arial"/>
            </a:endParaRPr>
          </a:p>
          <a:p>
            <a:r>
              <a:rPr lang="en-GB" sz="1800">
                <a:latin typeface="Arial"/>
                <a:cs typeface="Arial"/>
              </a:rPr>
              <a:t>Q5.5 – Interview availability </a:t>
            </a:r>
            <a:endParaRPr lang="en-GB" sz="1800"/>
          </a:p>
        </p:txBody>
      </p:sp>
      <p:sp>
        <p:nvSpPr>
          <p:cNvPr id="3" name="Title 2">
            <a:extLst>
              <a:ext uri="{FF2B5EF4-FFF2-40B4-BE49-F238E27FC236}">
                <a16:creationId xmlns:a16="http://schemas.microsoft.com/office/drawing/2014/main" id="{A72FD928-6D68-32E4-1C91-D43C2BE1424D}"/>
              </a:ext>
            </a:extLst>
          </p:cNvPr>
          <p:cNvSpPr>
            <a:spLocks noGrp="1"/>
          </p:cNvSpPr>
          <p:nvPr>
            <p:ph type="title"/>
          </p:nvPr>
        </p:nvSpPr>
        <p:spPr/>
        <p:txBody>
          <a:bodyPr/>
          <a:lstStyle/>
          <a:p>
            <a:r>
              <a:rPr lang="en-GB">
                <a:latin typeface="Arial"/>
                <a:cs typeface="Arial"/>
              </a:rPr>
              <a:t>Section 5 - </a:t>
            </a:r>
            <a:r>
              <a:rPr lang="en-GB">
                <a:solidFill>
                  <a:srgbClr val="E7135D"/>
                </a:solidFill>
                <a:latin typeface="Calibri"/>
                <a:cs typeface="Calibri"/>
              </a:rPr>
              <a:t>Community &amp; Target Audience</a:t>
            </a:r>
            <a:endParaRPr lang="en-GB" b="0">
              <a:solidFill>
                <a:srgbClr val="E7135D"/>
              </a:solidFill>
              <a:latin typeface="Calibri"/>
              <a:cs typeface="Calibri"/>
            </a:endParaRPr>
          </a:p>
        </p:txBody>
      </p:sp>
      <p:pic>
        <p:nvPicPr>
          <p:cNvPr id="4" name="Picture 3" descr="A screenshot of a computer screen&#10;&#10;Description automatically generated">
            <a:extLst>
              <a:ext uri="{FF2B5EF4-FFF2-40B4-BE49-F238E27FC236}">
                <a16:creationId xmlns:a16="http://schemas.microsoft.com/office/drawing/2014/main" id="{32607A1A-DE6D-CB83-1D7D-4155AE8303A7}"/>
              </a:ext>
            </a:extLst>
          </p:cNvPr>
          <p:cNvPicPr>
            <a:picLocks noChangeAspect="1"/>
          </p:cNvPicPr>
          <p:nvPr/>
        </p:nvPicPr>
        <p:blipFill>
          <a:blip r:embed="rId4"/>
          <a:stretch>
            <a:fillRect/>
          </a:stretch>
        </p:blipFill>
        <p:spPr>
          <a:xfrm>
            <a:off x="3735393" y="1593273"/>
            <a:ext cx="7549851" cy="4393045"/>
          </a:xfrm>
          <a:prstGeom prst="rect">
            <a:avLst/>
          </a:prstGeom>
        </p:spPr>
      </p:pic>
    </p:spTree>
    <p:extLst>
      <p:ext uri="{BB962C8B-B14F-4D97-AF65-F5344CB8AC3E}">
        <p14:creationId xmlns:p14="http://schemas.microsoft.com/office/powerpoint/2010/main" val="360823549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4D521D-0F43-0ECC-810A-A7A8C6293E56}"/>
              </a:ext>
            </a:extLst>
          </p:cNvPr>
          <p:cNvSpPr>
            <a:spLocks noGrp="1"/>
          </p:cNvSpPr>
          <p:nvPr>
            <p:ph type="title"/>
          </p:nvPr>
        </p:nvSpPr>
        <p:spPr>
          <a:xfrm>
            <a:off x="906463" y="506192"/>
            <a:ext cx="10393362" cy="540000"/>
          </a:xfrm>
        </p:spPr>
        <p:txBody>
          <a:bodyPr anchor="ctr">
            <a:normAutofit/>
          </a:bodyPr>
          <a:lstStyle/>
          <a:p>
            <a:r>
              <a:rPr lang="en-GB"/>
              <a:t>General tips</a:t>
            </a:r>
          </a:p>
        </p:txBody>
      </p:sp>
      <p:graphicFrame>
        <p:nvGraphicFramePr>
          <p:cNvPr id="5" name="Content Placeholder 1">
            <a:extLst>
              <a:ext uri="{FF2B5EF4-FFF2-40B4-BE49-F238E27FC236}">
                <a16:creationId xmlns:a16="http://schemas.microsoft.com/office/drawing/2014/main" id="{FE9A210C-132E-FB78-B3CA-F4DA5F19F757}"/>
              </a:ext>
            </a:extLst>
          </p:cNvPr>
          <p:cNvGraphicFramePr>
            <a:graphicFrameLocks noGrp="1"/>
          </p:cNvGraphicFramePr>
          <p:nvPr>
            <p:ph sz="quarter" idx="11"/>
            <p:extLst>
              <p:ext uri="{D42A27DB-BD31-4B8C-83A1-F6EECF244321}">
                <p14:modId xmlns:p14="http://schemas.microsoft.com/office/powerpoint/2010/main" val="1928641683"/>
              </p:ext>
            </p:extLst>
          </p:nvPr>
        </p:nvGraphicFramePr>
        <p:xfrm>
          <a:off x="892175" y="1046192"/>
          <a:ext cx="10393362" cy="4162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041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ACB5D3B-0F91-575A-D129-EC13A911E1FB}"/>
              </a:ext>
            </a:extLst>
          </p:cNvPr>
          <p:cNvSpPr>
            <a:spLocks noGrp="1"/>
          </p:cNvSpPr>
          <p:nvPr>
            <p:ph sz="quarter" idx="11"/>
          </p:nvPr>
        </p:nvSpPr>
        <p:spPr>
          <a:xfrm>
            <a:off x="906462" y="1280161"/>
            <a:ext cx="10393363" cy="4577714"/>
          </a:xfrm>
        </p:spPr>
        <p:txBody>
          <a:bodyPr/>
          <a:lstStyle/>
          <a:p>
            <a:endParaRPr lang="en-GB"/>
          </a:p>
          <a:p>
            <a:pPr marL="0" indent="0">
              <a:buNone/>
            </a:pPr>
            <a:endParaRPr lang="en-GB" b="1"/>
          </a:p>
        </p:txBody>
      </p:sp>
      <p:sp>
        <p:nvSpPr>
          <p:cNvPr id="3" name="Title 2">
            <a:extLst>
              <a:ext uri="{FF2B5EF4-FFF2-40B4-BE49-F238E27FC236}">
                <a16:creationId xmlns:a16="http://schemas.microsoft.com/office/drawing/2014/main" id="{64BB3BDB-72F1-88A6-AFA3-7B65FA0CE44C}"/>
              </a:ext>
            </a:extLst>
          </p:cNvPr>
          <p:cNvSpPr>
            <a:spLocks noGrp="1"/>
          </p:cNvSpPr>
          <p:nvPr>
            <p:ph type="title"/>
          </p:nvPr>
        </p:nvSpPr>
        <p:spPr>
          <a:xfrm>
            <a:off x="899319" y="484179"/>
            <a:ext cx="10393362" cy="540000"/>
          </a:xfrm>
        </p:spPr>
        <p:txBody>
          <a:bodyPr/>
          <a:lstStyle/>
          <a:p>
            <a:r>
              <a:rPr lang="en-GB" b="1" dirty="0"/>
              <a:t>HK Empowerment Fund ti</a:t>
            </a:r>
            <a:r>
              <a:rPr lang="en-GB" dirty="0"/>
              <a:t>meline</a:t>
            </a:r>
            <a:endParaRPr lang="en-GB" b="1" dirty="0"/>
          </a:p>
        </p:txBody>
      </p:sp>
      <p:graphicFrame>
        <p:nvGraphicFramePr>
          <p:cNvPr id="5" name="Table 5">
            <a:extLst>
              <a:ext uri="{FF2B5EF4-FFF2-40B4-BE49-F238E27FC236}">
                <a16:creationId xmlns:a16="http://schemas.microsoft.com/office/drawing/2014/main" id="{A173169E-B3D4-2589-A7AE-77E3072741EF}"/>
              </a:ext>
            </a:extLst>
          </p:cNvPr>
          <p:cNvGraphicFramePr>
            <a:graphicFrameLocks noGrp="1"/>
          </p:cNvGraphicFramePr>
          <p:nvPr>
            <p:extLst>
              <p:ext uri="{D42A27DB-BD31-4B8C-83A1-F6EECF244321}">
                <p14:modId xmlns:p14="http://schemas.microsoft.com/office/powerpoint/2010/main" val="1547822441"/>
              </p:ext>
            </p:extLst>
          </p:nvPr>
        </p:nvGraphicFramePr>
        <p:xfrm>
          <a:off x="1356360" y="1600200"/>
          <a:ext cx="9720064" cy="3514506"/>
        </p:xfrm>
        <a:graphic>
          <a:graphicData uri="http://schemas.openxmlformats.org/drawingml/2006/table">
            <a:tbl>
              <a:tblPr firstRow="1" bandRow="1">
                <a:tableStyleId>{5C22544A-7EE6-4342-B048-85BDC9FD1C3A}</a:tableStyleId>
              </a:tblPr>
              <a:tblGrid>
                <a:gridCol w="5154358">
                  <a:extLst>
                    <a:ext uri="{9D8B030D-6E8A-4147-A177-3AD203B41FA5}">
                      <a16:colId xmlns:a16="http://schemas.microsoft.com/office/drawing/2014/main" val="796732651"/>
                    </a:ext>
                  </a:extLst>
                </a:gridCol>
                <a:gridCol w="4565706">
                  <a:extLst>
                    <a:ext uri="{9D8B030D-6E8A-4147-A177-3AD203B41FA5}">
                      <a16:colId xmlns:a16="http://schemas.microsoft.com/office/drawing/2014/main" val="3705419932"/>
                    </a:ext>
                  </a:extLst>
                </a:gridCol>
              </a:tblGrid>
              <a:tr h="408627">
                <a:tc>
                  <a:txBody>
                    <a:bodyPr/>
                    <a:lstStyle/>
                    <a:p>
                      <a:pPr algn="ctr"/>
                      <a:r>
                        <a:rPr lang="en-GB"/>
                        <a:t>Activity</a:t>
                      </a:r>
                    </a:p>
                  </a:txBody>
                  <a:tcPr/>
                </a:tc>
                <a:tc>
                  <a:txBody>
                    <a:bodyPr/>
                    <a:lstStyle/>
                    <a:p>
                      <a:pPr algn="ctr"/>
                      <a:r>
                        <a:rPr lang="en-GB"/>
                        <a:t>Date</a:t>
                      </a:r>
                    </a:p>
                  </a:txBody>
                  <a:tcPr/>
                </a:tc>
                <a:extLst>
                  <a:ext uri="{0D108BD9-81ED-4DB2-BD59-A6C34878D82A}">
                    <a16:rowId xmlns:a16="http://schemas.microsoft.com/office/drawing/2014/main" val="3902309562"/>
                  </a:ext>
                </a:extLst>
              </a:tr>
              <a:tr h="620073">
                <a:tc>
                  <a:txBody>
                    <a:bodyPr/>
                    <a:lstStyle/>
                    <a:p>
                      <a:pPr algn="ctr"/>
                      <a:r>
                        <a:rPr lang="en-GB" sz="1600" b="1" kern="1200">
                          <a:solidFill>
                            <a:schemeClr val="tx2"/>
                          </a:solidFill>
                          <a:latin typeface="Arial" panose="020B0604020202020204" pitchFamily="34" charset="0"/>
                          <a:ea typeface="+mn-ea"/>
                          <a:cs typeface="Arial" panose="020B0604020202020204" pitchFamily="34" charset="0"/>
                        </a:rPr>
                        <a:t>Application Deadline</a:t>
                      </a:r>
                    </a:p>
                  </a:txBody>
                  <a:tcPr/>
                </a:tc>
                <a:tc>
                  <a:txBody>
                    <a:bodyPr/>
                    <a:lstStyle/>
                    <a:p>
                      <a:pPr algn="ctr"/>
                      <a:r>
                        <a:rPr lang="en-GB" sz="1600" kern="1200">
                          <a:solidFill>
                            <a:schemeClr val="tx2"/>
                          </a:solidFill>
                          <a:latin typeface="Arial" panose="020B0604020202020204" pitchFamily="34" charset="0"/>
                          <a:ea typeface="+mn-ea"/>
                          <a:cs typeface="Arial" panose="020B0604020202020204" pitchFamily="34" charset="0"/>
                        </a:rPr>
                        <a:t>Wednesday, 27th March 2024 at 9am </a:t>
                      </a:r>
                    </a:p>
                  </a:txBody>
                  <a:tcPr/>
                </a:tc>
                <a:extLst>
                  <a:ext uri="{0D108BD9-81ED-4DB2-BD59-A6C34878D82A}">
                    <a16:rowId xmlns:a16="http://schemas.microsoft.com/office/drawing/2014/main" val="2643756090"/>
                  </a:ext>
                </a:extLst>
              </a:tr>
              <a:tr h="646991">
                <a:tc>
                  <a:txBody>
                    <a:bodyPr/>
                    <a:lstStyle/>
                    <a:p>
                      <a:pPr algn="ctr"/>
                      <a:r>
                        <a:rPr lang="en-GB" sz="1600" b="1" kern="1200">
                          <a:solidFill>
                            <a:schemeClr val="tx2"/>
                          </a:solidFill>
                          <a:latin typeface="Arial" panose="020B0604020202020204" pitchFamily="34" charset="0"/>
                          <a:ea typeface="+mn-ea"/>
                          <a:cs typeface="Arial" panose="020B0604020202020204" pitchFamily="34" charset="0"/>
                        </a:rPr>
                        <a:t>Interviews</a:t>
                      </a:r>
                    </a:p>
                  </a:txBody>
                  <a:tcPr/>
                </a:tc>
                <a:tc>
                  <a:txBody>
                    <a:bodyPr/>
                    <a:lstStyle/>
                    <a:p>
                      <a:pPr algn="ctr"/>
                      <a:r>
                        <a:rPr lang="en-GB" sz="1600" kern="1200" dirty="0">
                          <a:solidFill>
                            <a:schemeClr val="tx2"/>
                          </a:solidFill>
                          <a:latin typeface="Arial" panose="020B0604020202020204" pitchFamily="34" charset="0"/>
                          <a:ea typeface="+mn-ea"/>
                          <a:cs typeface="Arial" panose="020B0604020202020204" pitchFamily="34" charset="0"/>
                        </a:rPr>
                        <a:t>Wednesday 10th –  Friday 19th  April 2024 </a:t>
                      </a:r>
                    </a:p>
                  </a:txBody>
                  <a:tcPr/>
                </a:tc>
                <a:extLst>
                  <a:ext uri="{0D108BD9-81ED-4DB2-BD59-A6C34878D82A}">
                    <a16:rowId xmlns:a16="http://schemas.microsoft.com/office/drawing/2014/main" val="2578935112"/>
                  </a:ext>
                </a:extLst>
              </a:tr>
              <a:tr h="595912">
                <a:tc>
                  <a:txBody>
                    <a:bodyPr/>
                    <a:lstStyle/>
                    <a:p>
                      <a:pPr algn="ctr"/>
                      <a:r>
                        <a:rPr lang="en-GB" sz="1600" b="1" kern="1200">
                          <a:solidFill>
                            <a:schemeClr val="tx2"/>
                          </a:solidFill>
                          <a:latin typeface="Arial" panose="020B0604020202020204" pitchFamily="34" charset="0"/>
                          <a:ea typeface="+mn-ea"/>
                          <a:cs typeface="Arial" panose="020B0604020202020204" pitchFamily="34" charset="0"/>
                        </a:rPr>
                        <a:t>Inception meeting with successful applicants </a:t>
                      </a:r>
                    </a:p>
                  </a:txBody>
                  <a:tcPr/>
                </a:tc>
                <a:tc>
                  <a:txBody>
                    <a:bodyPr/>
                    <a:lstStyle/>
                    <a:p>
                      <a:pPr algn="ctr"/>
                      <a:r>
                        <a:rPr lang="en-GB" sz="1600" kern="1200" dirty="0">
                          <a:solidFill>
                            <a:schemeClr val="tx2"/>
                          </a:solidFill>
                          <a:latin typeface="Arial" panose="020B0604020202020204" pitchFamily="34" charset="0"/>
                          <a:ea typeface="+mn-ea"/>
                          <a:cs typeface="Arial" panose="020B0604020202020204" pitchFamily="34" charset="0"/>
                        </a:rPr>
                        <a:t>May 2024 </a:t>
                      </a:r>
                    </a:p>
                  </a:txBody>
                  <a:tcPr/>
                </a:tc>
                <a:extLst>
                  <a:ext uri="{0D108BD9-81ED-4DB2-BD59-A6C34878D82A}">
                    <a16:rowId xmlns:a16="http://schemas.microsoft.com/office/drawing/2014/main" val="1774902566"/>
                  </a:ext>
                </a:extLst>
              </a:tr>
              <a:tr h="664017">
                <a:tc>
                  <a:txBody>
                    <a:bodyPr/>
                    <a:lstStyle/>
                    <a:p>
                      <a:pPr algn="ctr"/>
                      <a:r>
                        <a:rPr lang="en-GB" sz="1600" b="1" kern="1200">
                          <a:solidFill>
                            <a:schemeClr val="tx2"/>
                          </a:solidFill>
                          <a:latin typeface="Arial" panose="020B0604020202020204" pitchFamily="34" charset="0"/>
                          <a:ea typeface="+mn-ea"/>
                          <a:cs typeface="Arial" panose="020B0604020202020204" pitchFamily="34" charset="0"/>
                        </a:rPr>
                        <a:t>Project delivery</a:t>
                      </a:r>
                    </a:p>
                  </a:txBody>
                  <a:tcPr/>
                </a:tc>
                <a:tc>
                  <a:txBody>
                    <a:bodyPr/>
                    <a:lstStyle/>
                    <a:p>
                      <a:pPr algn="ctr"/>
                      <a:r>
                        <a:rPr lang="en-GB" sz="1600" kern="1200" dirty="0">
                          <a:solidFill>
                            <a:schemeClr val="tx2"/>
                          </a:solidFill>
                          <a:latin typeface="Arial" panose="020B0604020202020204" pitchFamily="34" charset="0"/>
                          <a:ea typeface="+mn-ea"/>
                          <a:cs typeface="Arial" panose="020B0604020202020204" pitchFamily="34" charset="0"/>
                        </a:rPr>
                        <a:t>End of May 2024 to November 2024 </a:t>
                      </a:r>
                    </a:p>
                  </a:txBody>
                  <a:tcPr/>
                </a:tc>
                <a:extLst>
                  <a:ext uri="{0D108BD9-81ED-4DB2-BD59-A6C34878D82A}">
                    <a16:rowId xmlns:a16="http://schemas.microsoft.com/office/drawing/2014/main" val="713522699"/>
                  </a:ext>
                </a:extLst>
              </a:tr>
              <a:tr h="578886">
                <a:tc>
                  <a:txBody>
                    <a:bodyPr/>
                    <a:lstStyle/>
                    <a:p>
                      <a:pPr algn="ctr"/>
                      <a:r>
                        <a:rPr lang="en-GB" sz="1600" b="1" kern="1200">
                          <a:solidFill>
                            <a:schemeClr val="tx2"/>
                          </a:solidFill>
                          <a:latin typeface="Arial" panose="020B0604020202020204" pitchFamily="34" charset="0"/>
                          <a:ea typeface="+mn-ea"/>
                          <a:cs typeface="Arial" panose="020B0604020202020204" pitchFamily="34" charset="0"/>
                        </a:rPr>
                        <a:t>End-of-project report submission </a:t>
                      </a:r>
                    </a:p>
                  </a:txBody>
                  <a:tcPr/>
                </a:tc>
                <a:tc>
                  <a:txBody>
                    <a:bodyPr/>
                    <a:lstStyle/>
                    <a:p>
                      <a:pPr algn="ctr"/>
                      <a:r>
                        <a:rPr lang="en-GB" sz="1600" kern="1200" dirty="0">
                          <a:solidFill>
                            <a:schemeClr val="tx2"/>
                          </a:solidFill>
                          <a:latin typeface="Arial" panose="020B0604020202020204" pitchFamily="34" charset="0"/>
                          <a:ea typeface="+mn-ea"/>
                          <a:cs typeface="Arial" panose="020B0604020202020204" pitchFamily="34" charset="0"/>
                        </a:rPr>
                        <a:t>December 2024 </a:t>
                      </a:r>
                    </a:p>
                  </a:txBody>
                  <a:tcPr/>
                </a:tc>
                <a:extLst>
                  <a:ext uri="{0D108BD9-81ED-4DB2-BD59-A6C34878D82A}">
                    <a16:rowId xmlns:a16="http://schemas.microsoft.com/office/drawing/2014/main" val="2491063960"/>
                  </a:ext>
                </a:extLst>
              </a:tr>
            </a:tbl>
          </a:graphicData>
        </a:graphic>
      </p:graphicFrame>
    </p:spTree>
    <p:extLst>
      <p:ext uri="{BB962C8B-B14F-4D97-AF65-F5344CB8AC3E}">
        <p14:creationId xmlns:p14="http://schemas.microsoft.com/office/powerpoint/2010/main" val="267117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0E94BC-C10C-FDD8-3616-12C3EEC0482A}"/>
              </a:ext>
            </a:extLst>
          </p:cNvPr>
          <p:cNvSpPr>
            <a:spLocks noGrp="1"/>
          </p:cNvSpPr>
          <p:nvPr>
            <p:ph type="title"/>
          </p:nvPr>
        </p:nvSpPr>
        <p:spPr>
          <a:xfrm>
            <a:off x="900217" y="487454"/>
            <a:ext cx="10393362" cy="540000"/>
          </a:xfrm>
        </p:spPr>
        <p:txBody>
          <a:bodyPr/>
          <a:lstStyle/>
          <a:p>
            <a:r>
              <a:rPr lang="en-GB">
                <a:latin typeface="Arial"/>
                <a:cs typeface="Arial"/>
              </a:rPr>
              <a:t>Key contacts and resources</a:t>
            </a:r>
            <a:endParaRPr lang="en-GB"/>
          </a:p>
        </p:txBody>
      </p:sp>
      <p:sp>
        <p:nvSpPr>
          <p:cNvPr id="6" name="Rectangle 5" descr="Email">
            <a:extLst>
              <a:ext uri="{FF2B5EF4-FFF2-40B4-BE49-F238E27FC236}">
                <a16:creationId xmlns:a16="http://schemas.microsoft.com/office/drawing/2014/main" id="{13545A7B-EF0C-EB48-E06D-D1C330627124}"/>
              </a:ext>
            </a:extLst>
          </p:cNvPr>
          <p:cNvSpPr/>
          <p:nvPr/>
        </p:nvSpPr>
        <p:spPr>
          <a:xfrm>
            <a:off x="1050030" y="1532859"/>
            <a:ext cx="1509048" cy="150904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descr="Document with solid fill">
            <a:extLst>
              <a:ext uri="{FF2B5EF4-FFF2-40B4-BE49-F238E27FC236}">
                <a16:creationId xmlns:a16="http://schemas.microsoft.com/office/drawing/2014/main" id="{E86AC3D7-5BD6-3C14-7165-CC7E645F3C27}"/>
              </a:ext>
            </a:extLst>
          </p:cNvPr>
          <p:cNvSpPr/>
          <p:nvPr/>
        </p:nvSpPr>
        <p:spPr>
          <a:xfrm>
            <a:off x="1050030" y="3651222"/>
            <a:ext cx="1509048" cy="1509048"/>
          </a:xfrm>
          <a:prstGeom prst="rect">
            <a:avLst/>
          </a:prstGeom>
          <a:blipFill>
            <a:blip r:embed="rId5">
              <a:extLst>
                <a:ext uri="{96DAC541-7B7A-43D3-8B79-37D633B846F1}">
                  <asvg:svgBlip xmlns:asvg="http://schemas.microsoft.com/office/drawing/2016/SVG/main" r:embed="rId6"/>
                </a:ext>
              </a:extLst>
            </a:blip>
            <a:srcRect/>
            <a:stretch>
              <a:fillRect t="-2000" b="-2000"/>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AD956F4C-C911-1CE1-9F73-266FC74AC6F1}"/>
              </a:ext>
            </a:extLst>
          </p:cNvPr>
          <p:cNvSpPr txBox="1"/>
          <p:nvPr/>
        </p:nvSpPr>
        <p:spPr bwMode="gray">
          <a:xfrm>
            <a:off x="2919845" y="1302876"/>
            <a:ext cx="8447810" cy="4869324"/>
          </a:xfrm>
          <a:prstGeom prst="rect">
            <a:avLst/>
          </a:prstGeom>
          <a:noFill/>
        </p:spPr>
        <p:txBody>
          <a:bodyPr wrap="square" lIns="0" tIns="0" rIns="0" bIns="0" rtlCol="0">
            <a:noAutofit/>
          </a:bodyPr>
          <a:lstStyle/>
          <a:p>
            <a:pPr algn="l">
              <a:spcBef>
                <a:spcPts val="0"/>
              </a:spcBef>
            </a:pPr>
            <a:r>
              <a:rPr lang="en-GB" sz="2000" b="1" u="sng" dirty="0">
                <a:latin typeface="+mn-lt"/>
                <a:cs typeface="Arial" pitchFamily="34" charset="0"/>
              </a:rPr>
              <a:t>Key email contacts</a:t>
            </a:r>
          </a:p>
          <a:p>
            <a:pPr algn="l">
              <a:spcBef>
                <a:spcPts val="0"/>
              </a:spcBef>
            </a:pPr>
            <a:endParaRPr lang="en-GB" sz="2000" b="1" dirty="0">
              <a:latin typeface="+mn-lt"/>
              <a:cs typeface="Arial" pitchFamily="34" charset="0"/>
            </a:endParaRPr>
          </a:p>
          <a:p>
            <a:pPr marL="285750" indent="-285750">
              <a:buFont typeface="Arial" panose="020B0604020202020204" pitchFamily="34" charset="0"/>
              <a:buChar char="•"/>
            </a:pPr>
            <a:r>
              <a:rPr lang="en-GB" sz="2000" b="1" dirty="0">
                <a:cs typeface="Arial" pitchFamily="34" charset="0"/>
              </a:rPr>
              <a:t>Groundwork London: </a:t>
            </a:r>
            <a:r>
              <a:rPr lang="en-GB" sz="2000" dirty="0">
                <a:solidFill>
                  <a:srgbClr val="1426E3"/>
                </a:solidFill>
                <a:latin typeface="Arial"/>
                <a:cs typeface="Arial"/>
                <a:hlinkClick r:id="rId7">
                  <a:extLst>
                    <a:ext uri="{A12FA001-AC4F-418D-AE19-62706E023703}">
                      <ahyp:hlinkClr xmlns:ahyp="http://schemas.microsoft.com/office/drawing/2018/hyperlinkcolor" val="tx"/>
                    </a:ext>
                  </a:extLst>
                </a:hlinkClick>
              </a:rPr>
              <a:t>HKEmpowermentFund@groundwork.org.uk</a:t>
            </a:r>
            <a:r>
              <a:rPr lang="en-GB" sz="2000" dirty="0">
                <a:solidFill>
                  <a:srgbClr val="1426E3"/>
                </a:solidFill>
                <a:latin typeface="Arial"/>
                <a:cs typeface="Arial"/>
              </a:rPr>
              <a:t> </a:t>
            </a:r>
          </a:p>
          <a:p>
            <a:pPr marL="285750" indent="-285750">
              <a:buFont typeface="Arial" panose="020B0604020202020204" pitchFamily="34" charset="0"/>
              <a:buChar char="•"/>
            </a:pPr>
            <a:r>
              <a:rPr lang="en-GB" sz="2000" b="1" dirty="0">
                <a:cs typeface="Arial" pitchFamily="34" charset="0"/>
              </a:rPr>
              <a:t>Greater London Authority: </a:t>
            </a:r>
            <a:r>
              <a:rPr lang="en-GB" sz="2000" dirty="0">
                <a:solidFill>
                  <a:srgbClr val="1426E3"/>
                </a:solidFill>
                <a:latin typeface="Arial"/>
                <a:cs typeface="Arial"/>
                <a:hlinkClick r:id="rId8">
                  <a:extLst>
                    <a:ext uri="{A12FA001-AC4F-418D-AE19-62706E023703}">
                      <ahyp:hlinkClr xmlns:ahyp="http://schemas.microsoft.com/office/drawing/2018/hyperlinkcolor" val="tx"/>
                    </a:ext>
                  </a:extLst>
                </a:hlinkClick>
              </a:rPr>
              <a:t>HongKongVCSE@london.gov.uk</a:t>
            </a:r>
            <a:r>
              <a:rPr lang="en-GB" sz="2000" dirty="0">
                <a:solidFill>
                  <a:srgbClr val="1426E3"/>
                </a:solidFill>
                <a:latin typeface="Arial"/>
                <a:cs typeface="Arial"/>
              </a:rPr>
              <a:t> </a:t>
            </a:r>
          </a:p>
          <a:p>
            <a:pPr algn="l">
              <a:spcBef>
                <a:spcPts val="0"/>
              </a:spcBef>
            </a:pPr>
            <a:endParaRPr lang="en-GB" sz="2000" b="1" dirty="0">
              <a:cs typeface="Arial" pitchFamily="34" charset="0"/>
            </a:endParaRPr>
          </a:p>
          <a:p>
            <a:pPr algn="l">
              <a:spcBef>
                <a:spcPts val="0"/>
              </a:spcBef>
            </a:pPr>
            <a:r>
              <a:rPr lang="en-GB" sz="2000" dirty="0">
                <a:cs typeface="Arial" pitchFamily="34" charset="0"/>
              </a:rPr>
              <a:t>Please send your queries to both email addresses</a:t>
            </a:r>
          </a:p>
          <a:p>
            <a:pPr algn="l">
              <a:spcBef>
                <a:spcPts val="0"/>
              </a:spcBef>
            </a:pPr>
            <a:endParaRPr lang="en-GB" sz="2000" b="1" dirty="0">
              <a:cs typeface="Arial" pitchFamily="34" charset="0"/>
            </a:endParaRPr>
          </a:p>
          <a:p>
            <a:pPr algn="l">
              <a:spcBef>
                <a:spcPts val="0"/>
              </a:spcBef>
            </a:pPr>
            <a:endParaRPr lang="en-GB" sz="2000" b="1" dirty="0">
              <a:cs typeface="Arial" pitchFamily="34" charset="0"/>
            </a:endParaRPr>
          </a:p>
          <a:p>
            <a:pPr algn="l">
              <a:spcBef>
                <a:spcPts val="0"/>
              </a:spcBef>
            </a:pPr>
            <a:r>
              <a:rPr lang="en-GB" sz="2000" b="1" u="sng" dirty="0">
                <a:cs typeface="Arial" pitchFamily="34" charset="0"/>
              </a:rPr>
              <a:t>Supporting documents available</a:t>
            </a:r>
          </a:p>
          <a:p>
            <a:pPr marL="285750" indent="-285750">
              <a:spcBef>
                <a:spcPts val="0"/>
              </a:spcBef>
              <a:buFont typeface="Arial" panose="020B0604020202020204" pitchFamily="34" charset="0"/>
              <a:buChar char="•"/>
            </a:pPr>
            <a:r>
              <a:rPr lang="en-GB" sz="2000" dirty="0">
                <a:cs typeface="Arial" pitchFamily="34" charset="0"/>
              </a:rPr>
              <a:t>Hong Kong Empowerment Fund </a:t>
            </a:r>
            <a:r>
              <a:rPr lang="en-GB" sz="2000" dirty="0">
                <a:solidFill>
                  <a:srgbClr val="1426E3"/>
                </a:solidFill>
                <a:latin typeface="Arial"/>
                <a:cs typeface="Arial"/>
                <a:hlinkClick r:id="rId9">
                  <a:extLst>
                    <a:ext uri="{A12FA001-AC4F-418D-AE19-62706E023703}">
                      <ahyp:hlinkClr xmlns:ahyp="http://schemas.microsoft.com/office/drawing/2018/hyperlinkcolor" val="tx"/>
                    </a:ext>
                  </a:extLst>
                </a:hlinkClick>
              </a:rPr>
              <a:t>Programme Prospectus</a:t>
            </a:r>
            <a:endParaRPr lang="en-GB" sz="2000" dirty="0">
              <a:solidFill>
                <a:srgbClr val="1426E3"/>
              </a:solidFill>
              <a:latin typeface="Arial"/>
              <a:cs typeface="Arial"/>
            </a:endParaRPr>
          </a:p>
          <a:p>
            <a:pPr marL="342900" indent="-342900" algn="l">
              <a:spcBef>
                <a:spcPts val="0"/>
              </a:spcBef>
              <a:buFont typeface="Arial" panose="020B0604020202020204" pitchFamily="34" charset="0"/>
              <a:buChar char="•"/>
            </a:pPr>
            <a:r>
              <a:rPr lang="en-GB" sz="2000" dirty="0">
                <a:cs typeface="Arial" pitchFamily="34" charset="0"/>
              </a:rPr>
              <a:t>Frequently Asked Questions – to be added</a:t>
            </a:r>
          </a:p>
          <a:p>
            <a:pPr marL="342900" indent="-342900" algn="l">
              <a:spcBef>
                <a:spcPts val="0"/>
              </a:spcBef>
              <a:buFont typeface="Arial" panose="020B0604020202020204" pitchFamily="34" charset="0"/>
              <a:buChar char="•"/>
            </a:pPr>
            <a:r>
              <a:rPr lang="en-GB" sz="2000" dirty="0">
                <a:cs typeface="Arial" pitchFamily="34" charset="0"/>
              </a:rPr>
              <a:t>Info session recording – to be added and shared after this session</a:t>
            </a:r>
          </a:p>
          <a:p>
            <a:pPr marL="342900" indent="-342900" algn="l">
              <a:spcBef>
                <a:spcPts val="0"/>
              </a:spcBef>
              <a:buFont typeface="Arial" panose="020B0604020202020204" pitchFamily="34" charset="0"/>
              <a:buChar char="•"/>
            </a:pPr>
            <a:r>
              <a:rPr lang="en-GB" sz="2000" dirty="0">
                <a:cs typeface="Arial" pitchFamily="34" charset="0"/>
              </a:rPr>
              <a:t>Info session slides - to be added and shared after this session</a:t>
            </a:r>
          </a:p>
          <a:p>
            <a:pPr marL="342900" indent="-342900" algn="l">
              <a:spcBef>
                <a:spcPts val="0"/>
              </a:spcBef>
              <a:buFont typeface="Arial" panose="020B0604020202020204" pitchFamily="34" charset="0"/>
              <a:buChar char="•"/>
            </a:pPr>
            <a:endParaRPr lang="en-GB" sz="2000" dirty="0">
              <a:cs typeface="Arial" pitchFamily="34" charset="0"/>
            </a:endParaRPr>
          </a:p>
          <a:p>
            <a:pPr algn="ctr">
              <a:spcBef>
                <a:spcPts val="0"/>
              </a:spcBef>
            </a:pPr>
            <a:r>
              <a:rPr lang="en-GB" sz="2000" b="1" dirty="0">
                <a:cs typeface="Arial" pitchFamily="34" charset="0"/>
              </a:rPr>
              <a:t>All supporting documents will be uploaded and updated on Groundwork London’s </a:t>
            </a:r>
            <a:r>
              <a:rPr lang="en-GB" sz="2000" b="1" dirty="0">
                <a:solidFill>
                  <a:srgbClr val="1426E3"/>
                </a:solidFill>
                <a:latin typeface="Arial"/>
                <a:cs typeface="Arial"/>
                <a:hlinkClick r:id="rId10">
                  <a:extLst>
                    <a:ext uri="{A12FA001-AC4F-418D-AE19-62706E023703}">
                      <ahyp:hlinkClr xmlns:ahyp="http://schemas.microsoft.com/office/drawing/2018/hyperlinkcolor" val="tx"/>
                    </a:ext>
                  </a:extLst>
                </a:hlinkClick>
              </a:rPr>
              <a:t>website</a:t>
            </a:r>
            <a:r>
              <a:rPr lang="en-GB" sz="2000" b="1" dirty="0">
                <a:cs typeface="Arial" pitchFamily="34" charset="0"/>
              </a:rPr>
              <a:t>. </a:t>
            </a:r>
          </a:p>
          <a:p>
            <a:pPr marL="342900" indent="-342900" algn="l">
              <a:spcBef>
                <a:spcPts val="0"/>
              </a:spcBef>
              <a:buFont typeface="Arial" panose="020B0604020202020204" pitchFamily="34" charset="0"/>
              <a:buChar char="•"/>
            </a:pPr>
            <a:endParaRPr lang="en-GB" sz="2000" dirty="0">
              <a:cs typeface="Arial" pitchFamily="34" charset="0"/>
            </a:endParaRPr>
          </a:p>
        </p:txBody>
      </p:sp>
    </p:spTree>
    <p:extLst>
      <p:ext uri="{BB962C8B-B14F-4D97-AF65-F5344CB8AC3E}">
        <p14:creationId xmlns:p14="http://schemas.microsoft.com/office/powerpoint/2010/main" val="206390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noEditPoints="1"/>
          </p:cNvSpPr>
          <p:nvPr>
            <p:ph type="ctrTitle"/>
          </p:nvPr>
        </p:nvSpPr>
        <p:spPr>
          <a:xfrm>
            <a:off x="1582364" y="1520827"/>
            <a:ext cx="9027271" cy="3816346"/>
          </a:xfrm>
        </p:spPr>
        <p:txBody>
          <a:bodyPr/>
          <a:lstStyle/>
          <a:p>
            <a:r>
              <a:rPr lang="en-GB">
                <a:latin typeface="Arial"/>
                <a:cs typeface="Arial"/>
              </a:rPr>
              <a:t>QUESTIONS?</a:t>
            </a:r>
            <a:br>
              <a:rPr lang="en-GB">
                <a:latin typeface="Arial"/>
                <a:cs typeface="Arial"/>
              </a:rPr>
            </a:br>
            <a:br>
              <a:rPr lang="en-GB"/>
            </a:br>
            <a:r>
              <a:rPr lang="en-GB" sz="1200">
                <a:latin typeface="Arial"/>
                <a:cs typeface="Arial"/>
              </a:rPr>
              <a:t>Recording will stop now. </a:t>
            </a:r>
            <a:br>
              <a:rPr lang="en-GB" sz="1200">
                <a:latin typeface="Arial"/>
                <a:cs typeface="Arial"/>
              </a:rPr>
            </a:br>
            <a:r>
              <a:rPr lang="en-GB" sz="1200">
                <a:latin typeface="Arial"/>
                <a:cs typeface="Arial"/>
              </a:rPr>
              <a:t>Any frequently asked questions and answers will be posted on Groundwork's Hong Kong Empowerment Fund </a:t>
            </a:r>
            <a:r>
              <a:rPr lang="en-GB" sz="1200">
                <a:solidFill>
                  <a:srgbClr val="00B0F0"/>
                </a:solidFill>
                <a:latin typeface="Arial"/>
                <a:cs typeface="Arial"/>
                <a:hlinkClick r:id="rId3">
                  <a:extLst>
                    <a:ext uri="{A12FA001-AC4F-418D-AE19-62706E023703}">
                      <ahyp:hlinkClr xmlns:ahyp="http://schemas.microsoft.com/office/drawing/2018/hyperlinkcolor" val="tx"/>
                    </a:ext>
                  </a:extLst>
                </a:hlinkClick>
              </a:rPr>
              <a:t>website</a:t>
            </a:r>
            <a:r>
              <a:rPr lang="en-GB" sz="1200">
                <a:latin typeface="Arial"/>
                <a:cs typeface="Arial"/>
              </a:rPr>
              <a:t>.</a:t>
            </a:r>
            <a:endParaRPr lang="en-GB" sz="1200"/>
          </a:p>
        </p:txBody>
      </p:sp>
    </p:spTree>
    <p:extLst>
      <p:ext uri="{BB962C8B-B14F-4D97-AF65-F5344CB8AC3E}">
        <p14:creationId xmlns:p14="http://schemas.microsoft.com/office/powerpoint/2010/main" val="363966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7DDC9B-935D-4B5B-9DC2-42D896D015D2}"/>
              </a:ext>
            </a:extLst>
          </p:cNvPr>
          <p:cNvSpPr>
            <a:spLocks noGrp="1"/>
          </p:cNvSpPr>
          <p:nvPr>
            <p:ph type="title"/>
          </p:nvPr>
        </p:nvSpPr>
        <p:spPr>
          <a:xfrm>
            <a:off x="906463" y="506192"/>
            <a:ext cx="10393362" cy="540000"/>
          </a:xfrm>
        </p:spPr>
        <p:txBody>
          <a:bodyPr anchor="ctr">
            <a:normAutofit/>
          </a:bodyPr>
          <a:lstStyle/>
          <a:p>
            <a:r>
              <a:rPr lang="en-GB"/>
              <a:t>Background of </a:t>
            </a:r>
            <a:r>
              <a:rPr lang="en-GB" err="1"/>
              <a:t>hk</a:t>
            </a:r>
            <a:r>
              <a:rPr lang="en-GB"/>
              <a:t> BN(O) Visa Route</a:t>
            </a:r>
          </a:p>
        </p:txBody>
      </p:sp>
      <p:graphicFrame>
        <p:nvGraphicFramePr>
          <p:cNvPr id="24" name="Content Placeholder 6">
            <a:extLst>
              <a:ext uri="{FF2B5EF4-FFF2-40B4-BE49-F238E27FC236}">
                <a16:creationId xmlns:a16="http://schemas.microsoft.com/office/drawing/2014/main" id="{99B741F0-079F-5DA6-E099-D3503219B9EF}"/>
              </a:ext>
            </a:extLst>
          </p:cNvPr>
          <p:cNvGraphicFramePr/>
          <p:nvPr/>
        </p:nvGraphicFramePr>
        <p:xfrm>
          <a:off x="906464" y="1592262"/>
          <a:ext cx="10393362" cy="426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111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93DA73-6F8C-402F-A17E-16792C86BC83}"/>
              </a:ext>
            </a:extLst>
          </p:cNvPr>
          <p:cNvSpPr>
            <a:spLocks noGrp="1"/>
          </p:cNvSpPr>
          <p:nvPr>
            <p:ph type="title"/>
          </p:nvPr>
        </p:nvSpPr>
        <p:spPr>
          <a:xfrm>
            <a:off x="906463" y="506192"/>
            <a:ext cx="10393362" cy="540000"/>
          </a:xfrm>
        </p:spPr>
        <p:txBody>
          <a:bodyPr anchor="ctr">
            <a:normAutofit fontScale="90000"/>
          </a:bodyPr>
          <a:lstStyle/>
          <a:p>
            <a:r>
              <a:rPr lang="en-GB"/>
              <a:t>Background </a:t>
            </a:r>
            <a:r>
              <a:rPr lang="en-GB" err="1"/>
              <a:t>DlUHc’s</a:t>
            </a:r>
            <a:r>
              <a:rPr lang="en-GB"/>
              <a:t> </a:t>
            </a:r>
            <a:r>
              <a:rPr lang="en-GB" err="1"/>
              <a:t>Hk</a:t>
            </a:r>
            <a:r>
              <a:rPr lang="en-GB"/>
              <a:t> BN(O) welcome programme</a:t>
            </a:r>
          </a:p>
        </p:txBody>
      </p:sp>
      <p:graphicFrame>
        <p:nvGraphicFramePr>
          <p:cNvPr id="6" name="Content Placeholder 6">
            <a:extLst>
              <a:ext uri="{FF2B5EF4-FFF2-40B4-BE49-F238E27FC236}">
                <a16:creationId xmlns:a16="http://schemas.microsoft.com/office/drawing/2014/main" id="{30488F45-E68C-A7DD-EF1C-1055BD850987}"/>
              </a:ext>
            </a:extLst>
          </p:cNvPr>
          <p:cNvGraphicFramePr>
            <a:graphicFrameLocks noGrp="1"/>
          </p:cNvGraphicFramePr>
          <p:nvPr/>
        </p:nvGraphicFramePr>
        <p:xfrm>
          <a:off x="588168" y="1009956"/>
          <a:ext cx="11015663" cy="483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3">
            <a:extLst>
              <a:ext uri="{FF2B5EF4-FFF2-40B4-BE49-F238E27FC236}">
                <a16:creationId xmlns:a16="http://schemas.microsoft.com/office/drawing/2014/main" id="{95EC011E-E90C-D785-02C0-6135A073CCEE}"/>
              </a:ext>
            </a:extLst>
          </p:cNvPr>
          <p:cNvSpPr>
            <a:spLocks noGrp="1"/>
          </p:cNvSpPr>
          <p:nvPr/>
        </p:nvSpPr>
        <p:spPr>
          <a:xfrm>
            <a:off x="1084906" y="5669449"/>
            <a:ext cx="10022186" cy="35718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900" i="1" kern="120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smtClean="0">
                <a:solidFill>
                  <a:schemeClr val="tx2"/>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smtClean="0">
                <a:solidFill>
                  <a:schemeClr val="tx2"/>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lang="en-US" sz="1600" kern="1200" smtClean="0">
                <a:solidFill>
                  <a:schemeClr val="tx2"/>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lang="en-GB" sz="1600" kern="1200">
                <a:solidFill>
                  <a:schemeClr val="tx2"/>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t>Hong Kong Welcome Programme, led by the Department of Levelling Up, Housing and Communities (DLUHC)</a:t>
            </a:r>
          </a:p>
          <a:p>
            <a:pPr algn="ctr"/>
            <a:r>
              <a:rPr lang="en-US" b="1"/>
              <a:t>See </a:t>
            </a:r>
            <a:r>
              <a:rPr lang="en-US" b="1">
                <a:hlinkClick r:id="rId8"/>
              </a:rPr>
              <a:t>here</a:t>
            </a:r>
            <a:r>
              <a:rPr lang="en-US" b="1"/>
              <a:t> for more information</a:t>
            </a:r>
          </a:p>
        </p:txBody>
      </p:sp>
    </p:spTree>
    <p:extLst>
      <p:ext uri="{BB962C8B-B14F-4D97-AF65-F5344CB8AC3E}">
        <p14:creationId xmlns:p14="http://schemas.microsoft.com/office/powerpoint/2010/main" val="162570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62FEB-5010-ADDF-D404-A528C1B86A9E}"/>
              </a:ext>
            </a:extLst>
          </p:cNvPr>
          <p:cNvSpPr>
            <a:spLocks noGrp="1"/>
          </p:cNvSpPr>
          <p:nvPr>
            <p:ph type="title"/>
          </p:nvPr>
        </p:nvSpPr>
        <p:spPr>
          <a:xfrm>
            <a:off x="906463" y="506192"/>
            <a:ext cx="10393362" cy="540000"/>
          </a:xfrm>
        </p:spPr>
        <p:txBody>
          <a:bodyPr anchor="ctr">
            <a:normAutofit/>
          </a:bodyPr>
          <a:lstStyle/>
          <a:p>
            <a:r>
              <a:rPr lang="en-GB"/>
              <a:t>Background of GLA’s </a:t>
            </a:r>
            <a:r>
              <a:rPr lang="en-GB" err="1"/>
              <a:t>Hk</a:t>
            </a:r>
            <a:r>
              <a:rPr lang="en-GB"/>
              <a:t> Integration Programme</a:t>
            </a:r>
          </a:p>
        </p:txBody>
      </p:sp>
      <p:graphicFrame>
        <p:nvGraphicFramePr>
          <p:cNvPr id="6" name="Content Placeholder 1">
            <a:extLst>
              <a:ext uri="{FF2B5EF4-FFF2-40B4-BE49-F238E27FC236}">
                <a16:creationId xmlns:a16="http://schemas.microsoft.com/office/drawing/2014/main" id="{EDF46729-7F17-DF91-E143-7FC67CDBEE19}"/>
              </a:ext>
            </a:extLst>
          </p:cNvPr>
          <p:cNvGraphicFramePr>
            <a:graphicFrameLocks noGrp="1"/>
          </p:cNvGraphicFramePr>
          <p:nvPr>
            <p:ph sz="quarter" idx="11"/>
            <p:extLst>
              <p:ext uri="{D42A27DB-BD31-4B8C-83A1-F6EECF244321}">
                <p14:modId xmlns:p14="http://schemas.microsoft.com/office/powerpoint/2010/main" val="1298356577"/>
              </p:ext>
            </p:extLst>
          </p:nvPr>
        </p:nvGraphicFramePr>
        <p:xfrm>
          <a:off x="1647032" y="1618343"/>
          <a:ext cx="8897936" cy="255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3454C7-5513-E892-E3F9-92B9D2634870}"/>
              </a:ext>
            </a:extLst>
          </p:cNvPr>
          <p:cNvSpPr txBox="1"/>
          <p:nvPr/>
        </p:nvSpPr>
        <p:spPr bwMode="gray">
          <a:xfrm>
            <a:off x="5638800" y="2971800"/>
            <a:ext cx="914400" cy="914400"/>
          </a:xfrm>
          <a:prstGeom prst="rect">
            <a:avLst/>
          </a:prstGeom>
          <a:noFill/>
        </p:spPr>
        <p:txBody>
          <a:bodyPr wrap="square" lIns="0" tIns="0" rIns="0" bIns="0" rtlCol="0">
            <a:noAutofit/>
          </a:bodyPr>
          <a:lstStyle/>
          <a:p>
            <a:pPr algn="l">
              <a:spcBef>
                <a:spcPts val="0"/>
              </a:spcBef>
            </a:pPr>
            <a:endParaRPr lang="en-GB" sz="1600" err="1">
              <a:latin typeface="+mn-lt"/>
              <a:cs typeface="Arial" pitchFamily="34" charset="0"/>
            </a:endParaRPr>
          </a:p>
        </p:txBody>
      </p:sp>
      <p:sp>
        <p:nvSpPr>
          <p:cNvPr id="7" name="TextBox 6">
            <a:extLst>
              <a:ext uri="{FF2B5EF4-FFF2-40B4-BE49-F238E27FC236}">
                <a16:creationId xmlns:a16="http://schemas.microsoft.com/office/drawing/2014/main" id="{E0D51608-3B24-E947-5BA7-BEDEFAEA5506}"/>
              </a:ext>
            </a:extLst>
          </p:cNvPr>
          <p:cNvSpPr txBox="1"/>
          <p:nvPr/>
        </p:nvSpPr>
        <p:spPr bwMode="gray">
          <a:xfrm>
            <a:off x="906463" y="4742060"/>
            <a:ext cx="10342108" cy="689429"/>
          </a:xfrm>
          <a:prstGeom prst="rect">
            <a:avLst/>
          </a:prstGeom>
          <a:noFill/>
        </p:spPr>
        <p:txBody>
          <a:bodyPr wrap="square" lIns="0" tIns="0" rIns="0" bIns="0" rtlCol="0">
            <a:noAutofit/>
          </a:bodyPr>
          <a:lstStyle/>
          <a:p>
            <a:pPr algn="ctr">
              <a:spcBef>
                <a:spcPts val="0"/>
              </a:spcBef>
            </a:pPr>
            <a:r>
              <a:rPr lang="en-GB" sz="1600" b="1">
                <a:cs typeface="Arial" pitchFamily="34" charset="0"/>
              </a:rPr>
              <a:t>Year 3 of GLA’s Hong Kong Integration Programme has already begun. </a:t>
            </a:r>
          </a:p>
          <a:p>
            <a:pPr algn="ctr">
              <a:spcBef>
                <a:spcPts val="0"/>
              </a:spcBef>
            </a:pPr>
            <a:r>
              <a:rPr lang="en-GB" sz="1600" b="1">
                <a:cs typeface="Arial" pitchFamily="34" charset="0"/>
              </a:rPr>
              <a:t>All our funded projects must be delivered and completed in November 2024. </a:t>
            </a:r>
            <a:endParaRPr lang="en-GB" sz="1600" b="1">
              <a:latin typeface="+mn-lt"/>
              <a:cs typeface="Arial" pitchFamily="34" charset="0"/>
            </a:endParaRPr>
          </a:p>
        </p:txBody>
      </p:sp>
    </p:spTree>
    <p:extLst>
      <p:ext uri="{BB962C8B-B14F-4D97-AF65-F5344CB8AC3E}">
        <p14:creationId xmlns:p14="http://schemas.microsoft.com/office/powerpoint/2010/main" val="32829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Google Shape;192;p3"/>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fontAlgn="auto">
              <a:lnSpc>
                <a:spcPct val="90000"/>
              </a:lnSpc>
              <a:spcBef>
                <a:spcPct val="0"/>
              </a:spcBef>
              <a:spcAft>
                <a:spcPts val="0"/>
              </a:spcAft>
              <a:buClrTx/>
              <a:buSzTx/>
              <a:tabLst>
                <a:tab pos="0" algn="l"/>
              </a:tabLst>
              <a:defRPr/>
            </a:pPr>
            <a:r>
              <a:rPr lang="en-GB" sz="2800" b="1" cap="all">
                <a:solidFill>
                  <a:srgbClr val="00B050"/>
                </a:solidFill>
                <a:latin typeface="Arial" panose="020B0604020202020204" pitchFamily="34" charset="0"/>
                <a:ea typeface="+mj-ea"/>
                <a:cs typeface="Arial" panose="020B0604020202020204" pitchFamily="34" charset="0"/>
              </a:rPr>
              <a:t>WHO IS GROUNDWORK </a:t>
            </a:r>
            <a:r>
              <a:rPr lang="en-GB" sz="2800" b="1" cap="all" err="1">
                <a:solidFill>
                  <a:srgbClr val="00B050"/>
                </a:solidFill>
                <a:latin typeface="Arial" panose="020B0604020202020204" pitchFamily="34" charset="0"/>
                <a:ea typeface="+mj-ea"/>
                <a:cs typeface="Arial" panose="020B0604020202020204" pitchFamily="34" charset="0"/>
              </a:rPr>
              <a:t>london</a:t>
            </a:r>
            <a:r>
              <a:rPr lang="en-GB" sz="2800" b="1" cap="all">
                <a:solidFill>
                  <a:srgbClr val="00B050"/>
                </a:solidFill>
                <a:latin typeface="Arial" panose="020B0604020202020204" pitchFamily="34" charset="0"/>
                <a:ea typeface="+mj-ea"/>
                <a:cs typeface="Arial" panose="020B0604020202020204" pitchFamily="34" charset="0"/>
              </a:rPr>
              <a:t>?</a:t>
            </a:r>
          </a:p>
        </p:txBody>
      </p:sp>
      <p:sp>
        <p:nvSpPr>
          <p:cNvPr id="436" name="Google Shape;193;p3"/>
          <p:cNvSpPr/>
          <p:nvPr/>
        </p:nvSpPr>
        <p:spPr>
          <a:xfrm>
            <a:off x="989280" y="1343504"/>
            <a:ext cx="6209542" cy="2308324"/>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285750" marR="0" lvl="0" indent="-285750" fontAlgn="auto">
              <a:buClrTx/>
              <a:buSzTx/>
              <a:buFont typeface="Arial" panose="020B0604020202020204" pitchFamily="34" charset="0"/>
              <a:buChar char="•"/>
              <a:tabLst>
                <a:tab pos="0" algn="l"/>
              </a:tabLst>
              <a:defRPr/>
            </a:pPr>
            <a:r>
              <a:rPr lang="en-US">
                <a:solidFill>
                  <a:schemeClr val="tx2">
                    <a:lumMod val="75000"/>
                  </a:schemeClr>
                </a:solidFill>
                <a:latin typeface="Arial" panose="020B0604020202020204" pitchFamily="34" charset="0"/>
                <a:cs typeface="Arial" panose="020B0604020202020204" pitchFamily="34" charset="0"/>
              </a:rPr>
              <a:t>Groundwork London is an environmental and social regeneration charity, working closely with communities.</a:t>
            </a:r>
            <a:endParaRPr lang="en-GB">
              <a:solidFill>
                <a:schemeClr val="tx2">
                  <a:lumMod val="75000"/>
                </a:schemeClr>
              </a:solidFill>
              <a:latin typeface="Arial" panose="020B0604020202020204" pitchFamily="34" charset="0"/>
              <a:cs typeface="Arial" panose="020B0604020202020204" pitchFamily="34" charset="0"/>
            </a:endParaRPr>
          </a:p>
          <a:p>
            <a:pPr marL="285750" marR="0" lvl="0" indent="-285750" fontAlgn="auto">
              <a:buClrTx/>
              <a:buSzTx/>
              <a:buFont typeface="Arial" panose="020B0604020202020204" pitchFamily="34" charset="0"/>
              <a:buChar char="•"/>
              <a:tabLst>
                <a:tab pos="0" algn="l"/>
              </a:tabLst>
              <a:defRPr/>
            </a:pPr>
            <a:endParaRPr lang="en-GB">
              <a:solidFill>
                <a:schemeClr val="tx2">
                  <a:lumMod val="75000"/>
                </a:schemeClr>
              </a:solidFill>
              <a:latin typeface="Arial" panose="020B0604020202020204" pitchFamily="34" charset="0"/>
              <a:cs typeface="Arial" panose="020B0604020202020204" pitchFamily="34" charset="0"/>
            </a:endParaRPr>
          </a:p>
          <a:p>
            <a:pPr marL="285750" marR="0" lvl="0" indent="-285750" fontAlgn="auto">
              <a:buClrTx/>
              <a:buSzTx/>
              <a:buFont typeface="Arial" panose="020B0604020202020204" pitchFamily="34" charset="0"/>
              <a:buChar char="•"/>
              <a:tabLst>
                <a:tab pos="0" algn="l"/>
              </a:tabLst>
              <a:defRPr/>
            </a:pPr>
            <a:r>
              <a:rPr lang="en-US">
                <a:solidFill>
                  <a:schemeClr val="tx2">
                    <a:lumMod val="75000"/>
                  </a:schemeClr>
                </a:solidFill>
                <a:latin typeface="Arial" panose="020B0604020202020204" pitchFamily="34" charset="0"/>
                <a:cs typeface="Arial" panose="020B0604020202020204" pitchFamily="34" charset="0"/>
              </a:rPr>
              <a:t>We work under three interlocking themes:</a:t>
            </a:r>
            <a:endParaRPr lang="en-GB">
              <a:solidFill>
                <a:schemeClr val="tx2">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tabLst>
                <a:tab pos="0" algn="l"/>
              </a:tabLst>
            </a:pPr>
            <a:r>
              <a:rPr lang="en-US">
                <a:solidFill>
                  <a:schemeClr val="tx2">
                    <a:lumMod val="75000"/>
                  </a:schemeClr>
                </a:solidFill>
                <a:latin typeface="Arial" panose="020B0604020202020204" pitchFamily="34" charset="0"/>
                <a:cs typeface="Arial" panose="020B0604020202020204" pitchFamily="34" charset="0"/>
              </a:rPr>
              <a:t>Creating better spaces</a:t>
            </a:r>
            <a:endParaRPr lang="en-GB">
              <a:solidFill>
                <a:schemeClr val="tx2">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tabLst>
                <a:tab pos="0" algn="l"/>
              </a:tabLst>
            </a:pPr>
            <a:r>
              <a:rPr lang="en-US">
                <a:solidFill>
                  <a:schemeClr val="tx2">
                    <a:lumMod val="75000"/>
                  </a:schemeClr>
                </a:solidFill>
                <a:latin typeface="Arial" panose="020B0604020202020204" pitchFamily="34" charset="0"/>
                <a:cs typeface="Arial" panose="020B0604020202020204" pitchFamily="34" charset="0"/>
              </a:rPr>
              <a:t>Greener Living and Working</a:t>
            </a:r>
            <a:endParaRPr lang="en-GB">
              <a:solidFill>
                <a:schemeClr val="tx2">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tabLst>
                <a:tab pos="0" algn="l"/>
              </a:tabLst>
            </a:pPr>
            <a:r>
              <a:rPr lang="en-US">
                <a:solidFill>
                  <a:schemeClr val="tx2">
                    <a:lumMod val="75000"/>
                  </a:schemeClr>
                </a:solidFill>
                <a:latin typeface="Arial" panose="020B0604020202020204" pitchFamily="34" charset="0"/>
                <a:cs typeface="Arial" panose="020B0604020202020204" pitchFamily="34" charset="0"/>
              </a:rPr>
              <a:t>Improving People's Prospects</a:t>
            </a:r>
          </a:p>
          <a:p>
            <a:pPr marL="343080" marR="0" lvl="1" fontAlgn="auto">
              <a:buClr>
                <a:srgbClr val="000000"/>
              </a:buClr>
              <a:buSzTx/>
              <a:tabLst>
                <a:tab pos="0" algn="l"/>
              </a:tabLst>
              <a:defRPr/>
            </a:pPr>
            <a:endParaRPr lang="en-GB">
              <a:solidFill>
                <a:schemeClr val="tx2">
                  <a:lumMod val="75000"/>
                </a:schemeClr>
              </a:solidFill>
              <a:latin typeface="Arial" panose="020B0604020202020204" pitchFamily="34" charset="0"/>
              <a:cs typeface="Arial" panose="020B0604020202020204" pitchFamily="34" charset="0"/>
            </a:endParaRPr>
          </a:p>
        </p:txBody>
      </p:sp>
      <p:pic>
        <p:nvPicPr>
          <p:cNvPr id="437" name="Google Shape;194;p3" descr="Picture 3"/>
          <p:cNvPicPr/>
          <p:nvPr/>
        </p:nvPicPr>
        <p:blipFill>
          <a:blip r:embed="rId3"/>
          <a:stretch/>
        </p:blipFill>
        <p:spPr>
          <a:xfrm>
            <a:off x="7198822" y="1343504"/>
            <a:ext cx="4322618" cy="2945204"/>
          </a:xfrm>
          <a:prstGeom prst="rect">
            <a:avLst/>
          </a:prstGeom>
          <a:ln w="0">
            <a:noFill/>
          </a:ln>
        </p:spPr>
      </p:pic>
      <p:cxnSp>
        <p:nvCxnSpPr>
          <p:cNvPr id="3" name="Straight Connector 2">
            <a:extLst>
              <a:ext uri="{FF2B5EF4-FFF2-40B4-BE49-F238E27FC236}">
                <a16:creationId xmlns:a16="http://schemas.microsoft.com/office/drawing/2014/main" id="{057E8D63-EBD0-4DBD-A456-597DA13D42D8}"/>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p3">
            <a:extLst>
              <a:ext uri="{FF2B5EF4-FFF2-40B4-BE49-F238E27FC236}">
                <a16:creationId xmlns:a16="http://schemas.microsoft.com/office/drawing/2014/main" id="{F9BC1063-025A-44DC-8476-AE4DCB02F499}"/>
              </a:ext>
            </a:extLst>
          </p:cNvPr>
          <p:cNvSpPr/>
          <p:nvPr/>
        </p:nvSpPr>
        <p:spPr>
          <a:xfrm>
            <a:off x="989280" y="417960"/>
            <a:ext cx="8683560" cy="480131"/>
          </a:xfrm>
          <a:prstGeom prst="rect">
            <a:avLst/>
          </a:prstGeom>
          <a:noFill/>
          <a:ln w="0">
            <a:noFill/>
          </a:ln>
        </p:spPr>
        <p:style>
          <a:lnRef idx="0">
            <a:scrgbClr r="0" g="0" b="0"/>
          </a:lnRef>
          <a:fillRef idx="0">
            <a:scrgbClr r="0" g="0" b="0"/>
          </a:fillRef>
          <a:effectRef idx="0">
            <a:scrgbClr r="0" g="0" b="0"/>
          </a:effectRef>
          <a:fontRef idx="minor"/>
        </p:style>
        <p:txBody>
          <a:bodyPr wrap="square" lIns="45720" rIns="45720" anchor="t">
            <a:spAutoFit/>
          </a:bodyPr>
          <a:lstStyle/>
          <a:p>
            <a:pPr marL="0" marR="0" lvl="0" indent="0" fontAlgn="auto">
              <a:lnSpc>
                <a:spcPct val="90000"/>
              </a:lnSpc>
              <a:spcBef>
                <a:spcPct val="0"/>
              </a:spcBef>
              <a:spcAft>
                <a:spcPts val="0"/>
              </a:spcAft>
              <a:buClrTx/>
              <a:buSzTx/>
              <a:tabLst>
                <a:tab pos="0" algn="l"/>
              </a:tabLst>
              <a:defRPr/>
            </a:pPr>
            <a:r>
              <a:rPr lang="en-GB" sz="2800" b="1" cap="all">
                <a:solidFill>
                  <a:srgbClr val="00B050"/>
                </a:solidFill>
                <a:latin typeface="Arial" panose="020B0604020202020204" pitchFamily="34" charset="0"/>
                <a:ea typeface="+mj-ea"/>
                <a:cs typeface="Arial" panose="020B0604020202020204" pitchFamily="34" charset="0"/>
              </a:rPr>
              <a:t>GLA and Groundwork London</a:t>
            </a:r>
          </a:p>
        </p:txBody>
      </p:sp>
      <p:cxnSp>
        <p:nvCxnSpPr>
          <p:cNvPr id="4" name="Straight Connector 3">
            <a:extLst>
              <a:ext uri="{FF2B5EF4-FFF2-40B4-BE49-F238E27FC236}">
                <a16:creationId xmlns:a16="http://schemas.microsoft.com/office/drawing/2014/main" id="{E81E605D-8290-4CF2-8E3F-91C97A48CE4C}"/>
              </a:ext>
            </a:extLst>
          </p:cNvPr>
          <p:cNvCxnSpPr/>
          <p:nvPr/>
        </p:nvCxnSpPr>
        <p:spPr>
          <a:xfrm>
            <a:off x="989280" y="1031095"/>
            <a:ext cx="1053216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5" name="PlaceHolder 1">
            <a:extLst>
              <a:ext uri="{FF2B5EF4-FFF2-40B4-BE49-F238E27FC236}">
                <a16:creationId xmlns:a16="http://schemas.microsoft.com/office/drawing/2014/main" id="{735E4907-6F03-4FF5-82CA-31D1CE64B36E}"/>
              </a:ext>
            </a:extLst>
          </p:cNvPr>
          <p:cNvSpPr>
            <a:spLocks noGrp="1"/>
          </p:cNvSpPr>
          <p:nvPr>
            <p:ph/>
          </p:nvPr>
        </p:nvSpPr>
        <p:spPr>
          <a:xfrm>
            <a:off x="873300" y="1335664"/>
            <a:ext cx="10445400" cy="3757320"/>
          </a:xfrm>
          <a:prstGeom prst="rect">
            <a:avLst/>
          </a:prstGeom>
          <a:noFill/>
          <a:ln w="0">
            <a:noFill/>
          </a:ln>
        </p:spPr>
        <p:txBody>
          <a:bodyPr lIns="0" tIns="0" rIns="0" bIns="0" anchor="t">
            <a:normAutofit/>
          </a:bodyPr>
          <a:lstStyle/>
          <a:p>
            <a:pPr indent="-285750">
              <a:spcBef>
                <a:spcPts val="1417"/>
              </a:spcBef>
              <a:buFont typeface="Arial" panose="020B0604020202020204" pitchFamily="34" charset="0"/>
              <a:buChar char="•"/>
              <a:tabLst>
                <a:tab pos="0" algn="l"/>
              </a:tabLst>
            </a:pPr>
            <a:r>
              <a:rPr lang="en-GB" sz="1800">
                <a:solidFill>
                  <a:schemeClr val="tx2">
                    <a:lumMod val="75000"/>
                  </a:schemeClr>
                </a:solidFill>
                <a:latin typeface="Arial" panose="020B0604020202020204" pitchFamily="34" charset="0"/>
                <a:ea typeface="+mn-ea"/>
                <a:cs typeface="Arial" panose="020B0604020202020204" pitchFamily="34" charset="0"/>
              </a:rPr>
              <a:t>The GLA and Groundwork London are collaborating closely on this fund. </a:t>
            </a:r>
          </a:p>
          <a:p>
            <a:pPr>
              <a:spcBef>
                <a:spcPts val="1417"/>
              </a:spcBef>
              <a:tabLst>
                <a:tab pos="0" algn="l"/>
              </a:tabLst>
            </a:pPr>
            <a:endParaRPr lang="en-GB" sz="1800">
              <a:solidFill>
                <a:schemeClr val="tx2">
                  <a:lumMod val="75000"/>
                </a:schemeClr>
              </a:solidFill>
              <a:latin typeface="Arial" panose="020B0604020202020204" pitchFamily="34" charset="0"/>
              <a:ea typeface="+mn-ea"/>
              <a:cs typeface="Arial" panose="020B0604020202020204" pitchFamily="34" charset="0"/>
            </a:endParaRPr>
          </a:p>
        </p:txBody>
      </p:sp>
      <p:graphicFrame>
        <p:nvGraphicFramePr>
          <p:cNvPr id="2" name="Table 5">
            <a:extLst>
              <a:ext uri="{FF2B5EF4-FFF2-40B4-BE49-F238E27FC236}">
                <a16:creationId xmlns:a16="http://schemas.microsoft.com/office/drawing/2014/main" id="{814C227A-0F93-4F52-A9B1-05F400CA99B6}"/>
              </a:ext>
            </a:extLst>
          </p:cNvPr>
          <p:cNvGraphicFramePr>
            <a:graphicFrameLocks noGrp="1"/>
          </p:cNvGraphicFramePr>
          <p:nvPr>
            <p:extLst>
              <p:ext uri="{D42A27DB-BD31-4B8C-83A1-F6EECF244321}">
                <p14:modId xmlns:p14="http://schemas.microsoft.com/office/powerpoint/2010/main" val="4227743068"/>
              </p:ext>
            </p:extLst>
          </p:nvPr>
        </p:nvGraphicFramePr>
        <p:xfrm>
          <a:off x="1100667" y="1993684"/>
          <a:ext cx="9990666" cy="2539768"/>
        </p:xfrm>
        <a:graphic>
          <a:graphicData uri="http://schemas.openxmlformats.org/drawingml/2006/table">
            <a:tbl>
              <a:tblPr firstRow="1" bandRow="1">
                <a:tableStyleId>{5C22544A-7EE6-4342-B048-85BDC9FD1C3A}</a:tableStyleId>
              </a:tblPr>
              <a:tblGrid>
                <a:gridCol w="4995333">
                  <a:extLst>
                    <a:ext uri="{9D8B030D-6E8A-4147-A177-3AD203B41FA5}">
                      <a16:colId xmlns:a16="http://schemas.microsoft.com/office/drawing/2014/main" val="1297079112"/>
                    </a:ext>
                  </a:extLst>
                </a:gridCol>
                <a:gridCol w="4995333">
                  <a:extLst>
                    <a:ext uri="{9D8B030D-6E8A-4147-A177-3AD203B41FA5}">
                      <a16:colId xmlns:a16="http://schemas.microsoft.com/office/drawing/2014/main" val="388487502"/>
                    </a:ext>
                  </a:extLst>
                </a:gridCol>
              </a:tblGrid>
              <a:tr h="211549">
                <a:tc>
                  <a:txBody>
                    <a:bodyPr/>
                    <a:lstStyle/>
                    <a:p>
                      <a:pPr algn="ctr"/>
                      <a:r>
                        <a:rPr lang="en-GB" sz="1600">
                          <a:solidFill>
                            <a:schemeClr val="bg1"/>
                          </a:solidFill>
                        </a:rPr>
                        <a:t>Groundwork London</a:t>
                      </a:r>
                    </a:p>
                  </a:txBody>
                  <a:tcPr>
                    <a:solidFill>
                      <a:srgbClr val="00B050"/>
                    </a:solidFill>
                  </a:tcPr>
                </a:tc>
                <a:tc>
                  <a:txBody>
                    <a:bodyPr/>
                    <a:lstStyle/>
                    <a:p>
                      <a:pPr algn="ctr"/>
                      <a:r>
                        <a:rPr lang="en-GB" sz="1600">
                          <a:solidFill>
                            <a:schemeClr val="bg1"/>
                          </a:solidFill>
                        </a:rPr>
                        <a:t>GLA</a:t>
                      </a:r>
                    </a:p>
                  </a:txBody>
                  <a:tcPr>
                    <a:solidFill>
                      <a:srgbClr val="EE266D"/>
                    </a:solidFill>
                  </a:tcPr>
                </a:tc>
                <a:extLst>
                  <a:ext uri="{0D108BD9-81ED-4DB2-BD59-A6C34878D82A}">
                    <a16:rowId xmlns:a16="http://schemas.microsoft.com/office/drawing/2014/main" val="4194447479"/>
                  </a:ext>
                </a:extLst>
              </a:tr>
              <a:tr h="519257">
                <a:tc>
                  <a:txBody>
                    <a:bodyPr/>
                    <a:lstStyle/>
                    <a:p>
                      <a:pPr marL="285750" indent="-285750">
                        <a:buFont typeface="Arial" panose="020B0604020202020204" pitchFamily="34" charset="0"/>
                        <a:buChar char="•"/>
                      </a:pPr>
                      <a:r>
                        <a:rPr lang="en-GB" sz="1600">
                          <a:solidFill>
                            <a:schemeClr val="tx2">
                              <a:lumMod val="75000"/>
                            </a:schemeClr>
                          </a:solidFill>
                        </a:rPr>
                        <a:t>Support during application stage</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GB" sz="1600">
                          <a:solidFill>
                            <a:schemeClr val="tx2">
                              <a:lumMod val="75000"/>
                            </a:schemeClr>
                          </a:solidFill>
                        </a:rPr>
                        <a:t>Support should your application be successful </a:t>
                      </a:r>
                    </a:p>
                  </a:txBody>
                  <a:tcPr>
                    <a:solidFill>
                      <a:schemeClr val="accent2">
                        <a:lumMod val="40000"/>
                        <a:lumOff val="60000"/>
                      </a:schemeClr>
                    </a:solidFill>
                  </a:tcPr>
                </a:tc>
                <a:extLst>
                  <a:ext uri="{0D108BD9-81ED-4DB2-BD59-A6C34878D82A}">
                    <a16:rowId xmlns:a16="http://schemas.microsoft.com/office/drawing/2014/main" val="3844783975"/>
                  </a:ext>
                </a:extLst>
              </a:tr>
              <a:tr h="826964">
                <a:tc>
                  <a:txBody>
                    <a:bodyPr/>
                    <a:lstStyle/>
                    <a:p>
                      <a:pPr marL="285750" lvl="0" indent="-285750">
                        <a:buFont typeface="Arial" panose="020B0604020202020204" pitchFamily="34" charset="0"/>
                        <a:buChar char="•"/>
                      </a:pPr>
                      <a:r>
                        <a:rPr lang="en-GB" sz="1600">
                          <a:solidFill>
                            <a:schemeClr val="tx2">
                              <a:lumMod val="75000"/>
                            </a:schemeClr>
                          </a:solidFill>
                        </a:rPr>
                        <a:t>Provide capacity, support and consultation</a:t>
                      </a:r>
                    </a:p>
                  </a:txBody>
                  <a:tcPr>
                    <a:solidFill>
                      <a:schemeClr val="accent3">
                        <a:lumMod val="40000"/>
                        <a:lumOff val="60000"/>
                      </a:schemeClr>
                    </a:solidFill>
                  </a:tcPr>
                </a:tc>
                <a:tc>
                  <a:txBody>
                    <a:bodyPr/>
                    <a:lstStyle/>
                    <a:p>
                      <a:pPr marL="285750" lvl="0" indent="-285750">
                        <a:buFont typeface="Arial" panose="020B0604020202020204" pitchFamily="34" charset="0"/>
                        <a:buChar char="•"/>
                      </a:pPr>
                      <a:r>
                        <a:rPr lang="en-GB" sz="1600">
                          <a:solidFill>
                            <a:schemeClr val="tx2">
                              <a:lumMod val="75000"/>
                            </a:schemeClr>
                          </a:solidFill>
                        </a:rPr>
                        <a:t>First point of contact during your grant journey, if your application is successful </a:t>
                      </a:r>
                    </a:p>
                  </a:txBody>
                  <a:tcPr>
                    <a:solidFill>
                      <a:schemeClr val="accent2">
                        <a:lumMod val="40000"/>
                        <a:lumOff val="60000"/>
                      </a:schemeClr>
                    </a:solidFill>
                  </a:tcPr>
                </a:tc>
                <a:extLst>
                  <a:ext uri="{0D108BD9-81ED-4DB2-BD59-A6C34878D82A}">
                    <a16:rowId xmlns:a16="http://schemas.microsoft.com/office/drawing/2014/main" val="351913374"/>
                  </a:ext>
                </a:extLst>
              </a:tr>
              <a:tr h="858267">
                <a:tc>
                  <a:txBody>
                    <a:bodyPr/>
                    <a:lstStyle/>
                    <a:p>
                      <a:pPr marL="285750" lvl="0" indent="-285750">
                        <a:buFont typeface="Arial" panose="020B0604020202020204" pitchFamily="34" charset="0"/>
                        <a:buChar char="•"/>
                      </a:pPr>
                      <a:r>
                        <a:rPr lang="en-GB" sz="1600">
                          <a:solidFill>
                            <a:schemeClr val="tx2">
                              <a:lumMod val="75000"/>
                            </a:schemeClr>
                          </a:solidFill>
                        </a:rPr>
                        <a:t>Provide support to potential applicants, including technical assistance</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solidFill>
                            <a:schemeClr val="tx2">
                              <a:lumMod val="75000"/>
                            </a:schemeClr>
                          </a:solidFill>
                        </a:rPr>
                        <a:t>Contact successful applicants to agree on project delivery dates and goals prior to signing Grant Agreement</a:t>
                      </a:r>
                    </a:p>
                  </a:txBody>
                  <a:tcPr>
                    <a:solidFill>
                      <a:schemeClr val="accent2">
                        <a:lumMod val="40000"/>
                        <a:lumOff val="60000"/>
                      </a:schemeClr>
                    </a:solidFill>
                  </a:tcPr>
                </a:tc>
                <a:extLst>
                  <a:ext uri="{0D108BD9-81ED-4DB2-BD59-A6C34878D82A}">
                    <a16:rowId xmlns:a16="http://schemas.microsoft.com/office/drawing/2014/main" val="3291883012"/>
                  </a:ext>
                </a:extLst>
              </a:tr>
            </a:tbl>
          </a:graphicData>
        </a:graphic>
      </p:graphicFrame>
      <p:sp>
        <p:nvSpPr>
          <p:cNvPr id="7" name="TextBox 6">
            <a:extLst>
              <a:ext uri="{FF2B5EF4-FFF2-40B4-BE49-F238E27FC236}">
                <a16:creationId xmlns:a16="http://schemas.microsoft.com/office/drawing/2014/main" id="{1B4CA1CB-2EFE-4F28-FD78-5F738705BD08}"/>
              </a:ext>
            </a:extLst>
          </p:cNvPr>
          <p:cNvSpPr txBox="1"/>
          <p:nvPr/>
        </p:nvSpPr>
        <p:spPr>
          <a:xfrm>
            <a:off x="-58057" y="4673483"/>
            <a:ext cx="12308114" cy="646331"/>
          </a:xfrm>
          <a:prstGeom prst="rect">
            <a:avLst/>
          </a:prstGeom>
          <a:noFill/>
        </p:spPr>
        <p:txBody>
          <a:bodyPr wrap="square">
            <a:spAutoFit/>
          </a:bodyPr>
          <a:lstStyle/>
          <a:p>
            <a:pPr lvl="0" algn="ctr"/>
            <a:r>
              <a:rPr lang="en-GB">
                <a:solidFill>
                  <a:schemeClr val="tx2">
                    <a:lumMod val="75000"/>
                  </a:schemeClr>
                </a:solidFill>
              </a:rPr>
              <a:t>Both Groundwork London and GLA will work together to answer as many of your questions as possible. </a:t>
            </a:r>
            <a:endParaRPr lang="en-GB" sz="1800">
              <a:solidFill>
                <a:schemeClr val="tx2">
                  <a:lumMod val="75000"/>
                </a:schemeClr>
              </a:solidFill>
            </a:endParaRPr>
          </a:p>
          <a:p>
            <a:pPr marL="0" lvl="0" indent="0" algn="ctr">
              <a:buFont typeface="Arial" panose="020B0604020202020204" pitchFamily="34" charset="0"/>
              <a:buNone/>
            </a:pPr>
            <a:r>
              <a:rPr lang="en-GB" sz="1800" b="1">
                <a:solidFill>
                  <a:schemeClr val="tx2">
                    <a:lumMod val="75000"/>
                  </a:schemeClr>
                </a:solidFill>
              </a:rPr>
              <a:t>Pre-election period starts on 19/3/24 and there will be limitations to our ability to respond to queries directly.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BB3BDB-72F1-88A6-AFA3-7B65FA0CE44C}"/>
              </a:ext>
            </a:extLst>
          </p:cNvPr>
          <p:cNvSpPr>
            <a:spLocks noGrp="1"/>
          </p:cNvSpPr>
          <p:nvPr>
            <p:ph type="title"/>
          </p:nvPr>
        </p:nvSpPr>
        <p:spPr>
          <a:xfrm>
            <a:off x="906463" y="506192"/>
            <a:ext cx="10393362" cy="540000"/>
          </a:xfrm>
        </p:spPr>
        <p:txBody>
          <a:bodyPr anchor="ctr">
            <a:normAutofit/>
          </a:bodyPr>
          <a:lstStyle/>
          <a:p>
            <a:pPr>
              <a:spcBef>
                <a:spcPts val="600"/>
              </a:spcBef>
              <a:spcAft>
                <a:spcPts val="600"/>
              </a:spcAft>
            </a:pPr>
            <a:r>
              <a:rPr lang="en-GB"/>
              <a:t>Introduction to the HK Empowerment Fund</a:t>
            </a:r>
          </a:p>
        </p:txBody>
      </p:sp>
      <p:graphicFrame>
        <p:nvGraphicFramePr>
          <p:cNvPr id="9" name="Content Placeholder 6">
            <a:extLst>
              <a:ext uri="{FF2B5EF4-FFF2-40B4-BE49-F238E27FC236}">
                <a16:creationId xmlns:a16="http://schemas.microsoft.com/office/drawing/2014/main" id="{906FB643-F1F1-9665-B2F5-740963C5B28E}"/>
              </a:ext>
            </a:extLst>
          </p:cNvPr>
          <p:cNvGraphicFramePr>
            <a:graphicFrameLocks noGrp="1"/>
          </p:cNvGraphicFramePr>
          <p:nvPr>
            <p:ph sz="quarter" idx="11"/>
            <p:extLst>
              <p:ext uri="{D42A27DB-BD31-4B8C-83A1-F6EECF244321}">
                <p14:modId xmlns:p14="http://schemas.microsoft.com/office/powerpoint/2010/main" val="1029838662"/>
              </p:ext>
            </p:extLst>
          </p:nvPr>
        </p:nvGraphicFramePr>
        <p:xfrm>
          <a:off x="906464" y="1592263"/>
          <a:ext cx="10393362" cy="410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00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F2FEE1-50E9-A2B7-CC16-C4766C961BFD}"/>
              </a:ext>
            </a:extLst>
          </p:cNvPr>
          <p:cNvSpPr txBox="1"/>
          <p:nvPr/>
        </p:nvSpPr>
        <p:spPr bwMode="gray">
          <a:xfrm>
            <a:off x="906464" y="5756086"/>
            <a:ext cx="10393361" cy="189230"/>
          </a:xfrm>
          <a:prstGeom prst="rect">
            <a:avLst/>
          </a:prstGeom>
        </p:spPr>
        <p:txBody>
          <a:bodyPr vert="horz" lIns="0" tIns="0" rIns="0" bIns="0" rtlCol="0">
            <a:noAutofit/>
          </a:bodyPr>
          <a:lstStyle/>
          <a:p>
            <a:pPr marL="228600" indent="-228600">
              <a:lnSpc>
                <a:spcPct val="90000"/>
              </a:lnSpc>
              <a:spcAft>
                <a:spcPts val="600"/>
              </a:spcAft>
            </a:pPr>
            <a:r>
              <a:rPr lang="en-US">
                <a:latin typeface="Arial" panose="020B0604020202020204" pitchFamily="34" charset="0"/>
                <a:cs typeface="Arial" panose="020B0604020202020204" pitchFamily="34" charset="0"/>
              </a:rPr>
              <a:t>All proposed projects ideally should be community-led.</a:t>
            </a:r>
          </a:p>
          <a:p>
            <a:pPr marL="228600" indent="-228600">
              <a:lnSpc>
                <a:spcPct val="90000"/>
              </a:lnSpc>
              <a:spcAft>
                <a:spcPts val="600"/>
              </a:spcAft>
            </a:pPr>
            <a:endParaRPr lang="en-US">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C56A12A-2A1B-1D82-174D-F04356E2CE4D}"/>
              </a:ext>
            </a:extLst>
          </p:cNvPr>
          <p:cNvSpPr>
            <a:spLocks noGrp="1"/>
          </p:cNvSpPr>
          <p:nvPr>
            <p:ph type="title"/>
          </p:nvPr>
        </p:nvSpPr>
        <p:spPr>
          <a:xfrm>
            <a:off x="906463" y="506192"/>
            <a:ext cx="10393362" cy="540000"/>
          </a:xfrm>
        </p:spPr>
        <p:txBody>
          <a:bodyPr vert="horz" lIns="0" tIns="45720" rIns="91440" bIns="45720" rtlCol="0" anchor="ctr">
            <a:normAutofit/>
          </a:bodyPr>
          <a:lstStyle/>
          <a:p>
            <a:r>
              <a:rPr lang="en-GB"/>
              <a:t>Eligibility criteria</a:t>
            </a:r>
          </a:p>
        </p:txBody>
      </p:sp>
      <p:sp>
        <p:nvSpPr>
          <p:cNvPr id="4" name="Text Placeholder 3">
            <a:extLst>
              <a:ext uri="{FF2B5EF4-FFF2-40B4-BE49-F238E27FC236}">
                <a16:creationId xmlns:a16="http://schemas.microsoft.com/office/drawing/2014/main" id="{9E42A41D-D36F-B704-E198-723881906470}"/>
              </a:ext>
            </a:extLst>
          </p:cNvPr>
          <p:cNvSpPr>
            <a:spLocks noGrp="1"/>
          </p:cNvSpPr>
          <p:nvPr>
            <p:ph type="body" sz="quarter" idx="10"/>
          </p:nvPr>
        </p:nvSpPr>
        <p:spPr>
          <a:xfrm>
            <a:off x="906463" y="1155943"/>
            <a:ext cx="10393361" cy="267416"/>
          </a:xfrm>
        </p:spPr>
        <p:txBody>
          <a:bodyPr vert="horz" lIns="0" tIns="0" rIns="0" bIns="0" rtlCol="0">
            <a:normAutofit/>
          </a:bodyPr>
          <a:lstStyle/>
          <a:p>
            <a:pPr marL="228600" indent="-228600">
              <a:lnSpc>
                <a:spcPct val="90000"/>
              </a:lnSpc>
              <a:spcAft>
                <a:spcPts val="600"/>
              </a:spcAft>
            </a:pPr>
            <a:r>
              <a:rPr lang="en-GB" sz="1900"/>
              <a:t>For </a:t>
            </a:r>
            <a:r>
              <a:rPr lang="en-GB" sz="1900" u="sng"/>
              <a:t>both</a:t>
            </a:r>
            <a:r>
              <a:rPr lang="en-GB" sz="1900"/>
              <a:t> Growth and Collaboration grant</a:t>
            </a:r>
          </a:p>
        </p:txBody>
      </p:sp>
      <p:graphicFrame>
        <p:nvGraphicFramePr>
          <p:cNvPr id="7" name="Content Placeholder 1">
            <a:extLst>
              <a:ext uri="{FF2B5EF4-FFF2-40B4-BE49-F238E27FC236}">
                <a16:creationId xmlns:a16="http://schemas.microsoft.com/office/drawing/2014/main" id="{3FE9147E-ECE8-E4B3-B243-A864A4DB2A63}"/>
              </a:ext>
            </a:extLst>
          </p:cNvPr>
          <p:cNvGraphicFramePr>
            <a:graphicFrameLocks noGrp="1"/>
          </p:cNvGraphicFramePr>
          <p:nvPr>
            <p:ph sz="quarter" idx="11"/>
            <p:extLst>
              <p:ext uri="{D42A27DB-BD31-4B8C-83A1-F6EECF244321}">
                <p14:modId xmlns:p14="http://schemas.microsoft.com/office/powerpoint/2010/main" val="295111041"/>
              </p:ext>
            </p:extLst>
          </p:nvPr>
        </p:nvGraphicFramePr>
        <p:xfrm>
          <a:off x="906464" y="1592263"/>
          <a:ext cx="10393362" cy="410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3.xml><?xml version="1.0" encoding="utf-8"?>
<a:theme xmlns:a="http://schemas.openxmlformats.org/drawingml/2006/main" name="1_Groundwork 2015 PowerPoint Template">
  <a:themeElements>
    <a:clrScheme name="1_Groundwork 2015 PowerPoint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5F23ACE811E4AB04110E02392E710" ma:contentTypeVersion="18" ma:contentTypeDescription="Create a new document." ma:contentTypeScope="" ma:versionID="8fac5b5a77c688bf2085064e52807466">
  <xsd:schema xmlns:xsd="http://www.w3.org/2001/XMLSchema" xmlns:xs="http://www.w3.org/2001/XMLSchema" xmlns:p="http://schemas.microsoft.com/office/2006/metadata/properties" xmlns:ns2="a9fa8f3b-3918-4282-beb5-3670bdff398e" xmlns:ns3="4bc58a85-6694-47e9-83fc-19ff39465ce5" targetNamespace="http://schemas.microsoft.com/office/2006/metadata/properties" ma:root="true" ma:fieldsID="1304e90e761ce30a95eab96d49114681" ns2:_="" ns3:_="">
    <xsd:import namespace="a9fa8f3b-3918-4282-beb5-3670bdff398e"/>
    <xsd:import namespace="4bc58a85-6694-47e9-83fc-19ff39465c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a8f3b-3918-4282-beb5-3670bdff3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c58a85-6694-47e9-83fc-19ff39465ce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96bc24b-6905-4d6f-9b2d-a00d84d641fd}" ma:internalName="TaxCatchAll" ma:showField="CatchAllData" ma:web="4bc58a85-6694-47e9-83fc-19ff39465c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bc58a85-6694-47e9-83fc-19ff39465ce5">
      <UserInfo>
        <DisplayName>Phyllis Abebreseh</DisplayName>
        <AccountId>14</AccountId>
        <AccountType/>
      </UserInfo>
      <UserInfo>
        <DisplayName>Maysa Ismael</DisplayName>
        <AccountId>3180</AccountId>
        <AccountType/>
      </UserInfo>
      <UserInfo>
        <DisplayName>Louise Yu</DisplayName>
        <AccountId>2378</AccountId>
        <AccountType/>
      </UserInfo>
    </SharedWithUsers>
    <TaxCatchAll xmlns="4bc58a85-6694-47e9-83fc-19ff39465ce5" xsi:nil="true"/>
    <lcf76f155ced4ddcb4097134ff3c332f xmlns="a9fa8f3b-3918-4282-beb5-3670bdff39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9B8CAB-8BA5-46FD-BB0F-2CAFFE0B9F41}">
  <ds:schemaRefs>
    <ds:schemaRef ds:uri="4bc58a85-6694-47e9-83fc-19ff39465ce5"/>
    <ds:schemaRef ds:uri="a9fa8f3b-3918-4282-beb5-3670bdff39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395FE6-BF9F-4BE1-8F6A-29CE41E182FD}">
  <ds:schemaRefs>
    <ds:schemaRef ds:uri="http://schemas.microsoft.com/sharepoint/v3/contenttype/forms"/>
  </ds:schemaRefs>
</ds:datastoreItem>
</file>

<file path=customXml/itemProps3.xml><?xml version="1.0" encoding="utf-8"?>
<ds:datastoreItem xmlns:ds="http://schemas.openxmlformats.org/officeDocument/2006/customXml" ds:itemID="{657D7E61-190E-40C9-9731-9E0477262A46}">
  <ds:schemaRefs>
    <ds:schemaRef ds:uri="4bc58a85-6694-47e9-83fc-19ff39465ce5"/>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a9fa8f3b-3918-4282-beb5-3670bdff398e"/>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4963</Words>
  <Application>Microsoft Office PowerPoint</Application>
  <PresentationFormat>Widescreen</PresentationFormat>
  <Paragraphs>359</Paragraphs>
  <Slides>27</Slides>
  <Notes>24</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CONTENT_MOL</vt:lpstr>
      <vt:lpstr>1_Groundwork 2015 PowerPoint Template</vt:lpstr>
      <vt:lpstr>Hong Kong Empowerment Fund</vt:lpstr>
      <vt:lpstr>Agenda</vt:lpstr>
      <vt:lpstr>Background of hk BN(O) Visa Route</vt:lpstr>
      <vt:lpstr>Background DlUHc’s Hk BN(O) welcome programme</vt:lpstr>
      <vt:lpstr>Background of GLA’s Hk Integration Programme</vt:lpstr>
      <vt:lpstr>PowerPoint Presentation</vt:lpstr>
      <vt:lpstr>PowerPoint Presentation</vt:lpstr>
      <vt:lpstr>Introduction to the HK Empowerment Fund</vt:lpstr>
      <vt:lpstr>Eligibility criteria</vt:lpstr>
      <vt:lpstr>Types of grants available – growth grant</vt:lpstr>
      <vt:lpstr>sponsor organisation requirements (Growth Grants)</vt:lpstr>
      <vt:lpstr>Types of grant available – collaboration grant</vt:lpstr>
      <vt:lpstr>Application process and tips</vt:lpstr>
      <vt:lpstr>PowerPoint Presentation</vt:lpstr>
      <vt:lpstr>PowerPoint Presentation</vt:lpstr>
      <vt:lpstr>PowerPoint Presentation</vt:lpstr>
      <vt:lpstr>PowerPoint Presentation</vt:lpstr>
      <vt:lpstr>PowerPoint Presentation</vt:lpstr>
      <vt:lpstr>Section 1 – Organisation information</vt:lpstr>
      <vt:lpstr>Section 2 – eligibility criteria</vt:lpstr>
      <vt:lpstr>Section 3 – due diligence</vt:lpstr>
      <vt:lpstr>Section 4 - Proposed project details</vt:lpstr>
      <vt:lpstr>Section 5 - Community &amp; Target Audience</vt:lpstr>
      <vt:lpstr>General tips</vt:lpstr>
      <vt:lpstr>HK Empowerment Fund timeline</vt:lpstr>
      <vt:lpstr>Key contacts and resources</vt:lpstr>
      <vt:lpstr>QUESTIONS?  Recording will stop now.  Any frequently asked questions and answers will be posted on Groundwork's Hong Kong Empowerment Fund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Hong Kong  Integration Programme</dc:title>
  <dc:creator>Hailey Wong</dc:creator>
  <cp:lastModifiedBy>Louise Yu</cp:lastModifiedBy>
  <cp:revision>2</cp:revision>
  <dcterms:created xsi:type="dcterms:W3CDTF">2022-03-08T12:13:40Z</dcterms:created>
  <dcterms:modified xsi:type="dcterms:W3CDTF">2024-03-07T17:07:27Z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0x0101004E85F23ACE811E4AB04110E02392E710</vt:lpwstr>
  </property>
  <property fmtid="{D5CDD505-2E9C-101B-9397-08002B2CF9AE}" pid="3" name="MediaServiceImageTags">
    <vt:lpwstr/>
  </property>
</Properties>
</file>