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62"/>
  </p:notesMasterIdLst>
  <p:sldIdLst>
    <p:sldId id="341" r:id="rId2"/>
    <p:sldId id="257" r:id="rId3"/>
    <p:sldId id="371" r:id="rId4"/>
    <p:sldId id="258" r:id="rId5"/>
    <p:sldId id="463" r:id="rId6"/>
    <p:sldId id="445" r:id="rId7"/>
    <p:sldId id="457" r:id="rId8"/>
    <p:sldId id="453" r:id="rId9"/>
    <p:sldId id="470" r:id="rId10"/>
    <p:sldId id="471" r:id="rId11"/>
    <p:sldId id="472" r:id="rId12"/>
    <p:sldId id="461" r:id="rId13"/>
    <p:sldId id="440" r:id="rId14"/>
    <p:sldId id="439" r:id="rId15"/>
    <p:sldId id="441" r:id="rId16"/>
    <p:sldId id="462" r:id="rId17"/>
    <p:sldId id="442" r:id="rId18"/>
    <p:sldId id="443" r:id="rId19"/>
    <p:sldId id="353" r:id="rId20"/>
    <p:sldId id="424" r:id="rId21"/>
    <p:sldId id="423" r:id="rId22"/>
    <p:sldId id="464" r:id="rId23"/>
    <p:sldId id="434" r:id="rId24"/>
    <p:sldId id="405" r:id="rId25"/>
    <p:sldId id="406" r:id="rId26"/>
    <p:sldId id="357" r:id="rId27"/>
    <p:sldId id="444" r:id="rId28"/>
    <p:sldId id="448" r:id="rId29"/>
    <p:sldId id="449" r:id="rId30"/>
    <p:sldId id="454" r:id="rId31"/>
    <p:sldId id="411" r:id="rId32"/>
    <p:sldId id="264" r:id="rId33"/>
    <p:sldId id="465" r:id="rId34"/>
    <p:sldId id="399" r:id="rId35"/>
    <p:sldId id="366" r:id="rId36"/>
    <p:sldId id="407" r:id="rId37"/>
    <p:sldId id="430" r:id="rId38"/>
    <p:sldId id="370" r:id="rId39"/>
    <p:sldId id="367" r:id="rId40"/>
    <p:sldId id="368" r:id="rId41"/>
    <p:sldId id="459" r:id="rId42"/>
    <p:sldId id="376" r:id="rId43"/>
    <p:sldId id="466" r:id="rId44"/>
    <p:sldId id="400" r:id="rId45"/>
    <p:sldId id="467" r:id="rId46"/>
    <p:sldId id="401" r:id="rId47"/>
    <p:sldId id="431" r:id="rId48"/>
    <p:sldId id="378" r:id="rId49"/>
    <p:sldId id="468" r:id="rId50"/>
    <p:sldId id="438" r:id="rId51"/>
    <p:sldId id="382" r:id="rId52"/>
    <p:sldId id="379" r:id="rId53"/>
    <p:sldId id="375" r:id="rId54"/>
    <p:sldId id="384" r:id="rId55"/>
    <p:sldId id="460" r:id="rId56"/>
    <p:sldId id="469" r:id="rId57"/>
    <p:sldId id="429" r:id="rId58"/>
    <p:sldId id="395" r:id="rId59"/>
    <p:sldId id="450" r:id="rId60"/>
    <p:sldId id="397" r:id="rId61"/>
  </p:sldIdLst>
  <p:sldSz cx="12192000" cy="6858000"/>
  <p:notesSz cx="6858000" cy="9144000"/>
  <p:embeddedFontLst>
    <p:embeddedFont>
      <p:font typeface="Poppins" panose="00000500000000000000" pitchFamily="2"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6F673455-A233-4CE2-AC41-EB6389A77A96}">
          <p14:sldIdLst>
            <p14:sldId id="341"/>
            <p14:sldId id="257"/>
            <p14:sldId id="371"/>
            <p14:sldId id="258"/>
          </p14:sldIdLst>
        </p14:section>
        <p14:section name="Key findings" id="{E857A2E2-F5F3-4D40-893C-BFCDB5CCCDAE}">
          <p14:sldIdLst>
            <p14:sldId id="463"/>
            <p14:sldId id="445"/>
            <p14:sldId id="457"/>
            <p14:sldId id="453"/>
            <p14:sldId id="470"/>
            <p14:sldId id="471"/>
            <p14:sldId id="472"/>
          </p14:sldIdLst>
        </p14:section>
        <p14:section name="Approach &amp; reflections" id="{050CC90C-CB95-413A-8BF8-DD101643F4E3}">
          <p14:sldIdLst>
            <p14:sldId id="461"/>
            <p14:sldId id="440"/>
            <p14:sldId id="439"/>
            <p14:sldId id="441"/>
          </p14:sldIdLst>
        </p14:section>
        <p14:section name="GHCF reach" id="{11D02127-386F-4EAA-935F-9308FB5FA479}">
          <p14:sldIdLst>
            <p14:sldId id="462"/>
            <p14:sldId id="442"/>
            <p14:sldId id="443"/>
            <p14:sldId id="353"/>
            <p14:sldId id="424"/>
            <p14:sldId id="423"/>
          </p14:sldIdLst>
        </p14:section>
        <p14:section name="Analysis - experience with the fund" id="{A78DF5F9-B5F3-4AAE-968F-82A72FCD40FE}">
          <p14:sldIdLst>
            <p14:sldId id="464"/>
            <p14:sldId id="434"/>
            <p14:sldId id="405"/>
            <p14:sldId id="406"/>
            <p14:sldId id="357"/>
            <p14:sldId id="444"/>
            <p14:sldId id="448"/>
            <p14:sldId id="449"/>
            <p14:sldId id="454"/>
            <p14:sldId id="411"/>
            <p14:sldId id="264"/>
          </p14:sldIdLst>
        </p14:section>
        <p14:section name="Analysis - VCSE O-I" id="{A62D1C1B-54AA-43BD-BD01-015065D9FBAE}">
          <p14:sldIdLst>
            <p14:sldId id="465"/>
            <p14:sldId id="399"/>
            <p14:sldId id="366"/>
            <p14:sldId id="407"/>
            <p14:sldId id="430"/>
            <p14:sldId id="370"/>
            <p14:sldId id="367"/>
            <p14:sldId id="368"/>
            <p14:sldId id="459"/>
            <p14:sldId id="376"/>
          </p14:sldIdLst>
        </p14:section>
        <p14:section name="Beneficiries O-I" id="{B7C3BE3D-2484-4674-A923-09392FB86167}">
          <p14:sldIdLst>
            <p14:sldId id="466"/>
            <p14:sldId id="400"/>
            <p14:sldId id="467"/>
            <p14:sldId id="401"/>
            <p14:sldId id="431"/>
            <p14:sldId id="378"/>
          </p14:sldIdLst>
        </p14:section>
        <p14:section name="RBG Health system" id="{8383EA25-A8BB-4102-A24E-76BEDABDE675}">
          <p14:sldIdLst>
            <p14:sldId id="468"/>
            <p14:sldId id="438"/>
            <p14:sldId id="382"/>
            <p14:sldId id="379"/>
            <p14:sldId id="375"/>
            <p14:sldId id="384"/>
            <p14:sldId id="460"/>
          </p14:sldIdLst>
        </p14:section>
        <p14:section name="Lessons learned and recommendations" id="{5C0C2532-CDFA-4AB3-B3EC-537124E5A19D}">
          <p14:sldIdLst>
            <p14:sldId id="469"/>
            <p14:sldId id="429"/>
            <p14:sldId id="395"/>
            <p14:sldId id="450"/>
            <p14:sldId id="397"/>
          </p14:sldIdLst>
        </p14:section>
      </p14:sectionLst>
    </p:ext>
    <p:ext uri="{EFAFB233-063F-42B5-8137-9DF3F51BA10A}">
      <p15:sldGuideLst xmlns:p15="http://schemas.microsoft.com/office/powerpoint/2012/main">
        <p15:guide id="1" orient="horz" pos="255">
          <p15:clr>
            <a:srgbClr val="A4A3A4"/>
          </p15:clr>
        </p15:guide>
        <p15:guide id="2" pos="234">
          <p15:clr>
            <a:srgbClr val="A4A3A4"/>
          </p15:clr>
        </p15:guide>
        <p15:guide id="3" orient="horz" pos="4088">
          <p15:clr>
            <a:srgbClr val="A4A3A4"/>
          </p15:clr>
        </p15:guide>
        <p15:guide id="4" pos="7446">
          <p15:clr>
            <a:srgbClr val="A4A3A4"/>
          </p15:clr>
        </p15:guide>
        <p15:guide id="5" pos="3953">
          <p15:clr>
            <a:srgbClr val="A4A3A4"/>
          </p15:clr>
        </p15:guide>
        <p15:guide id="6" pos="3727">
          <p15:clr>
            <a:srgbClr val="A4A3A4"/>
          </p15:clr>
        </p15:guide>
        <p15:guide id="7" orient="horz" pos="1117">
          <p15:clr>
            <a:srgbClr val="A4A3A4"/>
          </p15:clr>
        </p15:guide>
      </p15:sldGuideLst>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15" roundtripDataSignature="AMtx7mhB56evR34rRL6TAfys9IV5WAVws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DEE60F-BE4D-9860-7E4E-B0858C19E20F}" name="Gabriela Mihaylova" initials="GM" userId="S::gabriela.mihaylova@dgcities.com::6e6c8c50-3d3f-4069-a515-fb083b1f34d0" providerId="AD"/>
  <p188:author id="{A2C4C654-87CC-26B4-51DB-7625CEC4BC28}" name="Cymar" initials="C" userId="Cyma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CE2"/>
    <a:srgbClr val="FEFFFB"/>
    <a:srgbClr val="3C48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44BD095-CB61-4232-9480-66FB81A58D0E}">
  <a:tblStyle styleId="{744BD095-CB61-4232-9480-66FB81A58D0E}" styleName="Table_0">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9E8"/>
          </a:solidFill>
        </a:fill>
      </a:tcStyle>
    </a:wholeTbl>
    <a:band1H>
      <a:tcTxStyle/>
      <a:tcStyle>
        <a:tcBdr/>
        <a:fill>
          <a:solidFill>
            <a:srgbClr val="CACFCD"/>
          </a:solidFill>
        </a:fill>
      </a:tcStyle>
    </a:band1H>
    <a:band2H>
      <a:tcTxStyle/>
      <a:tcStyle>
        <a:tcBdr/>
      </a:tcStyle>
    </a:band2H>
    <a:band1V>
      <a:tcTxStyle/>
      <a:tcStyle>
        <a:tcBdr/>
        <a:fill>
          <a:solidFill>
            <a:srgbClr val="CACFCD"/>
          </a:solidFill>
        </a:fill>
      </a:tcStyle>
    </a:band1V>
    <a:band2V>
      <a:tcTxStyle/>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59" autoAdjust="0"/>
    <p:restoredTop sz="94404" autoAdjust="0"/>
  </p:normalViewPr>
  <p:slideViewPr>
    <p:cSldViewPr snapToGrid="0">
      <p:cViewPr varScale="1">
        <p:scale>
          <a:sx n="73" d="100"/>
          <a:sy n="73" d="100"/>
        </p:scale>
        <p:origin x="436" y="40"/>
      </p:cViewPr>
      <p:guideLst>
        <p:guide orient="horz" pos="255"/>
        <p:guide pos="234"/>
        <p:guide orient="horz" pos="4088"/>
        <p:guide pos="7446"/>
        <p:guide pos="3953"/>
        <p:guide pos="3727"/>
        <p:guide orient="horz" pos="111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0" d="100"/>
          <a:sy n="120" d="100"/>
        </p:scale>
        <p:origin x="1194" y="12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115" Type="http://customschemas.google.com/relationships/presentationmetadata" Target="metadata"/><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12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G:\Shared%20drives\DG%20Cities\Projects\Groundwork%20GHCF%20Evaluation\4.%20Analysis%20and%20reporting\Wave%202\Wave_2_survey_exports\Quantitative\Delivery_survey.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G:\Shared%20drives\DG%20Cities\Projects\Groundwork%20GHCF%20Evaluation\4.%20Analysis%20and%20reporting\Wave%202\Wave_2_survey_exports\Quantitative\Strand_response%20charts_LK.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G:\Shared%20drives\DG%20Cities\Projects\Groundwork%20GHCF%20Evaluation\4.%20Analysis%20and%20reporting\Wave%202\Wave_2_survey_exports\Quantitative\Strand_response%20charts_L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00" b="1" i="0" u="none" strike="noStrike" kern="1200" spc="0" baseline="0">
                <a:solidFill>
                  <a:schemeClr val="tx1"/>
                </a:solidFill>
                <a:latin typeface="Poppins" panose="00000500000000000000" pitchFamily="2" charset="0"/>
                <a:ea typeface="+mn-ea"/>
                <a:cs typeface="Poppins" panose="00000500000000000000" pitchFamily="2" charset="0"/>
              </a:defRPr>
            </a:pPr>
            <a:r>
              <a:rPr lang="en-GB" sz="1100" b="1" i="0" u="none" strike="noStrike" baseline="0"/>
              <a:t>Outcomes/impacts following GHCF opportunities/ resources to connect with other grantees and local stakeholders (such as networking events or shared information)</a:t>
            </a:r>
            <a:endParaRPr lang="en-GB" sz="1800"/>
          </a:p>
        </c:rich>
      </c:tx>
      <c:layout>
        <c:manualLayout>
          <c:xMode val="edge"/>
          <c:yMode val="edge"/>
          <c:x val="0.1385989122493709"/>
          <c:y val="1.2804097311139564E-2"/>
        </c:manualLayout>
      </c:layout>
      <c:overlay val="0"/>
      <c:spPr>
        <a:noFill/>
        <a:ln>
          <a:noFill/>
        </a:ln>
        <a:effectLst/>
      </c:spPr>
      <c:txPr>
        <a:bodyPr rot="0" spcFirstLastPara="1" vertOverflow="ellipsis" vert="horz" wrap="square" anchor="ctr" anchorCtr="1"/>
        <a:lstStyle/>
        <a:p>
          <a:pPr>
            <a:defRPr sz="1000" b="1" i="0" u="none" strike="noStrike" kern="1200" spc="0" baseline="0">
              <a:solidFill>
                <a:schemeClr val="tx1"/>
              </a:solidFill>
              <a:latin typeface="Poppins" panose="00000500000000000000" pitchFamily="2" charset="0"/>
              <a:ea typeface="+mn-ea"/>
              <a:cs typeface="Poppins" panose="00000500000000000000" pitchFamily="2" charset="0"/>
            </a:defRPr>
          </a:pPr>
          <a:endParaRPr lang="en-GB"/>
        </a:p>
      </c:txPr>
    </c:title>
    <c:autoTitleDeleted val="0"/>
    <c:plotArea>
      <c:layout>
        <c:manualLayout>
          <c:layoutTarget val="inner"/>
          <c:xMode val="edge"/>
          <c:yMode val="edge"/>
          <c:x val="0.3779117219570533"/>
          <c:y val="0.16108305070789602"/>
          <c:w val="0.36843829551022922"/>
          <c:h val="0.81647968256844194"/>
        </c:manualLayout>
      </c:layout>
      <c:barChart>
        <c:barDir val="bar"/>
        <c:grouping val="stacked"/>
        <c:varyColors val="0"/>
        <c:ser>
          <c:idx val="0"/>
          <c:order val="0"/>
          <c:tx>
            <c:strRef>
              <c:f>Outputs!$B$127</c:f>
              <c:strCache>
                <c:ptCount val="1"/>
                <c:pt idx="0">
                  <c:v>N/A or no change</c:v>
                </c:pt>
              </c:strCache>
            </c:strRef>
          </c:tx>
          <c:spPr>
            <a:solidFill>
              <a:srgbClr val="FFB3A9"/>
            </a:solidFill>
            <a:ln>
              <a:solidFill>
                <a:schemeClr val="tx1"/>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9C50-4F20-A7F3-D018C48766C3}"/>
                </c:ext>
              </c:extLst>
            </c:dLbl>
            <c:dLbl>
              <c:idx val="1"/>
              <c:delete val="1"/>
              <c:extLst>
                <c:ext xmlns:c15="http://schemas.microsoft.com/office/drawing/2012/chart" uri="{CE6537A1-D6FC-4f65-9D91-7224C49458BB}"/>
                <c:ext xmlns:c16="http://schemas.microsoft.com/office/drawing/2014/chart" uri="{C3380CC4-5D6E-409C-BE32-E72D297353CC}">
                  <c16:uniqueId val="{00000001-9C50-4F20-A7F3-D018C48766C3}"/>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Outputs!$C$110:$E$110</c:f>
              <c:strCache>
                <c:ptCount val="3"/>
                <c:pt idx="0">
                  <c:v>Better connected with Greenwich Public Health services and support</c:v>
                </c:pt>
                <c:pt idx="1">
                  <c:v>Increased awareness of other VCSEs in Greenwich and the work they do</c:v>
                </c:pt>
                <c:pt idx="2">
                  <c:v>Working together with other services or VCSEs in Greenwich - in the grant or elsewhere</c:v>
                </c:pt>
              </c:strCache>
            </c:strRef>
          </c:cat>
          <c:val>
            <c:numRef>
              <c:f>Outputs!$C$127:$E$127</c:f>
              <c:numCache>
                <c:formatCode>General</c:formatCode>
                <c:ptCount val="3"/>
                <c:pt idx="0">
                  <c:v>0</c:v>
                </c:pt>
                <c:pt idx="1">
                  <c:v>0</c:v>
                </c:pt>
                <c:pt idx="2">
                  <c:v>1</c:v>
                </c:pt>
              </c:numCache>
            </c:numRef>
          </c:val>
          <c:extLst>
            <c:ext xmlns:c16="http://schemas.microsoft.com/office/drawing/2014/chart" uri="{C3380CC4-5D6E-409C-BE32-E72D297353CC}">
              <c16:uniqueId val="{00000002-9C50-4F20-A7F3-D018C48766C3}"/>
            </c:ext>
          </c:extLst>
        </c:ser>
        <c:ser>
          <c:idx val="1"/>
          <c:order val="1"/>
          <c:tx>
            <c:strRef>
              <c:f>Outputs!$B$128</c:f>
              <c:strCache>
                <c:ptCount val="1"/>
                <c:pt idx="0">
                  <c:v>Small change</c:v>
                </c:pt>
              </c:strCache>
            </c:strRef>
          </c:tx>
          <c:spPr>
            <a:solidFill>
              <a:srgbClr val="FFEA83">
                <a:lumMod val="40000"/>
                <a:lumOff val="60000"/>
              </a:srgb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Outputs!$C$110:$E$110</c:f>
              <c:strCache>
                <c:ptCount val="3"/>
                <c:pt idx="0">
                  <c:v>Better connected with Greenwich Public Health services and support</c:v>
                </c:pt>
                <c:pt idx="1">
                  <c:v>Increased awareness of other VCSEs in Greenwich and the work they do</c:v>
                </c:pt>
                <c:pt idx="2">
                  <c:v>Working together with other services or VCSEs in Greenwich - in the grant or elsewhere</c:v>
                </c:pt>
              </c:strCache>
            </c:strRef>
          </c:cat>
          <c:val>
            <c:numRef>
              <c:f>Outputs!$C$128:$E$128</c:f>
              <c:numCache>
                <c:formatCode>General</c:formatCode>
                <c:ptCount val="3"/>
                <c:pt idx="0">
                  <c:v>6</c:v>
                </c:pt>
                <c:pt idx="1">
                  <c:v>3</c:v>
                </c:pt>
                <c:pt idx="2">
                  <c:v>3</c:v>
                </c:pt>
              </c:numCache>
            </c:numRef>
          </c:val>
          <c:extLst>
            <c:ext xmlns:c16="http://schemas.microsoft.com/office/drawing/2014/chart" uri="{C3380CC4-5D6E-409C-BE32-E72D297353CC}">
              <c16:uniqueId val="{00000003-9C50-4F20-A7F3-D018C48766C3}"/>
            </c:ext>
          </c:extLst>
        </c:ser>
        <c:ser>
          <c:idx val="2"/>
          <c:order val="2"/>
          <c:tx>
            <c:strRef>
              <c:f>Outputs!$B$129</c:f>
              <c:strCache>
                <c:ptCount val="1"/>
                <c:pt idx="0">
                  <c:v>Medium change</c:v>
                </c:pt>
              </c:strCache>
            </c:strRef>
          </c:tx>
          <c:spPr>
            <a:solidFill>
              <a:srgbClr val="FFEA83"/>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Outputs!$C$110:$E$110</c:f>
              <c:strCache>
                <c:ptCount val="3"/>
                <c:pt idx="0">
                  <c:v>Better connected with Greenwich Public Health services and support</c:v>
                </c:pt>
                <c:pt idx="1">
                  <c:v>Increased awareness of other VCSEs in Greenwich and the work they do</c:v>
                </c:pt>
                <c:pt idx="2">
                  <c:v>Working together with other services or VCSEs in Greenwich - in the grant or elsewhere</c:v>
                </c:pt>
              </c:strCache>
            </c:strRef>
          </c:cat>
          <c:val>
            <c:numRef>
              <c:f>Outputs!$C$129:$E$129</c:f>
              <c:numCache>
                <c:formatCode>General</c:formatCode>
                <c:ptCount val="3"/>
                <c:pt idx="0">
                  <c:v>7</c:v>
                </c:pt>
                <c:pt idx="1">
                  <c:v>10</c:v>
                </c:pt>
                <c:pt idx="2">
                  <c:v>7</c:v>
                </c:pt>
              </c:numCache>
            </c:numRef>
          </c:val>
          <c:extLst>
            <c:ext xmlns:c16="http://schemas.microsoft.com/office/drawing/2014/chart" uri="{C3380CC4-5D6E-409C-BE32-E72D297353CC}">
              <c16:uniqueId val="{00000004-9C50-4F20-A7F3-D018C48766C3}"/>
            </c:ext>
          </c:extLst>
        </c:ser>
        <c:ser>
          <c:idx val="3"/>
          <c:order val="3"/>
          <c:tx>
            <c:strRef>
              <c:f>Outputs!$B$130</c:f>
              <c:strCache>
                <c:ptCount val="1"/>
                <c:pt idx="0">
                  <c:v>Large change</c:v>
                </c:pt>
              </c:strCache>
            </c:strRef>
          </c:tx>
          <c:spPr>
            <a:solidFill>
              <a:srgbClr val="FFEA83">
                <a:lumMod val="75000"/>
              </a:srgbClr>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Outputs!$C$110:$E$110</c:f>
              <c:strCache>
                <c:ptCount val="3"/>
                <c:pt idx="0">
                  <c:v>Better connected with Greenwich Public Health services and support</c:v>
                </c:pt>
                <c:pt idx="1">
                  <c:v>Increased awareness of other VCSEs in Greenwich and the work they do</c:v>
                </c:pt>
                <c:pt idx="2">
                  <c:v>Working together with other services or VCSEs in Greenwich - in the grant or elsewhere</c:v>
                </c:pt>
              </c:strCache>
            </c:strRef>
          </c:cat>
          <c:val>
            <c:numRef>
              <c:f>Outputs!$C$130:$E$130</c:f>
              <c:numCache>
                <c:formatCode>General</c:formatCode>
                <c:ptCount val="3"/>
                <c:pt idx="0">
                  <c:v>3</c:v>
                </c:pt>
                <c:pt idx="1">
                  <c:v>5</c:v>
                </c:pt>
                <c:pt idx="2">
                  <c:v>6</c:v>
                </c:pt>
              </c:numCache>
            </c:numRef>
          </c:val>
          <c:extLst>
            <c:ext xmlns:c16="http://schemas.microsoft.com/office/drawing/2014/chart" uri="{C3380CC4-5D6E-409C-BE32-E72D297353CC}">
              <c16:uniqueId val="{00000005-9C50-4F20-A7F3-D018C48766C3}"/>
            </c:ext>
          </c:extLst>
        </c:ser>
        <c:ser>
          <c:idx val="4"/>
          <c:order val="4"/>
          <c:tx>
            <c:strRef>
              <c:f>Outputs!$B$131</c:f>
              <c:strCache>
                <c:ptCount val="1"/>
                <c:pt idx="0">
                  <c:v>Long-term/ lasting change</c:v>
                </c:pt>
              </c:strCache>
            </c:strRef>
          </c:tx>
          <c:spPr>
            <a:solidFill>
              <a:srgbClr val="FFEA83">
                <a:lumMod val="50000"/>
              </a:srgbClr>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Outputs!$C$110:$E$110</c:f>
              <c:strCache>
                <c:ptCount val="3"/>
                <c:pt idx="0">
                  <c:v>Better connected with Greenwich Public Health services and support</c:v>
                </c:pt>
                <c:pt idx="1">
                  <c:v>Increased awareness of other VCSEs in Greenwich and the work they do</c:v>
                </c:pt>
                <c:pt idx="2">
                  <c:v>Working together with other services or VCSEs in Greenwich - in the grant or elsewhere</c:v>
                </c:pt>
              </c:strCache>
            </c:strRef>
          </c:cat>
          <c:val>
            <c:numRef>
              <c:f>Outputs!$C$131:$E$131</c:f>
              <c:numCache>
                <c:formatCode>General</c:formatCode>
                <c:ptCount val="3"/>
                <c:pt idx="0">
                  <c:v>3</c:v>
                </c:pt>
                <c:pt idx="1">
                  <c:v>4</c:v>
                </c:pt>
                <c:pt idx="2">
                  <c:v>3</c:v>
                </c:pt>
              </c:numCache>
            </c:numRef>
          </c:val>
          <c:extLst>
            <c:ext xmlns:c16="http://schemas.microsoft.com/office/drawing/2014/chart" uri="{C3380CC4-5D6E-409C-BE32-E72D297353CC}">
              <c16:uniqueId val="{00000006-9C50-4F20-A7F3-D018C48766C3}"/>
            </c:ext>
          </c:extLst>
        </c:ser>
        <c:dLbls>
          <c:dLblPos val="ctr"/>
          <c:showLegendKey val="0"/>
          <c:showVal val="1"/>
          <c:showCatName val="0"/>
          <c:showSerName val="0"/>
          <c:showPercent val="0"/>
          <c:showBubbleSize val="0"/>
        </c:dLbls>
        <c:gapWidth val="40"/>
        <c:overlap val="100"/>
        <c:axId val="434749183"/>
        <c:axId val="434745823"/>
      </c:barChart>
      <c:catAx>
        <c:axId val="434749183"/>
        <c:scaling>
          <c:orientation val="minMax"/>
        </c:scaling>
        <c:delete val="0"/>
        <c:axPos val="l"/>
        <c:numFmt formatCode="General" sourceLinked="1"/>
        <c:majorTickMark val="none"/>
        <c:minorTickMark val="none"/>
        <c:tickLblPos val="nextTo"/>
        <c:spPr>
          <a:noFill/>
          <a:ln w="9525" cap="flat" cmpd="sng" algn="ctr">
            <a:solidFill>
              <a:schemeClr val="tx1"/>
            </a:solidFill>
            <a:round/>
            <a:tailEnd w="lg" len="med"/>
          </a:ln>
          <a:effectLst/>
        </c:spPr>
        <c:txPr>
          <a:bodyPr rot="-60000000" spcFirstLastPara="1" vertOverflow="ellipsis" vert="horz" wrap="square" anchor="ctr" anchorCtr="1"/>
          <a:lstStyle/>
          <a:p>
            <a:pPr>
              <a:defRPr sz="1200" b="0" i="0" u="none" strike="noStrike" kern="1200" baseline="0">
                <a:ln>
                  <a:noFill/>
                </a:ln>
                <a:solidFill>
                  <a:schemeClr val="tx1"/>
                </a:solidFill>
                <a:latin typeface="+mn-lt"/>
                <a:ea typeface="+mn-ea"/>
                <a:cs typeface="Poppins" panose="00000500000000000000" pitchFamily="2" charset="0"/>
              </a:defRPr>
            </a:pPr>
            <a:endParaRPr lang="en-US"/>
          </a:p>
        </c:txPr>
        <c:crossAx val="434745823"/>
        <c:crosses val="autoZero"/>
        <c:auto val="1"/>
        <c:lblAlgn val="ctr"/>
        <c:lblOffset val="100"/>
        <c:noMultiLvlLbl val="0"/>
      </c:catAx>
      <c:valAx>
        <c:axId val="434745823"/>
        <c:scaling>
          <c:orientation val="minMax"/>
        </c:scaling>
        <c:delete val="1"/>
        <c:axPos val="b"/>
        <c:numFmt formatCode="General" sourceLinked="1"/>
        <c:majorTickMark val="none"/>
        <c:minorTickMark val="none"/>
        <c:tickLblPos val="nextTo"/>
        <c:crossAx val="43474918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chart>
  <c:spPr>
    <a:solidFill>
      <a:schemeClr val="bg2"/>
    </a:solidFill>
    <a:ln w="9525" cap="flat" cmpd="sng" algn="ctr">
      <a:solidFill>
        <a:schemeClr val="tx1">
          <a:lumMod val="15000"/>
          <a:lumOff val="85000"/>
        </a:schemeClr>
      </a:solidFill>
      <a:round/>
    </a:ln>
    <a:effectLst/>
  </c:spPr>
  <c:txPr>
    <a:bodyPr/>
    <a:lstStyle/>
    <a:p>
      <a:pPr>
        <a:defRPr sz="900">
          <a:latin typeface="Poppins" panose="00000500000000000000" pitchFamily="2" charset="0"/>
          <a:cs typeface="Poppins" panose="00000500000000000000" pitchFamily="2"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r>
              <a:rPr lang="en-US" sz="1400" b="1" dirty="0">
                <a:latin typeface="Poppins" panose="00000500000000000000" pitchFamily="2" charset="0"/>
                <a:cs typeface="Poppins" panose="00000500000000000000" pitchFamily="2" charset="0"/>
              </a:rPr>
              <a:t>Since</a:t>
            </a:r>
            <a:r>
              <a:rPr lang="en-US" sz="1400" b="1" baseline="0" dirty="0">
                <a:latin typeface="Poppins" panose="00000500000000000000" pitchFamily="2" charset="0"/>
                <a:cs typeface="Poppins" panose="00000500000000000000" pitchFamily="2" charset="0"/>
              </a:rPr>
              <a:t> the grant has ended, the project... </a:t>
            </a:r>
            <a:endParaRPr lang="en-US" sz="1400" b="1" dirty="0">
              <a:latin typeface="Poppins" panose="00000500000000000000" pitchFamily="2" charset="0"/>
              <a:cs typeface="Poppins" panose="00000500000000000000" pitchFamily="2" charset="0"/>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title>
    <c:autoTitleDeleted val="0"/>
    <c:plotArea>
      <c:layout>
        <c:manualLayout>
          <c:layoutTarget val="inner"/>
          <c:xMode val="edge"/>
          <c:yMode val="edge"/>
          <c:x val="0.50621807281385189"/>
          <c:y val="0.11379791527114697"/>
          <c:w val="0.48814208015054844"/>
          <c:h val="0.85567093672927697"/>
        </c:manualLayout>
      </c:layout>
      <c:barChart>
        <c:barDir val="bar"/>
        <c:grouping val="clustered"/>
        <c:varyColors val="0"/>
        <c:ser>
          <c:idx val="1"/>
          <c:order val="0"/>
          <c:tx>
            <c:strRef>
              <c:f>Combined!$D$4</c:f>
              <c:strCache>
                <c:ptCount val="1"/>
                <c:pt idx="0">
                  <c:v>Delivery</c:v>
                </c:pt>
              </c:strCache>
            </c:strRef>
          </c:tx>
          <c:spPr>
            <a:solidFill>
              <a:schemeClr val="accent5"/>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Combined!$C$5:$C$19</c:f>
              <c:strCache>
                <c:ptCount val="15"/>
                <c:pt idx="0">
                  <c:v>Stopped when the funding period ended</c:v>
                </c:pt>
                <c:pt idx="1">
                  <c:v>Has been picked up by a new organisation</c:v>
                </c:pt>
                <c:pt idx="2">
                  <c:v>Received further GHCF funding to continue the project</c:v>
                </c:pt>
                <c:pt idx="3">
                  <c:v>Is using learning, tools and/or skills gained - for a different project</c:v>
                </c:pt>
                <c:pt idx="4">
                  <c:v>Learning &amp; outcomes used by other organisations</c:v>
                </c:pt>
                <c:pt idx="5">
                  <c:v>Made new local partnerships or collaborations</c:v>
                </c:pt>
                <c:pt idx="6">
                  <c:v>Applied for further GHCF funding</c:v>
                </c:pt>
                <c:pt idx="7">
                  <c:v>Received further funding to continue the project</c:v>
                </c:pt>
                <c:pt idx="8">
                  <c:v>Something else - please comment</c:v>
                </c:pt>
                <c:pt idx="9">
                  <c:v>Has grown/established new partnerships</c:v>
                </c:pt>
                <c:pt idx="10">
                  <c:v>Our organisation has grown</c:v>
                </c:pt>
                <c:pt idx="11">
                  <c:v>The project has continued in some form</c:v>
                </c:pt>
                <c:pt idx="12">
                  <c:v>Continued to work with partners/connections made</c:v>
                </c:pt>
                <c:pt idx="13">
                  <c:v>Hope to apply for other funding</c:v>
                </c:pt>
                <c:pt idx="14">
                  <c:v>Hope to apply for further GHCF funding</c:v>
                </c:pt>
              </c:strCache>
            </c:strRef>
          </c:cat>
          <c:val>
            <c:numRef>
              <c:f>Combined!$D$5:$D$19</c:f>
              <c:numCache>
                <c:formatCode>General</c:formatCode>
                <c:ptCount val="15"/>
                <c:pt idx="0">
                  <c:v>0</c:v>
                </c:pt>
                <c:pt idx="1">
                  <c:v>0</c:v>
                </c:pt>
                <c:pt idx="2">
                  <c:v>0</c:v>
                </c:pt>
                <c:pt idx="3">
                  <c:v>0</c:v>
                </c:pt>
                <c:pt idx="4">
                  <c:v>1</c:v>
                </c:pt>
                <c:pt idx="5">
                  <c:v>2</c:v>
                </c:pt>
                <c:pt idx="6">
                  <c:v>2</c:v>
                </c:pt>
                <c:pt idx="7">
                  <c:v>3</c:v>
                </c:pt>
                <c:pt idx="8">
                  <c:v>3</c:v>
                </c:pt>
                <c:pt idx="9">
                  <c:v>4</c:v>
                </c:pt>
                <c:pt idx="10">
                  <c:v>5</c:v>
                </c:pt>
                <c:pt idx="11">
                  <c:v>7</c:v>
                </c:pt>
                <c:pt idx="12">
                  <c:v>7</c:v>
                </c:pt>
                <c:pt idx="13">
                  <c:v>7</c:v>
                </c:pt>
                <c:pt idx="14">
                  <c:v>9</c:v>
                </c:pt>
              </c:numCache>
            </c:numRef>
          </c:val>
          <c:extLst>
            <c:ext xmlns:c16="http://schemas.microsoft.com/office/drawing/2014/chart" uri="{C3380CC4-5D6E-409C-BE32-E72D297353CC}">
              <c16:uniqueId val="{00000000-997F-44A2-8A30-C4B73EDAD748}"/>
            </c:ext>
          </c:extLst>
        </c:ser>
        <c:ser>
          <c:idx val="0"/>
          <c:order val="1"/>
          <c:tx>
            <c:strRef>
              <c:f>Combined!$E$4</c:f>
              <c:strCache>
                <c:ptCount val="1"/>
                <c:pt idx="0">
                  <c:v>Enabling</c:v>
                </c:pt>
              </c:strCache>
            </c:strRef>
          </c:tx>
          <c:spPr>
            <a:solidFill>
              <a:srgbClr val="035341"/>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Combined!$C$5:$C$19</c:f>
              <c:strCache>
                <c:ptCount val="15"/>
                <c:pt idx="0">
                  <c:v>Stopped when the funding period ended</c:v>
                </c:pt>
                <c:pt idx="1">
                  <c:v>Has been picked up by a new organisation</c:v>
                </c:pt>
                <c:pt idx="2">
                  <c:v>Received further GHCF funding to continue the project</c:v>
                </c:pt>
                <c:pt idx="3">
                  <c:v>Is using learning, tools and/or skills gained - for a different project</c:v>
                </c:pt>
                <c:pt idx="4">
                  <c:v>Learning &amp; outcomes used by other organisations</c:v>
                </c:pt>
                <c:pt idx="5">
                  <c:v>Made new local partnerships or collaborations</c:v>
                </c:pt>
                <c:pt idx="6">
                  <c:v>Applied for further GHCF funding</c:v>
                </c:pt>
                <c:pt idx="7">
                  <c:v>Received further funding to continue the project</c:v>
                </c:pt>
                <c:pt idx="8">
                  <c:v>Something else - please comment</c:v>
                </c:pt>
                <c:pt idx="9">
                  <c:v>Has grown/established new partnerships</c:v>
                </c:pt>
                <c:pt idx="10">
                  <c:v>Our organisation has grown</c:v>
                </c:pt>
                <c:pt idx="11">
                  <c:v>The project has continued in some form</c:v>
                </c:pt>
                <c:pt idx="12">
                  <c:v>Continued to work with partners/connections made</c:v>
                </c:pt>
                <c:pt idx="13">
                  <c:v>Hope to apply for other funding</c:v>
                </c:pt>
                <c:pt idx="14">
                  <c:v>Hope to apply for further GHCF funding</c:v>
                </c:pt>
              </c:strCache>
            </c:strRef>
          </c:cat>
          <c:val>
            <c:numRef>
              <c:f>Combined!$E$5:$E$19</c:f>
              <c:numCache>
                <c:formatCode>General</c:formatCode>
                <c:ptCount val="15"/>
                <c:pt idx="2">
                  <c:v>1</c:v>
                </c:pt>
                <c:pt idx="3">
                  <c:v>5</c:v>
                </c:pt>
                <c:pt idx="4">
                  <c:v>4</c:v>
                </c:pt>
                <c:pt idx="5">
                  <c:v>5</c:v>
                </c:pt>
                <c:pt idx="10">
                  <c:v>4</c:v>
                </c:pt>
                <c:pt idx="12">
                  <c:v>4</c:v>
                </c:pt>
                <c:pt idx="13">
                  <c:v>5</c:v>
                </c:pt>
                <c:pt idx="14">
                  <c:v>5</c:v>
                </c:pt>
              </c:numCache>
            </c:numRef>
          </c:val>
          <c:extLst>
            <c:ext xmlns:c16="http://schemas.microsoft.com/office/drawing/2014/chart" uri="{C3380CC4-5D6E-409C-BE32-E72D297353CC}">
              <c16:uniqueId val="{00000001-997F-44A2-8A30-C4B73EDAD748}"/>
            </c:ext>
          </c:extLst>
        </c:ser>
        <c:ser>
          <c:idx val="2"/>
          <c:order val="2"/>
          <c:tx>
            <c:strRef>
              <c:f>Combined!$F$4</c:f>
              <c:strCache>
                <c:ptCount val="1"/>
                <c:pt idx="0">
                  <c:v>Micro</c:v>
                </c:pt>
              </c:strCache>
            </c:strRef>
          </c:tx>
          <c:spPr>
            <a:solidFill>
              <a:srgbClr val="CCABFF"/>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Combined!$C$5:$C$19</c:f>
              <c:strCache>
                <c:ptCount val="15"/>
                <c:pt idx="0">
                  <c:v>Stopped when the funding period ended</c:v>
                </c:pt>
                <c:pt idx="1">
                  <c:v>Has been picked up by a new organisation</c:v>
                </c:pt>
                <c:pt idx="2">
                  <c:v>Received further GHCF funding to continue the project</c:v>
                </c:pt>
                <c:pt idx="3">
                  <c:v>Is using learning, tools and/or skills gained - for a different project</c:v>
                </c:pt>
                <c:pt idx="4">
                  <c:v>Learning &amp; outcomes used by other organisations</c:v>
                </c:pt>
                <c:pt idx="5">
                  <c:v>Made new local partnerships or collaborations</c:v>
                </c:pt>
                <c:pt idx="6">
                  <c:v>Applied for further GHCF funding</c:v>
                </c:pt>
                <c:pt idx="7">
                  <c:v>Received further funding to continue the project</c:v>
                </c:pt>
                <c:pt idx="8">
                  <c:v>Something else - please comment</c:v>
                </c:pt>
                <c:pt idx="9">
                  <c:v>Has grown/established new partnerships</c:v>
                </c:pt>
                <c:pt idx="10">
                  <c:v>Our organisation has grown</c:v>
                </c:pt>
                <c:pt idx="11">
                  <c:v>The project has continued in some form</c:v>
                </c:pt>
                <c:pt idx="12">
                  <c:v>Continued to work with partners/connections made</c:v>
                </c:pt>
                <c:pt idx="13">
                  <c:v>Hope to apply for other funding</c:v>
                </c:pt>
                <c:pt idx="14">
                  <c:v>Hope to apply for further GHCF funding</c:v>
                </c:pt>
              </c:strCache>
            </c:strRef>
          </c:cat>
          <c:val>
            <c:numRef>
              <c:f>Combined!$F$5:$F$19</c:f>
              <c:numCache>
                <c:formatCode>General</c:formatCode>
                <c:ptCount val="15"/>
                <c:pt idx="0">
                  <c:v>4</c:v>
                </c:pt>
                <c:pt idx="3">
                  <c:v>2</c:v>
                </c:pt>
                <c:pt idx="5">
                  <c:v>3</c:v>
                </c:pt>
                <c:pt idx="6">
                  <c:v>2</c:v>
                </c:pt>
                <c:pt idx="10">
                  <c:v>3</c:v>
                </c:pt>
                <c:pt idx="11">
                  <c:v>2</c:v>
                </c:pt>
                <c:pt idx="12">
                  <c:v>2</c:v>
                </c:pt>
                <c:pt idx="13">
                  <c:v>2</c:v>
                </c:pt>
                <c:pt idx="14">
                  <c:v>4</c:v>
                </c:pt>
              </c:numCache>
            </c:numRef>
          </c:val>
          <c:extLst>
            <c:ext xmlns:c16="http://schemas.microsoft.com/office/drawing/2014/chart" uri="{C3380CC4-5D6E-409C-BE32-E72D297353CC}">
              <c16:uniqueId val="{00000002-997F-44A2-8A30-C4B73EDAD748}"/>
            </c:ext>
          </c:extLst>
        </c:ser>
        <c:dLbls>
          <c:showLegendKey val="0"/>
          <c:showVal val="1"/>
          <c:showCatName val="0"/>
          <c:showSerName val="0"/>
          <c:showPercent val="0"/>
          <c:showBubbleSize val="0"/>
        </c:dLbls>
        <c:gapWidth val="50"/>
        <c:overlap val="-25"/>
        <c:axId val="447229264"/>
        <c:axId val="447219664"/>
        <c:extLst/>
      </c:barChart>
      <c:catAx>
        <c:axId val="447229264"/>
        <c:scaling>
          <c:orientation val="minMax"/>
        </c:scaling>
        <c:delete val="0"/>
        <c:axPos val="l"/>
        <c:numFmt formatCode="@" sourceLinked="0"/>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5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447219664"/>
        <c:crosses val="autoZero"/>
        <c:auto val="1"/>
        <c:lblAlgn val="l"/>
        <c:lblOffset val="100"/>
        <c:noMultiLvlLbl val="0"/>
      </c:catAx>
      <c:valAx>
        <c:axId val="447219664"/>
        <c:scaling>
          <c:orientation val="minMax"/>
        </c:scaling>
        <c:delete val="1"/>
        <c:axPos val="b"/>
        <c:numFmt formatCode="General" sourceLinked="1"/>
        <c:majorTickMark val="none"/>
        <c:minorTickMark val="none"/>
        <c:tickLblPos val="nextTo"/>
        <c:crossAx val="447229264"/>
        <c:crosses val="autoZero"/>
        <c:crossBetween val="between"/>
      </c:valAx>
      <c:spPr>
        <a:noFill/>
        <a:ln>
          <a:noFill/>
        </a:ln>
        <a:effectLst/>
      </c:spPr>
    </c:plotArea>
    <c:legend>
      <c:legendPos val="r"/>
      <c:layout>
        <c:manualLayout>
          <c:xMode val="edge"/>
          <c:yMode val="edge"/>
          <c:x val="0.84651703892664731"/>
          <c:y val="0.43824989437682865"/>
          <c:w val="0.14445191632369636"/>
          <c:h val="0.1736861535724744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chart>
  <c:spPr>
    <a:solidFill>
      <a:sysClr val="window" lastClr="FFFFFF">
        <a:lumMod val="95000"/>
      </a:sysClr>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r>
              <a:rPr lang="en-US" sz="1400" b="1" dirty="0">
                <a:latin typeface="Poppins" panose="00000500000000000000" pitchFamily="2" charset="0"/>
                <a:cs typeface="Poppins" panose="00000500000000000000" pitchFamily="2" charset="0"/>
              </a:rPr>
              <a:t>Since</a:t>
            </a:r>
            <a:r>
              <a:rPr lang="en-US" sz="1400" b="1" baseline="0" dirty="0">
                <a:latin typeface="Poppins" panose="00000500000000000000" pitchFamily="2" charset="0"/>
                <a:cs typeface="Poppins" panose="00000500000000000000" pitchFamily="2" charset="0"/>
              </a:rPr>
              <a:t> the grant has ended, the project... </a:t>
            </a:r>
            <a:endParaRPr lang="en-US" sz="1400" b="1" dirty="0">
              <a:latin typeface="Poppins" panose="00000500000000000000" pitchFamily="2" charset="0"/>
              <a:cs typeface="Poppins" panose="00000500000000000000" pitchFamily="2" charset="0"/>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title>
    <c:autoTitleDeleted val="0"/>
    <c:plotArea>
      <c:layout>
        <c:manualLayout>
          <c:layoutTarget val="inner"/>
          <c:xMode val="edge"/>
          <c:yMode val="edge"/>
          <c:x val="0.50621807281385189"/>
          <c:y val="0.11379791527114697"/>
          <c:w val="0.48814208015054844"/>
          <c:h val="0.85567093672927697"/>
        </c:manualLayout>
      </c:layout>
      <c:barChart>
        <c:barDir val="bar"/>
        <c:grouping val="clustered"/>
        <c:varyColors val="0"/>
        <c:ser>
          <c:idx val="1"/>
          <c:order val="0"/>
          <c:tx>
            <c:strRef>
              <c:f>Combined!$D$4</c:f>
              <c:strCache>
                <c:ptCount val="1"/>
                <c:pt idx="0">
                  <c:v>Delivery</c:v>
                </c:pt>
              </c:strCache>
            </c:strRef>
          </c:tx>
          <c:spPr>
            <a:solidFill>
              <a:schemeClr val="accent5"/>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Combined!$C$5:$C$19</c:f>
              <c:strCache>
                <c:ptCount val="15"/>
                <c:pt idx="0">
                  <c:v>Stopped when the funding period ended</c:v>
                </c:pt>
                <c:pt idx="1">
                  <c:v>Has been picked up by a new organisation</c:v>
                </c:pt>
                <c:pt idx="2">
                  <c:v>Received further GHCF funding to continue the project</c:v>
                </c:pt>
                <c:pt idx="3">
                  <c:v>Is using learning, tools and/or skills gained - for a different project</c:v>
                </c:pt>
                <c:pt idx="4">
                  <c:v>Learning &amp; outcomes used by other organisations</c:v>
                </c:pt>
                <c:pt idx="5">
                  <c:v>Made new local partnerships or collaborations</c:v>
                </c:pt>
                <c:pt idx="6">
                  <c:v>Applied for further GHCF funding</c:v>
                </c:pt>
                <c:pt idx="7">
                  <c:v>Received further funding to continue the project</c:v>
                </c:pt>
                <c:pt idx="8">
                  <c:v>Something else - please comment</c:v>
                </c:pt>
                <c:pt idx="9">
                  <c:v>Has grown/established new partnerships</c:v>
                </c:pt>
                <c:pt idx="10">
                  <c:v>Our organisation has grown</c:v>
                </c:pt>
                <c:pt idx="11">
                  <c:v>The project has continued in some form</c:v>
                </c:pt>
                <c:pt idx="12">
                  <c:v>Continued to work with partners/connections made</c:v>
                </c:pt>
                <c:pt idx="13">
                  <c:v>Hope to apply for other funding</c:v>
                </c:pt>
                <c:pt idx="14">
                  <c:v>Hope to apply for further GHCF funding</c:v>
                </c:pt>
              </c:strCache>
            </c:strRef>
          </c:cat>
          <c:val>
            <c:numRef>
              <c:f>Combined!$D$5:$D$19</c:f>
              <c:numCache>
                <c:formatCode>General</c:formatCode>
                <c:ptCount val="15"/>
                <c:pt idx="0">
                  <c:v>0</c:v>
                </c:pt>
                <c:pt idx="1">
                  <c:v>0</c:v>
                </c:pt>
                <c:pt idx="2">
                  <c:v>0</c:v>
                </c:pt>
                <c:pt idx="3">
                  <c:v>0</c:v>
                </c:pt>
                <c:pt idx="4">
                  <c:v>1</c:v>
                </c:pt>
                <c:pt idx="5">
                  <c:v>2</c:v>
                </c:pt>
                <c:pt idx="6">
                  <c:v>2</c:v>
                </c:pt>
                <c:pt idx="7">
                  <c:v>3</c:v>
                </c:pt>
                <c:pt idx="8">
                  <c:v>3</c:v>
                </c:pt>
                <c:pt idx="9">
                  <c:v>4</c:v>
                </c:pt>
                <c:pt idx="10">
                  <c:v>5</c:v>
                </c:pt>
                <c:pt idx="11">
                  <c:v>7</c:v>
                </c:pt>
                <c:pt idx="12">
                  <c:v>7</c:v>
                </c:pt>
                <c:pt idx="13">
                  <c:v>7</c:v>
                </c:pt>
                <c:pt idx="14">
                  <c:v>9</c:v>
                </c:pt>
              </c:numCache>
            </c:numRef>
          </c:val>
          <c:extLst>
            <c:ext xmlns:c16="http://schemas.microsoft.com/office/drawing/2014/chart" uri="{C3380CC4-5D6E-409C-BE32-E72D297353CC}">
              <c16:uniqueId val="{00000000-AE05-44D4-9D8C-E93D9F52A49B}"/>
            </c:ext>
          </c:extLst>
        </c:ser>
        <c:ser>
          <c:idx val="0"/>
          <c:order val="1"/>
          <c:tx>
            <c:strRef>
              <c:f>Combined!$E$4</c:f>
              <c:strCache>
                <c:ptCount val="1"/>
                <c:pt idx="0">
                  <c:v>Enabling</c:v>
                </c:pt>
              </c:strCache>
            </c:strRef>
          </c:tx>
          <c:spPr>
            <a:solidFill>
              <a:srgbClr val="035341"/>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Combined!$C$5:$C$19</c:f>
              <c:strCache>
                <c:ptCount val="15"/>
                <c:pt idx="0">
                  <c:v>Stopped when the funding period ended</c:v>
                </c:pt>
                <c:pt idx="1">
                  <c:v>Has been picked up by a new organisation</c:v>
                </c:pt>
                <c:pt idx="2">
                  <c:v>Received further GHCF funding to continue the project</c:v>
                </c:pt>
                <c:pt idx="3">
                  <c:v>Is using learning, tools and/or skills gained - for a different project</c:v>
                </c:pt>
                <c:pt idx="4">
                  <c:v>Learning &amp; outcomes used by other organisations</c:v>
                </c:pt>
                <c:pt idx="5">
                  <c:v>Made new local partnerships or collaborations</c:v>
                </c:pt>
                <c:pt idx="6">
                  <c:v>Applied for further GHCF funding</c:v>
                </c:pt>
                <c:pt idx="7">
                  <c:v>Received further funding to continue the project</c:v>
                </c:pt>
                <c:pt idx="8">
                  <c:v>Something else - please comment</c:v>
                </c:pt>
                <c:pt idx="9">
                  <c:v>Has grown/established new partnerships</c:v>
                </c:pt>
                <c:pt idx="10">
                  <c:v>Our organisation has grown</c:v>
                </c:pt>
                <c:pt idx="11">
                  <c:v>The project has continued in some form</c:v>
                </c:pt>
                <c:pt idx="12">
                  <c:v>Continued to work with partners/connections made</c:v>
                </c:pt>
                <c:pt idx="13">
                  <c:v>Hope to apply for other funding</c:v>
                </c:pt>
                <c:pt idx="14">
                  <c:v>Hope to apply for further GHCF funding</c:v>
                </c:pt>
              </c:strCache>
            </c:strRef>
          </c:cat>
          <c:val>
            <c:numRef>
              <c:f>Combined!$E$5:$E$19</c:f>
              <c:numCache>
                <c:formatCode>General</c:formatCode>
                <c:ptCount val="15"/>
                <c:pt idx="2">
                  <c:v>1</c:v>
                </c:pt>
                <c:pt idx="3">
                  <c:v>5</c:v>
                </c:pt>
                <c:pt idx="4">
                  <c:v>4</c:v>
                </c:pt>
                <c:pt idx="5">
                  <c:v>5</c:v>
                </c:pt>
                <c:pt idx="10">
                  <c:v>4</c:v>
                </c:pt>
                <c:pt idx="12">
                  <c:v>4</c:v>
                </c:pt>
                <c:pt idx="13">
                  <c:v>5</c:v>
                </c:pt>
                <c:pt idx="14">
                  <c:v>5</c:v>
                </c:pt>
              </c:numCache>
            </c:numRef>
          </c:val>
          <c:extLst>
            <c:ext xmlns:c16="http://schemas.microsoft.com/office/drawing/2014/chart" uri="{C3380CC4-5D6E-409C-BE32-E72D297353CC}">
              <c16:uniqueId val="{00000001-AE05-44D4-9D8C-E93D9F52A49B}"/>
            </c:ext>
          </c:extLst>
        </c:ser>
        <c:ser>
          <c:idx val="2"/>
          <c:order val="2"/>
          <c:tx>
            <c:strRef>
              <c:f>Combined!$F$4</c:f>
              <c:strCache>
                <c:ptCount val="1"/>
                <c:pt idx="0">
                  <c:v>Micro</c:v>
                </c:pt>
              </c:strCache>
            </c:strRef>
          </c:tx>
          <c:spPr>
            <a:solidFill>
              <a:srgbClr val="CCABFF"/>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Combined!$C$5:$C$19</c:f>
              <c:strCache>
                <c:ptCount val="15"/>
                <c:pt idx="0">
                  <c:v>Stopped when the funding period ended</c:v>
                </c:pt>
                <c:pt idx="1">
                  <c:v>Has been picked up by a new organisation</c:v>
                </c:pt>
                <c:pt idx="2">
                  <c:v>Received further GHCF funding to continue the project</c:v>
                </c:pt>
                <c:pt idx="3">
                  <c:v>Is using learning, tools and/or skills gained - for a different project</c:v>
                </c:pt>
                <c:pt idx="4">
                  <c:v>Learning &amp; outcomes used by other organisations</c:v>
                </c:pt>
                <c:pt idx="5">
                  <c:v>Made new local partnerships or collaborations</c:v>
                </c:pt>
                <c:pt idx="6">
                  <c:v>Applied for further GHCF funding</c:v>
                </c:pt>
                <c:pt idx="7">
                  <c:v>Received further funding to continue the project</c:v>
                </c:pt>
                <c:pt idx="8">
                  <c:v>Something else - please comment</c:v>
                </c:pt>
                <c:pt idx="9">
                  <c:v>Has grown/established new partnerships</c:v>
                </c:pt>
                <c:pt idx="10">
                  <c:v>Our organisation has grown</c:v>
                </c:pt>
                <c:pt idx="11">
                  <c:v>The project has continued in some form</c:v>
                </c:pt>
                <c:pt idx="12">
                  <c:v>Continued to work with partners/connections made</c:v>
                </c:pt>
                <c:pt idx="13">
                  <c:v>Hope to apply for other funding</c:v>
                </c:pt>
                <c:pt idx="14">
                  <c:v>Hope to apply for further GHCF funding</c:v>
                </c:pt>
              </c:strCache>
            </c:strRef>
          </c:cat>
          <c:val>
            <c:numRef>
              <c:f>Combined!$F$5:$F$19</c:f>
              <c:numCache>
                <c:formatCode>General</c:formatCode>
                <c:ptCount val="15"/>
                <c:pt idx="0">
                  <c:v>4</c:v>
                </c:pt>
                <c:pt idx="3">
                  <c:v>2</c:v>
                </c:pt>
                <c:pt idx="5">
                  <c:v>3</c:v>
                </c:pt>
                <c:pt idx="6">
                  <c:v>2</c:v>
                </c:pt>
                <c:pt idx="10">
                  <c:v>3</c:v>
                </c:pt>
                <c:pt idx="11">
                  <c:v>2</c:v>
                </c:pt>
                <c:pt idx="12">
                  <c:v>2</c:v>
                </c:pt>
                <c:pt idx="13">
                  <c:v>2</c:v>
                </c:pt>
                <c:pt idx="14">
                  <c:v>4</c:v>
                </c:pt>
              </c:numCache>
            </c:numRef>
          </c:val>
          <c:extLst>
            <c:ext xmlns:c16="http://schemas.microsoft.com/office/drawing/2014/chart" uri="{C3380CC4-5D6E-409C-BE32-E72D297353CC}">
              <c16:uniqueId val="{00000002-AE05-44D4-9D8C-E93D9F52A49B}"/>
            </c:ext>
          </c:extLst>
        </c:ser>
        <c:dLbls>
          <c:showLegendKey val="0"/>
          <c:showVal val="1"/>
          <c:showCatName val="0"/>
          <c:showSerName val="0"/>
          <c:showPercent val="0"/>
          <c:showBubbleSize val="0"/>
        </c:dLbls>
        <c:gapWidth val="50"/>
        <c:overlap val="-25"/>
        <c:axId val="447229264"/>
        <c:axId val="447219664"/>
        <c:extLst/>
      </c:barChart>
      <c:catAx>
        <c:axId val="447229264"/>
        <c:scaling>
          <c:orientation val="minMax"/>
        </c:scaling>
        <c:delete val="0"/>
        <c:axPos val="l"/>
        <c:numFmt formatCode="@" sourceLinked="0"/>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5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447219664"/>
        <c:crosses val="autoZero"/>
        <c:auto val="1"/>
        <c:lblAlgn val="l"/>
        <c:lblOffset val="100"/>
        <c:noMultiLvlLbl val="0"/>
      </c:catAx>
      <c:valAx>
        <c:axId val="447219664"/>
        <c:scaling>
          <c:orientation val="minMax"/>
        </c:scaling>
        <c:delete val="1"/>
        <c:axPos val="b"/>
        <c:numFmt formatCode="General" sourceLinked="1"/>
        <c:majorTickMark val="none"/>
        <c:minorTickMark val="none"/>
        <c:tickLblPos val="nextTo"/>
        <c:crossAx val="447229264"/>
        <c:crosses val="autoZero"/>
        <c:crossBetween val="between"/>
      </c:valAx>
      <c:spPr>
        <a:noFill/>
        <a:ln>
          <a:noFill/>
        </a:ln>
        <a:effectLst/>
      </c:spPr>
    </c:plotArea>
    <c:legend>
      <c:legendPos val="r"/>
      <c:layout>
        <c:manualLayout>
          <c:xMode val="edge"/>
          <c:yMode val="edge"/>
          <c:x val="0.84651703892664731"/>
          <c:y val="0.43824989437682865"/>
          <c:w val="0.14445191632369636"/>
          <c:h val="0.1736861535724744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chart>
  <c:spPr>
    <a:solidFill>
      <a:sysClr val="window" lastClr="FFFFFF">
        <a:lumMod val="95000"/>
      </a:sysClr>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svg"/><Relationship Id="rId1" Type="http://schemas.openxmlformats.org/officeDocument/2006/relationships/image" Target="../media/image24.svg"/><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diagrams/_rels/data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diagrams/_rels/data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 Id="rId4" Type="http://schemas.openxmlformats.org/officeDocument/2006/relationships/image" Target="../media/image4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svg"/><Relationship Id="rId1" Type="http://schemas.openxmlformats.org/officeDocument/2006/relationships/image" Target="../media/image24.svg"/><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 Id="rId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D8D0C3-EE9C-431A-9349-F10D7A5F3683}" type="doc">
      <dgm:prSet loTypeId="urn:microsoft.com/office/officeart/2024/layout/NumberedTitleList#2" loCatId="list" qsTypeId="urn:microsoft.com/office/officeart/2005/8/quickstyle/simple1" qsCatId="simple" csTypeId="urn:microsoft.com/office/officeart/2005/8/colors/accent1_2" csCatId="accent1" phldr="1"/>
      <dgm:spPr/>
      <dgm:t>
        <a:bodyPr/>
        <a:lstStyle/>
        <a:p>
          <a:endParaRPr lang="en-GB"/>
        </a:p>
      </dgm:t>
    </dgm:pt>
    <dgm:pt modelId="{AB15D83A-1B36-4EB0-BD94-EDB471F9B4D6}">
      <dgm:prSet phldrT="[Text]" custT="1"/>
      <dgm:spPr/>
      <dgm:t>
        <a:bodyPr tIns="180000" bIns="180000" anchor="b" anchorCtr="0"/>
        <a:lstStyle/>
        <a:p>
          <a:pPr algn="ctr">
            <a:buFont typeface="Arial" panose="020B0604020202020204" pitchFamily="34" charset="0"/>
            <a:buChar char="●"/>
          </a:pPr>
          <a:r>
            <a:rPr lang="en-GB" sz="1400" u="none" dirty="0">
              <a:latin typeface="Poppins" panose="00000500000000000000" pitchFamily="2" charset="0"/>
              <a:cs typeface="Poppins" panose="00000500000000000000" pitchFamily="2" charset="0"/>
            </a:rPr>
            <a:t>To have a range of </a:t>
          </a:r>
          <a:r>
            <a:rPr lang="en-GB" sz="1400" b="1" u="none" dirty="0">
              <a:latin typeface="Poppins" panose="00000500000000000000" pitchFamily="2" charset="0"/>
              <a:cs typeface="Poppins" panose="00000500000000000000" pitchFamily="2" charset="0"/>
            </a:rPr>
            <a:t>staff and volunteers who reflect and represent the community’s own diversity</a:t>
          </a:r>
          <a:r>
            <a:rPr lang="en-GB" sz="1400" u="none" dirty="0">
              <a:latin typeface="Poppins" panose="00000500000000000000" pitchFamily="2" charset="0"/>
              <a:cs typeface="Poppins" panose="00000500000000000000" pitchFamily="2" charset="0"/>
            </a:rPr>
            <a:t>.</a:t>
          </a:r>
          <a:endParaRPr lang="en-GB" sz="1400" dirty="0">
            <a:latin typeface="Poppins" panose="00000500000000000000" pitchFamily="2" charset="0"/>
            <a:cs typeface="Poppins" panose="00000500000000000000" pitchFamily="2" charset="0"/>
          </a:endParaRPr>
        </a:p>
      </dgm:t>
    </dgm:pt>
    <dgm:pt modelId="{BC4BA783-12AF-4DAA-82E3-313068875A1E}" type="parTrans" cxnId="{54166B3D-AF1B-40A0-97DD-B922C58CC0AB}">
      <dgm:prSet/>
      <dgm:spPr/>
      <dgm:t>
        <a:bodyPr/>
        <a:lstStyle/>
        <a:p>
          <a:endParaRPr lang="en-GB"/>
        </a:p>
      </dgm:t>
    </dgm:pt>
    <dgm:pt modelId="{E362D655-FC84-4797-9E87-3C5CA6063183}" type="sibTrans" cxnId="{54166B3D-AF1B-40A0-97DD-B922C58CC0AB}">
      <dgm:prSet phldrT="1" phldr="0"/>
      <dgm:spPr/>
      <dgm:t>
        <a:bodyPr/>
        <a:lstStyle/>
        <a:p>
          <a:r>
            <a:t>1</a:t>
          </a:r>
          <a:endParaRPr dirty="0"/>
        </a:p>
      </dgm:t>
    </dgm:pt>
    <dgm:pt modelId="{5398B7BF-6BE9-4245-ACA0-9B7F7EFD0843}">
      <dgm:prSet phldrT="[Text]" custT="1"/>
      <dgm:spPr/>
      <dgm:t>
        <a:bodyPr tIns="180000" bIns="180000" anchor="b" anchorCtr="0"/>
        <a:lstStyle/>
        <a:p>
          <a:pPr algn="ctr">
            <a:buFont typeface="Arial" panose="020B0604020202020204" pitchFamily="34" charset="0"/>
            <a:buChar char="●"/>
          </a:pPr>
          <a:r>
            <a:rPr lang="en-GB" sz="1400" b="1" u="none" dirty="0">
              <a:latin typeface="Poppins" panose="00000500000000000000" pitchFamily="2" charset="0"/>
              <a:cs typeface="Poppins" panose="00000500000000000000" pitchFamily="2" charset="0"/>
            </a:rPr>
            <a:t>Developing a sense of ownership and agency for beneficiaries</a:t>
          </a:r>
          <a:r>
            <a:rPr lang="en-GB" sz="1400" u="none" dirty="0">
              <a:latin typeface="Poppins" panose="00000500000000000000" pitchFamily="2" charset="0"/>
              <a:cs typeface="Poppins" panose="00000500000000000000" pitchFamily="2" charset="0"/>
            </a:rPr>
            <a:t>, for how much they engage and what they can then take away from the activity. </a:t>
          </a:r>
          <a:endParaRPr lang="en-GB" sz="1400" dirty="0">
            <a:latin typeface="Poppins" panose="00000500000000000000" pitchFamily="2" charset="0"/>
            <a:cs typeface="Poppins" panose="00000500000000000000" pitchFamily="2" charset="0"/>
          </a:endParaRPr>
        </a:p>
      </dgm:t>
    </dgm:pt>
    <dgm:pt modelId="{BAC83122-E53A-4044-BFBB-25FEA3BEC40A}" type="parTrans" cxnId="{C29C70BF-6D54-4154-A1D8-8D16E11429FF}">
      <dgm:prSet/>
      <dgm:spPr/>
      <dgm:t>
        <a:bodyPr/>
        <a:lstStyle/>
        <a:p>
          <a:endParaRPr lang="en-GB"/>
        </a:p>
      </dgm:t>
    </dgm:pt>
    <dgm:pt modelId="{C262865B-F1B2-443B-9556-A50CB0BC3377}" type="sibTrans" cxnId="{C29C70BF-6D54-4154-A1D8-8D16E11429FF}">
      <dgm:prSet phldrT="2" phldr="0"/>
      <dgm:spPr/>
      <dgm:t>
        <a:bodyPr/>
        <a:lstStyle/>
        <a:p>
          <a:r>
            <a:t>2</a:t>
          </a:r>
          <a:endParaRPr dirty="0"/>
        </a:p>
      </dgm:t>
    </dgm:pt>
    <dgm:pt modelId="{31887EBD-1E72-4602-941D-FAD6835ACFEE}">
      <dgm:prSet custT="1"/>
      <dgm:spPr/>
      <dgm:t>
        <a:bodyPr tIns="180000" bIns="180000" anchor="b" anchorCtr="0"/>
        <a:lstStyle/>
        <a:p>
          <a:pPr algn="ctr">
            <a:buFont typeface="Arial" panose="020B0604020202020204" pitchFamily="34" charset="0"/>
            <a:buChar char="●"/>
          </a:pPr>
          <a:r>
            <a:rPr lang="en-GB" sz="1400" u="none" dirty="0">
              <a:latin typeface="Poppins" panose="00000500000000000000" pitchFamily="2" charset="0"/>
              <a:cs typeface="Poppins" panose="00000500000000000000" pitchFamily="2" charset="0"/>
            </a:rPr>
            <a:t>The value of </a:t>
          </a:r>
          <a:r>
            <a:rPr lang="en-GB" sz="1400" b="1" u="none" dirty="0">
              <a:latin typeface="Poppins" panose="00000500000000000000" pitchFamily="2" charset="0"/>
              <a:cs typeface="Poppins" panose="00000500000000000000" pitchFamily="2" charset="0"/>
            </a:rPr>
            <a:t>ongoing light-touch communications and updates </a:t>
          </a:r>
          <a:r>
            <a:rPr lang="en-GB" sz="1400" u="none" dirty="0">
              <a:latin typeface="Poppins" panose="00000500000000000000" pitchFamily="2" charset="0"/>
              <a:cs typeface="Poppins" panose="00000500000000000000" pitchFamily="2" charset="0"/>
            </a:rPr>
            <a:t>with beneficiaries, potential collaborators, and local providers.</a:t>
          </a:r>
        </a:p>
      </dgm:t>
    </dgm:pt>
    <dgm:pt modelId="{15A47388-459E-4DDA-A3C7-522FAB07BD30}" type="parTrans" cxnId="{76033F6D-01F4-45C3-8CAD-B31632E33853}">
      <dgm:prSet/>
      <dgm:spPr/>
      <dgm:t>
        <a:bodyPr/>
        <a:lstStyle/>
        <a:p>
          <a:endParaRPr lang="en-GB"/>
        </a:p>
      </dgm:t>
    </dgm:pt>
    <dgm:pt modelId="{85C78B22-10D4-4057-9563-29EFCB0C458C}" type="sibTrans" cxnId="{76033F6D-01F4-45C3-8CAD-B31632E33853}">
      <dgm:prSet phldrT="3" phldr="0"/>
      <dgm:spPr/>
      <dgm:t>
        <a:bodyPr/>
        <a:lstStyle/>
        <a:p>
          <a:r>
            <a:rPr lang="en-GB"/>
            <a:t>3</a:t>
          </a:r>
        </a:p>
      </dgm:t>
    </dgm:pt>
    <dgm:pt modelId="{57826AAF-5BE7-42EE-BCFC-44F73C0006D4}">
      <dgm:prSet custT="1"/>
      <dgm:spPr/>
      <dgm:t>
        <a:bodyPr tIns="180000" bIns="180000" anchor="b" anchorCtr="0"/>
        <a:lstStyle/>
        <a:p>
          <a:pPr algn="ctr">
            <a:buFont typeface="Arial" panose="020B0604020202020204" pitchFamily="34" charset="0"/>
            <a:buChar char="●"/>
          </a:pPr>
          <a:r>
            <a:rPr lang="en-GB" sz="1400" u="none" dirty="0">
              <a:latin typeface="Poppins" panose="00000500000000000000" pitchFamily="2" charset="0"/>
              <a:cs typeface="Poppins" panose="00000500000000000000" pitchFamily="2" charset="0"/>
            </a:rPr>
            <a:t>Exploring where there are </a:t>
          </a:r>
          <a:r>
            <a:rPr lang="en-GB" sz="1400" b="1" u="none" dirty="0">
              <a:latin typeface="Poppins" panose="00000500000000000000" pitchFamily="2" charset="0"/>
              <a:cs typeface="Poppins" panose="00000500000000000000" pitchFamily="2" charset="0"/>
            </a:rPr>
            <a:t>skills available from the community </a:t>
          </a:r>
          <a:r>
            <a:rPr lang="en-GB" sz="1400" u="none" dirty="0">
              <a:latin typeface="Poppins" panose="00000500000000000000" pitchFamily="2" charset="0"/>
              <a:cs typeface="Poppins" panose="00000500000000000000" pitchFamily="2" charset="0"/>
            </a:rPr>
            <a:t>to volunteer.</a:t>
          </a:r>
        </a:p>
        <a:p>
          <a:pPr algn="ctr">
            <a:buFont typeface="Arial" panose="020B0604020202020204" pitchFamily="34" charset="0"/>
            <a:buChar char="●"/>
          </a:pPr>
          <a:endParaRPr lang="en-GB" sz="1400" u="none" dirty="0">
            <a:latin typeface="Poppins" panose="00000500000000000000" pitchFamily="2" charset="0"/>
            <a:cs typeface="Poppins" panose="00000500000000000000" pitchFamily="2" charset="0"/>
          </a:endParaRPr>
        </a:p>
        <a:p>
          <a:pPr algn="ctr">
            <a:buFont typeface="Arial" panose="020B0604020202020204" pitchFamily="34" charset="0"/>
            <a:buChar char="●"/>
          </a:pPr>
          <a:r>
            <a:rPr lang="en-GB" sz="1400" u="none" dirty="0">
              <a:latin typeface="Poppins" panose="00000500000000000000" pitchFamily="2" charset="0"/>
              <a:cs typeface="Poppins" panose="00000500000000000000" pitchFamily="2" charset="0"/>
            </a:rPr>
            <a:t>Introducing people to opportunities to support or even join your team, at </a:t>
          </a:r>
          <a:r>
            <a:rPr lang="en-GB" sz="1400" b="1" u="none" dirty="0">
              <a:latin typeface="Poppins" panose="00000500000000000000" pitchFamily="2" charset="0"/>
              <a:cs typeface="Poppins" panose="00000500000000000000" pitchFamily="2" charset="0"/>
            </a:rPr>
            <a:t>the right pace</a:t>
          </a:r>
          <a:r>
            <a:rPr lang="en-GB" sz="1400" u="none" dirty="0">
              <a:latin typeface="Poppins" panose="00000500000000000000" pitchFamily="2" charset="0"/>
              <a:cs typeface="Poppins" panose="00000500000000000000" pitchFamily="2" charset="0"/>
            </a:rPr>
            <a:t>.</a:t>
          </a:r>
        </a:p>
      </dgm:t>
    </dgm:pt>
    <dgm:pt modelId="{27BD83F9-E38F-45F0-BE39-6CC22FC04AAD}" type="parTrans" cxnId="{75638384-ED3C-4B39-8418-324788477201}">
      <dgm:prSet/>
      <dgm:spPr/>
      <dgm:t>
        <a:bodyPr/>
        <a:lstStyle/>
        <a:p>
          <a:endParaRPr lang="en-GB"/>
        </a:p>
      </dgm:t>
    </dgm:pt>
    <dgm:pt modelId="{D494B7A0-5433-4C29-98E6-5D299F78B4D5}" type="sibTrans" cxnId="{75638384-ED3C-4B39-8418-324788477201}">
      <dgm:prSet phldrT="4" phldr="0"/>
      <dgm:spPr/>
      <dgm:t>
        <a:bodyPr/>
        <a:lstStyle/>
        <a:p>
          <a:r>
            <a:rPr lang="en-GB"/>
            <a:t>4</a:t>
          </a:r>
        </a:p>
      </dgm:t>
    </dgm:pt>
    <dgm:pt modelId="{D906C2A0-0068-43DF-9195-E56AB4E15469}">
      <dgm:prSet custT="1"/>
      <dgm:spPr/>
      <dgm:t>
        <a:bodyPr tIns="180000" bIns="180000" anchor="b" anchorCtr="0"/>
        <a:lstStyle/>
        <a:p>
          <a:pPr algn="ctr">
            <a:buFont typeface="Arial" panose="020B0604020202020204" pitchFamily="34" charset="0"/>
            <a:buChar char="●"/>
          </a:pPr>
          <a:r>
            <a:rPr lang="en-GB" sz="1400" b="1" u="none" dirty="0">
              <a:latin typeface="Poppins" panose="00000500000000000000" pitchFamily="2" charset="0"/>
              <a:cs typeface="Poppins" panose="00000500000000000000" pitchFamily="2" charset="0"/>
            </a:rPr>
            <a:t>Adaptability! – understanding what (potential) beneficiaries really need and want</a:t>
          </a:r>
          <a:r>
            <a:rPr lang="en-GB" sz="1400" u="none" dirty="0">
              <a:latin typeface="Poppins" panose="00000500000000000000" pitchFamily="2" charset="0"/>
              <a:cs typeface="Poppins" panose="00000500000000000000" pitchFamily="2" charset="0"/>
            </a:rPr>
            <a:t>. Sometimes this is just small adjustments to timings, the materials that are shared, or even the way that food is included.</a:t>
          </a:r>
        </a:p>
      </dgm:t>
    </dgm:pt>
    <dgm:pt modelId="{9D72B116-085F-434B-A929-DEE179DA463A}" type="parTrans" cxnId="{94C45255-5210-4949-BA86-BEC0CBE0E454}">
      <dgm:prSet/>
      <dgm:spPr/>
      <dgm:t>
        <a:bodyPr/>
        <a:lstStyle/>
        <a:p>
          <a:endParaRPr lang="en-GB"/>
        </a:p>
      </dgm:t>
    </dgm:pt>
    <dgm:pt modelId="{35052105-0394-4B67-B048-9D4292F80CF0}" type="sibTrans" cxnId="{94C45255-5210-4949-BA86-BEC0CBE0E454}">
      <dgm:prSet phldrT="5" phldr="0"/>
      <dgm:spPr/>
      <dgm:t>
        <a:bodyPr/>
        <a:lstStyle/>
        <a:p>
          <a:r>
            <a:rPr lang="en-GB"/>
            <a:t>5</a:t>
          </a:r>
        </a:p>
      </dgm:t>
    </dgm:pt>
    <dgm:pt modelId="{45F0B483-9FB7-4F70-AB55-B564C8C6C331}">
      <dgm:prSet custT="1"/>
      <dgm:spPr/>
      <dgm:t>
        <a:bodyPr tIns="180000" bIns="180000" anchor="b" anchorCtr="0"/>
        <a:lstStyle/>
        <a:p>
          <a:pPr algn="ctr">
            <a:buFont typeface="Arial" panose="020B0604020202020204" pitchFamily="34" charset="0"/>
            <a:buChar char="●"/>
          </a:pPr>
          <a:r>
            <a:rPr lang="en-GB" sz="1400" b="1" u="none" dirty="0">
              <a:latin typeface="Poppins" panose="00000500000000000000" pitchFamily="2" charset="0"/>
              <a:cs typeface="Poppins" panose="00000500000000000000" pitchFamily="2" charset="0"/>
            </a:rPr>
            <a:t>Using digital systems and structured ways </a:t>
          </a:r>
          <a:r>
            <a:rPr lang="en-GB" sz="1400" u="none" dirty="0">
              <a:latin typeface="Poppins" panose="00000500000000000000" pitchFamily="2" charset="0"/>
              <a:cs typeface="Poppins" panose="00000500000000000000" pitchFamily="2" charset="0"/>
            </a:rPr>
            <a:t>of registering participation, to keep track and keep in touch with participants safely.</a:t>
          </a:r>
        </a:p>
      </dgm:t>
    </dgm:pt>
    <dgm:pt modelId="{7F79AFE7-9B51-42DA-B7FF-D209836826BD}" type="parTrans" cxnId="{80113579-4C8E-45F5-83F2-2BC814D12329}">
      <dgm:prSet/>
      <dgm:spPr/>
      <dgm:t>
        <a:bodyPr/>
        <a:lstStyle/>
        <a:p>
          <a:endParaRPr lang="en-GB"/>
        </a:p>
      </dgm:t>
    </dgm:pt>
    <dgm:pt modelId="{98F35419-44D1-4556-B980-EF6229FAADD2}" type="sibTrans" cxnId="{80113579-4C8E-45F5-83F2-2BC814D12329}">
      <dgm:prSet phldrT="6" phldr="0"/>
      <dgm:spPr/>
      <dgm:t>
        <a:bodyPr/>
        <a:lstStyle/>
        <a:p>
          <a:r>
            <a:rPr lang="en-GB"/>
            <a:t>6</a:t>
          </a:r>
        </a:p>
      </dgm:t>
    </dgm:pt>
    <dgm:pt modelId="{16CA3309-970C-4B03-8D35-A229F8122B96}" type="pres">
      <dgm:prSet presAssocID="{ABD8D0C3-EE9C-431A-9349-F10D7A5F3683}" presName="Name0" presStyleCnt="0">
        <dgm:presLayoutVars>
          <dgm:dir/>
          <dgm:animLvl val="lvl"/>
          <dgm:resizeHandles val="exact"/>
        </dgm:presLayoutVars>
      </dgm:prSet>
      <dgm:spPr/>
    </dgm:pt>
    <dgm:pt modelId="{C3877B30-5D19-4BBE-A2BB-CB586839E823}" type="pres">
      <dgm:prSet presAssocID="{AB15D83A-1B36-4EB0-BD94-EDB471F9B4D6}" presName="compositeNode" presStyleCnt="0">
        <dgm:presLayoutVars>
          <dgm:bulletEnabled val="1"/>
        </dgm:presLayoutVars>
      </dgm:prSet>
      <dgm:spPr/>
    </dgm:pt>
    <dgm:pt modelId="{C42AFA14-03F8-4DEF-AD86-A82CED31B889}" type="pres">
      <dgm:prSet presAssocID="{AB15D83A-1B36-4EB0-BD94-EDB471F9B4D6}" presName="bgRect" presStyleLbl="fgAcc1" presStyleIdx="0" presStyleCnt="6" custScaleY="154952" custLinFactNeighborY="-1088"/>
      <dgm:spPr/>
    </dgm:pt>
    <dgm:pt modelId="{5C20D45B-277E-4307-A5F2-666A71D550DA}" type="pres">
      <dgm:prSet presAssocID="{E362D655-FC84-4797-9E87-3C5CA6063183}" presName="sibTransNodeCircle" presStyleLbl="alignNode1" presStyleIdx="0" presStyleCnt="6" custScaleX="62093" custScaleY="62093" custLinFactY="-42404" custLinFactNeighborX="-4053" custLinFactNeighborY="-100000">
        <dgm:presLayoutVars>
          <dgm:chMax val="0"/>
          <dgm:bulletEnabled/>
        </dgm:presLayoutVars>
      </dgm:prSet>
      <dgm:spPr/>
    </dgm:pt>
    <dgm:pt modelId="{BB02B499-B8AB-4151-9AB4-0284A664B5D6}" type="pres">
      <dgm:prSet presAssocID="{AB15D83A-1B36-4EB0-BD94-EDB471F9B4D6}" presName="nodeText" presStyleLbl="bgAccFollowNode1" presStyleIdx="0" presStyleCnt="0">
        <dgm:presLayoutVars>
          <dgm:bulletEnabled val="1"/>
        </dgm:presLayoutVars>
      </dgm:prSet>
      <dgm:spPr/>
    </dgm:pt>
    <dgm:pt modelId="{B8F4A44D-BB44-44A7-B9D7-7477BB809D35}" type="pres">
      <dgm:prSet presAssocID="{E362D655-FC84-4797-9E87-3C5CA6063183}" presName="sibTrans" presStyleCnt="0"/>
      <dgm:spPr/>
    </dgm:pt>
    <dgm:pt modelId="{F5485D2E-565B-420E-9D37-383B396F1348}" type="pres">
      <dgm:prSet presAssocID="{5398B7BF-6BE9-4245-ACA0-9B7F7EFD0843}" presName="compositeNode" presStyleCnt="0">
        <dgm:presLayoutVars>
          <dgm:bulletEnabled val="1"/>
        </dgm:presLayoutVars>
      </dgm:prSet>
      <dgm:spPr/>
    </dgm:pt>
    <dgm:pt modelId="{113585FC-AB6D-4693-9002-440033AE703C}" type="pres">
      <dgm:prSet presAssocID="{5398B7BF-6BE9-4245-ACA0-9B7F7EFD0843}" presName="bgRect" presStyleLbl="fgAcc1" presStyleIdx="1" presStyleCnt="6" custScaleY="154952" custLinFactNeighborY="-725"/>
      <dgm:spPr/>
    </dgm:pt>
    <dgm:pt modelId="{4B70B2B6-88DB-4E4C-B8B2-D8F902D18DB7}" type="pres">
      <dgm:prSet presAssocID="{C262865B-F1B2-443B-9556-A50CB0BC3377}" presName="sibTransNodeCircle" presStyleLbl="alignNode1" presStyleIdx="1" presStyleCnt="6" custScaleX="62093" custScaleY="62093" custLinFactY="-42404" custLinFactNeighborX="-4053" custLinFactNeighborY="-100000">
        <dgm:presLayoutVars>
          <dgm:chMax val="0"/>
          <dgm:bulletEnabled/>
        </dgm:presLayoutVars>
      </dgm:prSet>
      <dgm:spPr/>
    </dgm:pt>
    <dgm:pt modelId="{1A70F8C1-BEC6-447E-AC21-C631C5D0A56D}" type="pres">
      <dgm:prSet presAssocID="{5398B7BF-6BE9-4245-ACA0-9B7F7EFD0843}" presName="nodeText" presStyleLbl="bgAccFollowNode1" presStyleIdx="0" presStyleCnt="0">
        <dgm:presLayoutVars>
          <dgm:bulletEnabled val="1"/>
        </dgm:presLayoutVars>
      </dgm:prSet>
      <dgm:spPr/>
    </dgm:pt>
    <dgm:pt modelId="{362D138D-6466-4458-A426-42A302B25B31}" type="pres">
      <dgm:prSet presAssocID="{C262865B-F1B2-443B-9556-A50CB0BC3377}" presName="sibTrans" presStyleCnt="0"/>
      <dgm:spPr/>
    </dgm:pt>
    <dgm:pt modelId="{A2989817-66F1-4722-9498-C165834706CB}" type="pres">
      <dgm:prSet presAssocID="{31887EBD-1E72-4602-941D-FAD6835ACFEE}" presName="compositeNode" presStyleCnt="0">
        <dgm:presLayoutVars>
          <dgm:bulletEnabled val="1"/>
        </dgm:presLayoutVars>
      </dgm:prSet>
      <dgm:spPr/>
    </dgm:pt>
    <dgm:pt modelId="{6BAB6C0E-D8DD-467A-AE6E-ABCC5A651AFB}" type="pres">
      <dgm:prSet presAssocID="{31887EBD-1E72-4602-941D-FAD6835ACFEE}" presName="bgRect" presStyleLbl="fgAcc1" presStyleIdx="2" presStyleCnt="6" custScaleY="154952" custLinFactNeighborY="-725"/>
      <dgm:spPr/>
    </dgm:pt>
    <dgm:pt modelId="{C57791E9-2DE7-4C47-A42D-ABAA8F9BCE47}" type="pres">
      <dgm:prSet presAssocID="{85C78B22-10D4-4057-9563-29EFCB0C458C}" presName="sibTransNodeCircle" presStyleLbl="alignNode1" presStyleIdx="2" presStyleCnt="6" custScaleX="62093" custScaleY="62093" custLinFactY="-42404" custLinFactNeighborX="-4053" custLinFactNeighborY="-100000">
        <dgm:presLayoutVars>
          <dgm:chMax val="0"/>
          <dgm:bulletEnabled/>
        </dgm:presLayoutVars>
      </dgm:prSet>
      <dgm:spPr/>
    </dgm:pt>
    <dgm:pt modelId="{77C74182-226A-47ED-AB33-65A7BF5EC85D}" type="pres">
      <dgm:prSet presAssocID="{31887EBD-1E72-4602-941D-FAD6835ACFEE}" presName="nodeText" presStyleLbl="bgAccFollowNode1" presStyleIdx="0" presStyleCnt="0">
        <dgm:presLayoutVars>
          <dgm:bulletEnabled val="1"/>
        </dgm:presLayoutVars>
      </dgm:prSet>
      <dgm:spPr/>
    </dgm:pt>
    <dgm:pt modelId="{7C380D9E-0211-48B3-8EB7-B4CA8D0F98B4}" type="pres">
      <dgm:prSet presAssocID="{85C78B22-10D4-4057-9563-29EFCB0C458C}" presName="sibTrans" presStyleCnt="0"/>
      <dgm:spPr/>
    </dgm:pt>
    <dgm:pt modelId="{834C9C81-1168-4CDD-9E2A-B0A2D1FB3695}" type="pres">
      <dgm:prSet presAssocID="{57826AAF-5BE7-42EE-BCFC-44F73C0006D4}" presName="compositeNode" presStyleCnt="0">
        <dgm:presLayoutVars>
          <dgm:bulletEnabled val="1"/>
        </dgm:presLayoutVars>
      </dgm:prSet>
      <dgm:spPr/>
    </dgm:pt>
    <dgm:pt modelId="{DF5F75DE-6683-41FD-BBB5-285B9ACE7FF6}" type="pres">
      <dgm:prSet presAssocID="{57826AAF-5BE7-42EE-BCFC-44F73C0006D4}" presName="bgRect" presStyleLbl="fgAcc1" presStyleIdx="3" presStyleCnt="6" custScaleY="154952" custLinFactNeighborY="363"/>
      <dgm:spPr/>
    </dgm:pt>
    <dgm:pt modelId="{A8D76FAB-F192-412C-AF0C-C29BBBAFECFB}" type="pres">
      <dgm:prSet presAssocID="{D494B7A0-5433-4C29-98E6-5D299F78B4D5}" presName="sibTransNodeCircle" presStyleLbl="alignNode1" presStyleIdx="3" presStyleCnt="6" custScaleX="62093" custScaleY="62093" custLinFactY="-42404" custLinFactNeighborX="-4053" custLinFactNeighborY="-100000">
        <dgm:presLayoutVars>
          <dgm:chMax val="0"/>
          <dgm:bulletEnabled/>
        </dgm:presLayoutVars>
      </dgm:prSet>
      <dgm:spPr/>
    </dgm:pt>
    <dgm:pt modelId="{225BDD8D-09F6-4D99-86EC-BC3423E6A430}" type="pres">
      <dgm:prSet presAssocID="{57826AAF-5BE7-42EE-BCFC-44F73C0006D4}" presName="nodeText" presStyleLbl="bgAccFollowNode1" presStyleIdx="0" presStyleCnt="0">
        <dgm:presLayoutVars>
          <dgm:bulletEnabled val="1"/>
        </dgm:presLayoutVars>
      </dgm:prSet>
      <dgm:spPr/>
    </dgm:pt>
    <dgm:pt modelId="{3A53E18D-3566-40B1-865C-4ED80A70111D}" type="pres">
      <dgm:prSet presAssocID="{D494B7A0-5433-4C29-98E6-5D299F78B4D5}" presName="sibTrans" presStyleCnt="0"/>
      <dgm:spPr/>
    </dgm:pt>
    <dgm:pt modelId="{4D89A3D6-B81F-4420-B61F-2BEF4DCA0E3B}" type="pres">
      <dgm:prSet presAssocID="{D906C2A0-0068-43DF-9195-E56AB4E15469}" presName="compositeNode" presStyleCnt="0">
        <dgm:presLayoutVars>
          <dgm:bulletEnabled val="1"/>
        </dgm:presLayoutVars>
      </dgm:prSet>
      <dgm:spPr/>
    </dgm:pt>
    <dgm:pt modelId="{4582BF3F-A743-4464-9E33-86DE2AD1BE63}" type="pres">
      <dgm:prSet presAssocID="{D906C2A0-0068-43DF-9195-E56AB4E15469}" presName="bgRect" presStyleLbl="fgAcc1" presStyleIdx="4" presStyleCnt="6" custScaleY="154952" custLinFactNeighborY="-725"/>
      <dgm:spPr/>
    </dgm:pt>
    <dgm:pt modelId="{70C9575F-AD0F-464C-BD6A-C1EC4EE4D276}" type="pres">
      <dgm:prSet presAssocID="{35052105-0394-4B67-B048-9D4292F80CF0}" presName="sibTransNodeCircle" presStyleLbl="alignNode1" presStyleIdx="4" presStyleCnt="6" custScaleX="62093" custScaleY="62093" custLinFactY="-42404" custLinFactNeighborX="-4053" custLinFactNeighborY="-100000">
        <dgm:presLayoutVars>
          <dgm:chMax val="0"/>
          <dgm:bulletEnabled/>
        </dgm:presLayoutVars>
      </dgm:prSet>
      <dgm:spPr/>
    </dgm:pt>
    <dgm:pt modelId="{FC55E750-D3E3-4D9E-9E94-56E336230A59}" type="pres">
      <dgm:prSet presAssocID="{D906C2A0-0068-43DF-9195-E56AB4E15469}" presName="nodeText" presStyleLbl="bgAccFollowNode1" presStyleIdx="0" presStyleCnt="0">
        <dgm:presLayoutVars>
          <dgm:bulletEnabled val="1"/>
        </dgm:presLayoutVars>
      </dgm:prSet>
      <dgm:spPr/>
    </dgm:pt>
    <dgm:pt modelId="{75A042DD-BE46-42DE-BE3E-629C1029D892}" type="pres">
      <dgm:prSet presAssocID="{35052105-0394-4B67-B048-9D4292F80CF0}" presName="sibTrans" presStyleCnt="0"/>
      <dgm:spPr/>
    </dgm:pt>
    <dgm:pt modelId="{EFBDD6D6-41FF-4753-B551-BF15E5D7FC44}" type="pres">
      <dgm:prSet presAssocID="{45F0B483-9FB7-4F70-AB55-B564C8C6C331}" presName="compositeNode" presStyleCnt="0">
        <dgm:presLayoutVars>
          <dgm:bulletEnabled val="1"/>
        </dgm:presLayoutVars>
      </dgm:prSet>
      <dgm:spPr/>
    </dgm:pt>
    <dgm:pt modelId="{A6E8CEDF-3BBA-4C6A-A95C-1C6489BD80B7}" type="pres">
      <dgm:prSet presAssocID="{45F0B483-9FB7-4F70-AB55-B564C8C6C331}" presName="bgRect" presStyleLbl="fgAcc1" presStyleIdx="5" presStyleCnt="6" custScaleY="154952" custLinFactNeighborY="363"/>
      <dgm:spPr/>
    </dgm:pt>
    <dgm:pt modelId="{FBCE774E-FDE9-48E8-B836-FAA99F532307}" type="pres">
      <dgm:prSet presAssocID="{98F35419-44D1-4556-B980-EF6229FAADD2}" presName="sibTransNodeCircle" presStyleLbl="alignNode1" presStyleIdx="5" presStyleCnt="6" custScaleX="62093" custScaleY="62093" custLinFactY="-42404" custLinFactNeighborX="-4053" custLinFactNeighborY="-100000">
        <dgm:presLayoutVars>
          <dgm:chMax val="0"/>
          <dgm:bulletEnabled/>
        </dgm:presLayoutVars>
      </dgm:prSet>
      <dgm:spPr/>
    </dgm:pt>
    <dgm:pt modelId="{206A872A-FE63-48DD-B6B5-E73E0E40C133}" type="pres">
      <dgm:prSet presAssocID="{45F0B483-9FB7-4F70-AB55-B564C8C6C331}" presName="nodeText" presStyleLbl="bgAccFollowNode1" presStyleIdx="0" presStyleCnt="0">
        <dgm:presLayoutVars>
          <dgm:bulletEnabled val="1"/>
        </dgm:presLayoutVars>
      </dgm:prSet>
      <dgm:spPr/>
    </dgm:pt>
  </dgm:ptLst>
  <dgm:cxnLst>
    <dgm:cxn modelId="{767E811A-0939-46EB-B4AA-DC3CAE3ADB11}" type="presOf" srcId="{AB15D83A-1B36-4EB0-BD94-EDB471F9B4D6}" destId="{BB02B499-B8AB-4151-9AB4-0284A664B5D6}" srcOrd="1" destOrd="0" presId="urn:microsoft.com/office/officeart/2024/layout/NumberedTitleList#2"/>
    <dgm:cxn modelId="{6B885820-224E-4CAC-89D9-C0FF8F8D65EE}" type="presOf" srcId="{85C78B22-10D4-4057-9563-29EFCB0C458C}" destId="{C57791E9-2DE7-4C47-A42D-ABAA8F9BCE47}" srcOrd="0" destOrd="0" presId="urn:microsoft.com/office/officeart/2024/layout/NumberedTitleList#2"/>
    <dgm:cxn modelId="{A0E4B124-3E94-43F3-8222-ED80F044F1E8}" type="presOf" srcId="{45F0B483-9FB7-4F70-AB55-B564C8C6C331}" destId="{A6E8CEDF-3BBA-4C6A-A95C-1C6489BD80B7}" srcOrd="0" destOrd="0" presId="urn:microsoft.com/office/officeart/2024/layout/NumberedTitleList#2"/>
    <dgm:cxn modelId="{C59E9B31-9280-42DD-A0E3-2569A7F460D8}" type="presOf" srcId="{D906C2A0-0068-43DF-9195-E56AB4E15469}" destId="{FC55E750-D3E3-4D9E-9E94-56E336230A59}" srcOrd="1" destOrd="0" presId="urn:microsoft.com/office/officeart/2024/layout/NumberedTitleList#2"/>
    <dgm:cxn modelId="{54166B3D-AF1B-40A0-97DD-B922C58CC0AB}" srcId="{ABD8D0C3-EE9C-431A-9349-F10D7A5F3683}" destId="{AB15D83A-1B36-4EB0-BD94-EDB471F9B4D6}" srcOrd="0" destOrd="0" parTransId="{BC4BA783-12AF-4DAA-82E3-313068875A1E}" sibTransId="{E362D655-FC84-4797-9E87-3C5CA6063183}"/>
    <dgm:cxn modelId="{36944962-5548-40D1-B4FF-308CDA385F02}" type="presOf" srcId="{5398B7BF-6BE9-4245-ACA0-9B7F7EFD0843}" destId="{1A70F8C1-BEC6-447E-AC21-C631C5D0A56D}" srcOrd="1" destOrd="0" presId="urn:microsoft.com/office/officeart/2024/layout/NumberedTitleList#2"/>
    <dgm:cxn modelId="{76484D6A-A229-481F-A9CD-723244167680}" type="presOf" srcId="{5398B7BF-6BE9-4245-ACA0-9B7F7EFD0843}" destId="{113585FC-AB6D-4693-9002-440033AE703C}" srcOrd="0" destOrd="0" presId="urn:microsoft.com/office/officeart/2024/layout/NumberedTitleList#2"/>
    <dgm:cxn modelId="{76033F6D-01F4-45C3-8CAD-B31632E33853}" srcId="{ABD8D0C3-EE9C-431A-9349-F10D7A5F3683}" destId="{31887EBD-1E72-4602-941D-FAD6835ACFEE}" srcOrd="2" destOrd="0" parTransId="{15A47388-459E-4DDA-A3C7-522FAB07BD30}" sibTransId="{85C78B22-10D4-4057-9563-29EFCB0C458C}"/>
    <dgm:cxn modelId="{94C45255-5210-4949-BA86-BEC0CBE0E454}" srcId="{ABD8D0C3-EE9C-431A-9349-F10D7A5F3683}" destId="{D906C2A0-0068-43DF-9195-E56AB4E15469}" srcOrd="4" destOrd="0" parTransId="{9D72B116-085F-434B-A929-DEE179DA463A}" sibTransId="{35052105-0394-4B67-B048-9D4292F80CF0}"/>
    <dgm:cxn modelId="{80113579-4C8E-45F5-83F2-2BC814D12329}" srcId="{ABD8D0C3-EE9C-431A-9349-F10D7A5F3683}" destId="{45F0B483-9FB7-4F70-AB55-B564C8C6C331}" srcOrd="5" destOrd="0" parTransId="{7F79AFE7-9B51-42DA-B7FF-D209836826BD}" sibTransId="{98F35419-44D1-4556-B980-EF6229FAADD2}"/>
    <dgm:cxn modelId="{75638384-ED3C-4B39-8418-324788477201}" srcId="{ABD8D0C3-EE9C-431A-9349-F10D7A5F3683}" destId="{57826AAF-5BE7-42EE-BCFC-44F73C0006D4}" srcOrd="3" destOrd="0" parTransId="{27BD83F9-E38F-45F0-BE39-6CC22FC04AAD}" sibTransId="{D494B7A0-5433-4C29-98E6-5D299F78B4D5}"/>
    <dgm:cxn modelId="{9ED9C2A8-559F-47E5-9A92-01BCD799C16F}" type="presOf" srcId="{57826AAF-5BE7-42EE-BCFC-44F73C0006D4}" destId="{DF5F75DE-6683-41FD-BBB5-285B9ACE7FF6}" srcOrd="0" destOrd="0" presId="urn:microsoft.com/office/officeart/2024/layout/NumberedTitleList#2"/>
    <dgm:cxn modelId="{167460AD-DDE8-463E-B726-65B3BF8D1568}" type="presOf" srcId="{31887EBD-1E72-4602-941D-FAD6835ACFEE}" destId="{6BAB6C0E-D8DD-467A-AE6E-ABCC5A651AFB}" srcOrd="0" destOrd="0" presId="urn:microsoft.com/office/officeart/2024/layout/NumberedTitleList#2"/>
    <dgm:cxn modelId="{314E02B2-22ED-400B-B90C-FA0DDB366546}" type="presOf" srcId="{D906C2A0-0068-43DF-9195-E56AB4E15469}" destId="{4582BF3F-A743-4464-9E33-86DE2AD1BE63}" srcOrd="0" destOrd="0" presId="urn:microsoft.com/office/officeart/2024/layout/NumberedTitleList#2"/>
    <dgm:cxn modelId="{2E97E7B5-ED94-4861-99E1-7BF3BFBF85BA}" type="presOf" srcId="{AB15D83A-1B36-4EB0-BD94-EDB471F9B4D6}" destId="{C42AFA14-03F8-4DEF-AD86-A82CED31B889}" srcOrd="0" destOrd="0" presId="urn:microsoft.com/office/officeart/2024/layout/NumberedTitleList#2"/>
    <dgm:cxn modelId="{1BA8ABB6-21AF-48A3-98E4-2F1E6C480855}" type="presOf" srcId="{98F35419-44D1-4556-B980-EF6229FAADD2}" destId="{FBCE774E-FDE9-48E8-B836-FAA99F532307}" srcOrd="0" destOrd="0" presId="urn:microsoft.com/office/officeart/2024/layout/NumberedTitleList#2"/>
    <dgm:cxn modelId="{F04217BD-BB4D-45D5-9ADF-77E98EC6A6AA}" type="presOf" srcId="{57826AAF-5BE7-42EE-BCFC-44F73C0006D4}" destId="{225BDD8D-09F6-4D99-86EC-BC3423E6A430}" srcOrd="1" destOrd="0" presId="urn:microsoft.com/office/officeart/2024/layout/NumberedTitleList#2"/>
    <dgm:cxn modelId="{C29C70BF-6D54-4154-A1D8-8D16E11429FF}" srcId="{ABD8D0C3-EE9C-431A-9349-F10D7A5F3683}" destId="{5398B7BF-6BE9-4245-ACA0-9B7F7EFD0843}" srcOrd="1" destOrd="0" parTransId="{BAC83122-E53A-4044-BFBB-25FEA3BEC40A}" sibTransId="{C262865B-F1B2-443B-9556-A50CB0BC3377}"/>
    <dgm:cxn modelId="{58D383BF-BDEF-48B9-B649-7A3895468C71}" type="presOf" srcId="{45F0B483-9FB7-4F70-AB55-B564C8C6C331}" destId="{206A872A-FE63-48DD-B6B5-E73E0E40C133}" srcOrd="1" destOrd="0" presId="urn:microsoft.com/office/officeart/2024/layout/NumberedTitleList#2"/>
    <dgm:cxn modelId="{454AC0C4-B84B-4E49-A853-1FF255F15D81}" type="presOf" srcId="{35052105-0394-4B67-B048-9D4292F80CF0}" destId="{70C9575F-AD0F-464C-BD6A-C1EC4EE4D276}" srcOrd="0" destOrd="0" presId="urn:microsoft.com/office/officeart/2024/layout/NumberedTitleList#2"/>
    <dgm:cxn modelId="{0D9171C6-EC5B-4197-8A67-DFA42C86B2A6}" type="presOf" srcId="{D494B7A0-5433-4C29-98E6-5D299F78B4D5}" destId="{A8D76FAB-F192-412C-AF0C-C29BBBAFECFB}" srcOrd="0" destOrd="0" presId="urn:microsoft.com/office/officeart/2024/layout/NumberedTitleList#2"/>
    <dgm:cxn modelId="{387824C8-CBED-499B-8BE0-5B53BCCA2C1F}" type="presOf" srcId="{ABD8D0C3-EE9C-431A-9349-F10D7A5F3683}" destId="{16CA3309-970C-4B03-8D35-A229F8122B96}" srcOrd="0" destOrd="0" presId="urn:microsoft.com/office/officeart/2024/layout/NumberedTitleList#2"/>
    <dgm:cxn modelId="{F73073DB-59B2-426E-A980-4DDAA0BC5425}" type="presOf" srcId="{31887EBD-1E72-4602-941D-FAD6835ACFEE}" destId="{77C74182-226A-47ED-AB33-65A7BF5EC85D}" srcOrd="1" destOrd="0" presId="urn:microsoft.com/office/officeart/2024/layout/NumberedTitleList#2"/>
    <dgm:cxn modelId="{FDF758DB-F21C-45C0-A3A4-C2439C6F870E}" type="presOf" srcId="{E362D655-FC84-4797-9E87-3C5CA6063183}" destId="{5C20D45B-277E-4307-A5F2-666A71D550DA}" srcOrd="0" destOrd="0" presId="urn:microsoft.com/office/officeart/2024/layout/NumberedTitleList#2"/>
    <dgm:cxn modelId="{48ACB6DB-340E-4E27-83FA-CEDD0EC8EEE9}" type="presOf" srcId="{C262865B-F1B2-443B-9556-A50CB0BC3377}" destId="{4B70B2B6-88DB-4E4C-B8B2-D8F902D18DB7}" srcOrd="0" destOrd="0" presId="urn:microsoft.com/office/officeart/2024/layout/NumberedTitleList#2"/>
    <dgm:cxn modelId="{5A7A89D6-B55A-4EEB-963F-CEBEBAEF6047}" type="presParOf" srcId="{16CA3309-970C-4B03-8D35-A229F8122B96}" destId="{C3877B30-5D19-4BBE-A2BB-CB586839E823}" srcOrd="0" destOrd="0" presId="urn:microsoft.com/office/officeart/2024/layout/NumberedTitleList#2"/>
    <dgm:cxn modelId="{12C7ACD1-DADD-4078-BE0B-229E11492927}" type="presParOf" srcId="{C3877B30-5D19-4BBE-A2BB-CB586839E823}" destId="{C42AFA14-03F8-4DEF-AD86-A82CED31B889}" srcOrd="0" destOrd="0" presId="urn:microsoft.com/office/officeart/2024/layout/NumberedTitleList#2"/>
    <dgm:cxn modelId="{7AD4CABF-C03C-4EBA-99EA-A00A049DB042}" type="presParOf" srcId="{C3877B30-5D19-4BBE-A2BB-CB586839E823}" destId="{5C20D45B-277E-4307-A5F2-666A71D550DA}" srcOrd="1" destOrd="0" presId="urn:microsoft.com/office/officeart/2024/layout/NumberedTitleList#2"/>
    <dgm:cxn modelId="{A562378E-9A91-40C2-AD9A-0A27E4633CFC}" type="presParOf" srcId="{C3877B30-5D19-4BBE-A2BB-CB586839E823}" destId="{BB02B499-B8AB-4151-9AB4-0284A664B5D6}" srcOrd="2" destOrd="0" presId="urn:microsoft.com/office/officeart/2024/layout/NumberedTitleList#2"/>
    <dgm:cxn modelId="{8499818E-B712-40A7-8606-2FD5714093EE}" type="presParOf" srcId="{16CA3309-970C-4B03-8D35-A229F8122B96}" destId="{B8F4A44D-BB44-44A7-B9D7-7477BB809D35}" srcOrd="1" destOrd="0" presId="urn:microsoft.com/office/officeart/2024/layout/NumberedTitleList#2"/>
    <dgm:cxn modelId="{DF72A6B9-700D-41B7-8482-2E9DE85E35FE}" type="presParOf" srcId="{16CA3309-970C-4B03-8D35-A229F8122B96}" destId="{F5485D2E-565B-420E-9D37-383B396F1348}" srcOrd="2" destOrd="0" presId="urn:microsoft.com/office/officeart/2024/layout/NumberedTitleList#2"/>
    <dgm:cxn modelId="{28035533-991A-4FDD-A6B4-54F81366FE10}" type="presParOf" srcId="{F5485D2E-565B-420E-9D37-383B396F1348}" destId="{113585FC-AB6D-4693-9002-440033AE703C}" srcOrd="0" destOrd="0" presId="urn:microsoft.com/office/officeart/2024/layout/NumberedTitleList#2"/>
    <dgm:cxn modelId="{11E38F3E-EA67-4DA8-BB98-3569E891AA1E}" type="presParOf" srcId="{F5485D2E-565B-420E-9D37-383B396F1348}" destId="{4B70B2B6-88DB-4E4C-B8B2-D8F902D18DB7}" srcOrd="1" destOrd="0" presId="urn:microsoft.com/office/officeart/2024/layout/NumberedTitleList#2"/>
    <dgm:cxn modelId="{B2683E89-66DE-4CDA-A8D9-846B52C7B8FC}" type="presParOf" srcId="{F5485D2E-565B-420E-9D37-383B396F1348}" destId="{1A70F8C1-BEC6-447E-AC21-C631C5D0A56D}" srcOrd="2" destOrd="0" presId="urn:microsoft.com/office/officeart/2024/layout/NumberedTitleList#2"/>
    <dgm:cxn modelId="{19C1A819-8AD9-4DBB-B793-E68D091D5E92}" type="presParOf" srcId="{16CA3309-970C-4B03-8D35-A229F8122B96}" destId="{362D138D-6466-4458-A426-42A302B25B31}" srcOrd="3" destOrd="0" presId="urn:microsoft.com/office/officeart/2024/layout/NumberedTitleList#2"/>
    <dgm:cxn modelId="{082E911F-21BA-4D59-8697-7582B1396C55}" type="presParOf" srcId="{16CA3309-970C-4B03-8D35-A229F8122B96}" destId="{A2989817-66F1-4722-9498-C165834706CB}" srcOrd="4" destOrd="0" presId="urn:microsoft.com/office/officeart/2024/layout/NumberedTitleList#2"/>
    <dgm:cxn modelId="{43297DDF-9C74-48FB-B3AB-92B118495205}" type="presParOf" srcId="{A2989817-66F1-4722-9498-C165834706CB}" destId="{6BAB6C0E-D8DD-467A-AE6E-ABCC5A651AFB}" srcOrd="0" destOrd="0" presId="urn:microsoft.com/office/officeart/2024/layout/NumberedTitleList#2"/>
    <dgm:cxn modelId="{75EAC093-77B5-4857-9EC1-E93FC6D643C1}" type="presParOf" srcId="{A2989817-66F1-4722-9498-C165834706CB}" destId="{C57791E9-2DE7-4C47-A42D-ABAA8F9BCE47}" srcOrd="1" destOrd="0" presId="urn:microsoft.com/office/officeart/2024/layout/NumberedTitleList#2"/>
    <dgm:cxn modelId="{F3FCCC85-314C-4068-BEA2-7A7EE5AF14D2}" type="presParOf" srcId="{A2989817-66F1-4722-9498-C165834706CB}" destId="{77C74182-226A-47ED-AB33-65A7BF5EC85D}" srcOrd="2" destOrd="0" presId="urn:microsoft.com/office/officeart/2024/layout/NumberedTitleList#2"/>
    <dgm:cxn modelId="{84F3670F-0F1B-4697-A306-7492AAA2323D}" type="presParOf" srcId="{16CA3309-970C-4B03-8D35-A229F8122B96}" destId="{7C380D9E-0211-48B3-8EB7-B4CA8D0F98B4}" srcOrd="5" destOrd="0" presId="urn:microsoft.com/office/officeart/2024/layout/NumberedTitleList#2"/>
    <dgm:cxn modelId="{BB1BB291-4137-4C51-A580-EA9394397E61}" type="presParOf" srcId="{16CA3309-970C-4B03-8D35-A229F8122B96}" destId="{834C9C81-1168-4CDD-9E2A-B0A2D1FB3695}" srcOrd="6" destOrd="0" presId="urn:microsoft.com/office/officeart/2024/layout/NumberedTitleList#2"/>
    <dgm:cxn modelId="{974FBAAE-5729-4F33-BF76-627B3EA77115}" type="presParOf" srcId="{834C9C81-1168-4CDD-9E2A-B0A2D1FB3695}" destId="{DF5F75DE-6683-41FD-BBB5-285B9ACE7FF6}" srcOrd="0" destOrd="0" presId="urn:microsoft.com/office/officeart/2024/layout/NumberedTitleList#2"/>
    <dgm:cxn modelId="{D0F93953-D7C4-4781-98AA-A6D59AB2CC65}" type="presParOf" srcId="{834C9C81-1168-4CDD-9E2A-B0A2D1FB3695}" destId="{A8D76FAB-F192-412C-AF0C-C29BBBAFECFB}" srcOrd="1" destOrd="0" presId="urn:microsoft.com/office/officeart/2024/layout/NumberedTitleList#2"/>
    <dgm:cxn modelId="{26E2F5A6-4CB3-44E4-BB30-E11D65D5FFD4}" type="presParOf" srcId="{834C9C81-1168-4CDD-9E2A-B0A2D1FB3695}" destId="{225BDD8D-09F6-4D99-86EC-BC3423E6A430}" srcOrd="2" destOrd="0" presId="urn:microsoft.com/office/officeart/2024/layout/NumberedTitleList#2"/>
    <dgm:cxn modelId="{5086B490-1603-4CFE-B6EC-306E57E80202}" type="presParOf" srcId="{16CA3309-970C-4B03-8D35-A229F8122B96}" destId="{3A53E18D-3566-40B1-865C-4ED80A70111D}" srcOrd="7" destOrd="0" presId="urn:microsoft.com/office/officeart/2024/layout/NumberedTitleList#2"/>
    <dgm:cxn modelId="{C5484EE6-1328-4C23-914D-90FD7B902B35}" type="presParOf" srcId="{16CA3309-970C-4B03-8D35-A229F8122B96}" destId="{4D89A3D6-B81F-4420-B61F-2BEF4DCA0E3B}" srcOrd="8" destOrd="0" presId="urn:microsoft.com/office/officeart/2024/layout/NumberedTitleList#2"/>
    <dgm:cxn modelId="{1A093C0C-7FA2-47A6-973E-751E7A4B8A5C}" type="presParOf" srcId="{4D89A3D6-B81F-4420-B61F-2BEF4DCA0E3B}" destId="{4582BF3F-A743-4464-9E33-86DE2AD1BE63}" srcOrd="0" destOrd="0" presId="urn:microsoft.com/office/officeart/2024/layout/NumberedTitleList#2"/>
    <dgm:cxn modelId="{EBF475E4-0B59-4610-8A43-C69E78F4BDF0}" type="presParOf" srcId="{4D89A3D6-B81F-4420-B61F-2BEF4DCA0E3B}" destId="{70C9575F-AD0F-464C-BD6A-C1EC4EE4D276}" srcOrd="1" destOrd="0" presId="urn:microsoft.com/office/officeart/2024/layout/NumberedTitleList#2"/>
    <dgm:cxn modelId="{2B8C1591-48C2-4A55-A439-9D0671AF8FCD}" type="presParOf" srcId="{4D89A3D6-B81F-4420-B61F-2BEF4DCA0E3B}" destId="{FC55E750-D3E3-4D9E-9E94-56E336230A59}" srcOrd="2" destOrd="0" presId="urn:microsoft.com/office/officeart/2024/layout/NumberedTitleList#2"/>
    <dgm:cxn modelId="{8A9146A9-B1F8-4914-95E5-7D6F4B6EE4D7}" type="presParOf" srcId="{16CA3309-970C-4B03-8D35-A229F8122B96}" destId="{75A042DD-BE46-42DE-BE3E-629C1029D892}" srcOrd="9" destOrd="0" presId="urn:microsoft.com/office/officeart/2024/layout/NumberedTitleList#2"/>
    <dgm:cxn modelId="{12BD043F-D259-462A-A69E-668654B25615}" type="presParOf" srcId="{16CA3309-970C-4B03-8D35-A229F8122B96}" destId="{EFBDD6D6-41FF-4753-B551-BF15E5D7FC44}" srcOrd="10" destOrd="0" presId="urn:microsoft.com/office/officeart/2024/layout/NumberedTitleList#2"/>
    <dgm:cxn modelId="{44F814D8-45ED-4AE3-8CC2-70B87584E3B5}" type="presParOf" srcId="{EFBDD6D6-41FF-4753-B551-BF15E5D7FC44}" destId="{A6E8CEDF-3BBA-4C6A-A95C-1C6489BD80B7}" srcOrd="0" destOrd="0" presId="urn:microsoft.com/office/officeart/2024/layout/NumberedTitleList#2"/>
    <dgm:cxn modelId="{8E748CE9-16B9-4762-8DB3-DD425D806BEC}" type="presParOf" srcId="{EFBDD6D6-41FF-4753-B551-BF15E5D7FC44}" destId="{FBCE774E-FDE9-48E8-B836-FAA99F532307}" srcOrd="1" destOrd="0" presId="urn:microsoft.com/office/officeart/2024/layout/NumberedTitleList#2"/>
    <dgm:cxn modelId="{787A6C4E-978E-4703-B3F8-0FBBFC989717}" type="presParOf" srcId="{EFBDD6D6-41FF-4753-B551-BF15E5D7FC44}" destId="{206A872A-FE63-48DD-B6B5-E73E0E40C133}" srcOrd="2" destOrd="0" presId="urn:microsoft.com/office/officeart/2024/layout/NumberedTitle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3A8F0F4-375A-4C20-92DC-ED3157F8EFE2}" type="doc">
      <dgm:prSet loTypeId="urn:diagrams.loki3.com/VaryingWidthList" loCatId="list" qsTypeId="urn:microsoft.com/office/officeart/2005/8/quickstyle/simple1" qsCatId="simple" csTypeId="urn:microsoft.com/office/officeart/2005/8/colors/accent1_2" csCatId="accent1" phldr="1"/>
      <dgm:spPr/>
      <dgm:t>
        <a:bodyPr/>
        <a:lstStyle/>
        <a:p>
          <a:endParaRPr lang="en-GB"/>
        </a:p>
      </dgm:t>
    </dgm:pt>
    <dgm:pt modelId="{AE7DD6D5-5E52-4B89-8E84-E04223CCB582}">
      <dgm:prSet phldrT="[Text]" custT="1"/>
      <dgm:spPr>
        <a:solidFill>
          <a:srgbClr val="035341"/>
        </a:solidFill>
        <a:ln>
          <a:solidFill>
            <a:schemeClr val="accent1">
              <a:lumMod val="90000"/>
              <a:lumOff val="10000"/>
            </a:schemeClr>
          </a:solidFill>
        </a:ln>
      </dgm:spPr>
      <dgm:t>
        <a:bodyPr/>
        <a:lstStyle/>
        <a:p>
          <a:pPr>
            <a:buNone/>
          </a:pPr>
          <a:r>
            <a:rPr lang="en-GB" sz="1800" b="1" dirty="0">
              <a:solidFill>
                <a:srgbClr val="FFFFFF"/>
              </a:solidFill>
              <a:effectLst/>
              <a:latin typeface="Poppins" panose="00000500000000000000" pitchFamily="2" charset="0"/>
              <a:ea typeface="Poppins" panose="00000500000000000000" pitchFamily="2" charset="0"/>
              <a:cs typeface="Poppins" panose="00000500000000000000" pitchFamily="2" charset="0"/>
            </a:rPr>
            <a:t>30</a:t>
          </a:r>
          <a:r>
            <a:rPr lang="en-GB" sz="1800" dirty="0">
              <a:solidFill>
                <a:srgbClr val="FFFFFF"/>
              </a:solidFill>
              <a:effectLst/>
              <a:latin typeface="Poppins" panose="00000500000000000000" pitchFamily="2" charset="0"/>
              <a:ea typeface="Poppins" panose="00000500000000000000" pitchFamily="2" charset="0"/>
              <a:cs typeface="Poppins" panose="00000500000000000000" pitchFamily="2" charset="0"/>
            </a:rPr>
            <a:t> Questionnaire responses</a:t>
          </a:r>
          <a:endParaRPr lang="en-GB" sz="1800" dirty="0">
            <a:latin typeface="Poppins" panose="00000500000000000000" pitchFamily="2" charset="0"/>
            <a:cs typeface="Poppins" panose="00000500000000000000" pitchFamily="2" charset="0"/>
          </a:endParaRPr>
        </a:p>
      </dgm:t>
    </dgm:pt>
    <dgm:pt modelId="{6B877294-F59F-4340-99B5-D4283B5F8AC2}" type="parTrans" cxnId="{B3EA3807-C30A-4B13-8BF2-5FB8D7E73227}">
      <dgm:prSet/>
      <dgm:spPr/>
      <dgm:t>
        <a:bodyPr/>
        <a:lstStyle/>
        <a:p>
          <a:endParaRPr lang="en-GB"/>
        </a:p>
      </dgm:t>
    </dgm:pt>
    <dgm:pt modelId="{92508C50-2C9D-4199-96FE-1BEFF6FDF207}" type="sibTrans" cxnId="{B3EA3807-C30A-4B13-8BF2-5FB8D7E73227}">
      <dgm:prSet/>
      <dgm:spPr/>
      <dgm:t>
        <a:bodyPr/>
        <a:lstStyle/>
        <a:p>
          <a:endParaRPr lang="en-GB"/>
        </a:p>
      </dgm:t>
    </dgm:pt>
    <dgm:pt modelId="{0CCE7AFF-CB3D-4C03-9B05-D670C6B85D78}">
      <dgm:prSet phldrT="[Text]" custT="1"/>
      <dgm:spPr>
        <a:solidFill>
          <a:srgbClr val="035341"/>
        </a:solidFill>
        <a:ln>
          <a:solidFill>
            <a:schemeClr val="accent1">
              <a:lumMod val="90000"/>
              <a:lumOff val="10000"/>
            </a:schemeClr>
          </a:solidFill>
        </a:ln>
      </dgm:spPr>
      <dgm:t>
        <a:bodyPr/>
        <a:lstStyle/>
        <a:p>
          <a:pPr>
            <a:buNone/>
          </a:pPr>
          <a:r>
            <a:rPr lang="en-GB" sz="1800" b="1" dirty="0">
              <a:solidFill>
                <a:srgbClr val="FFFFFF"/>
              </a:solidFill>
              <a:effectLst/>
              <a:latin typeface="Poppins" panose="00000500000000000000" pitchFamily="2" charset="0"/>
              <a:ea typeface="Poppins" panose="00000500000000000000" pitchFamily="2" charset="0"/>
              <a:cs typeface="Poppins" panose="00000500000000000000" pitchFamily="2" charset="0"/>
            </a:rPr>
            <a:t>Nine</a:t>
          </a:r>
          <a:r>
            <a:rPr lang="en-GB" sz="1800" dirty="0">
              <a:solidFill>
                <a:srgbClr val="FFFFFF"/>
              </a:solidFill>
              <a:effectLst/>
              <a:latin typeface="Poppins" panose="00000500000000000000" pitchFamily="2" charset="0"/>
              <a:ea typeface="Poppins" panose="00000500000000000000" pitchFamily="2" charset="0"/>
              <a:cs typeface="Poppins" panose="00000500000000000000" pitchFamily="2" charset="0"/>
            </a:rPr>
            <a:t> interviews</a:t>
          </a:r>
          <a:endParaRPr lang="en-GB" sz="1800" dirty="0">
            <a:latin typeface="Poppins" panose="00000500000000000000" pitchFamily="2" charset="0"/>
            <a:cs typeface="Poppins" panose="00000500000000000000" pitchFamily="2" charset="0"/>
          </a:endParaRPr>
        </a:p>
      </dgm:t>
    </dgm:pt>
    <dgm:pt modelId="{68C38F33-730C-42BC-BBE7-6C601D7E06DB}" type="parTrans" cxnId="{44882963-B1CC-4683-8630-40E76F908D90}">
      <dgm:prSet/>
      <dgm:spPr/>
      <dgm:t>
        <a:bodyPr/>
        <a:lstStyle/>
        <a:p>
          <a:endParaRPr lang="en-GB"/>
        </a:p>
      </dgm:t>
    </dgm:pt>
    <dgm:pt modelId="{4E4472A3-1889-4A57-88F0-522BD2BD0ACA}" type="sibTrans" cxnId="{44882963-B1CC-4683-8630-40E76F908D90}">
      <dgm:prSet/>
      <dgm:spPr/>
      <dgm:t>
        <a:bodyPr/>
        <a:lstStyle/>
        <a:p>
          <a:endParaRPr lang="en-GB"/>
        </a:p>
      </dgm:t>
    </dgm:pt>
    <dgm:pt modelId="{161C5310-8E00-4AAA-8488-88E6A45273BF}">
      <dgm:prSet phldrT="[Text]" custT="1"/>
      <dgm:spPr>
        <a:solidFill>
          <a:srgbClr val="035341"/>
        </a:solidFill>
        <a:ln>
          <a:solidFill>
            <a:schemeClr val="accent1">
              <a:lumMod val="90000"/>
              <a:lumOff val="10000"/>
            </a:schemeClr>
          </a:solidFill>
        </a:ln>
      </dgm:spPr>
      <dgm:t>
        <a:bodyPr/>
        <a:lstStyle/>
        <a:p>
          <a:pPr>
            <a:buNone/>
          </a:pPr>
          <a:r>
            <a:rPr lang="en-GB" sz="1800" b="1" dirty="0">
              <a:solidFill>
                <a:srgbClr val="FFFFFF"/>
              </a:solidFill>
              <a:effectLst/>
              <a:latin typeface="Poppins" panose="00000500000000000000" pitchFamily="2" charset="0"/>
              <a:ea typeface="Poppins" panose="00000500000000000000" pitchFamily="2" charset="0"/>
              <a:cs typeface="Poppins" panose="00000500000000000000" pitchFamily="2" charset="0"/>
            </a:rPr>
            <a:t>37</a:t>
          </a:r>
          <a:r>
            <a:rPr lang="en-GB" sz="1800" dirty="0">
              <a:solidFill>
                <a:srgbClr val="FFFFFF"/>
              </a:solidFill>
              <a:effectLst/>
              <a:latin typeface="Poppins" panose="00000500000000000000" pitchFamily="2" charset="0"/>
              <a:ea typeface="Poppins" panose="00000500000000000000" pitchFamily="2" charset="0"/>
              <a:cs typeface="Poppins" panose="00000500000000000000" pitchFamily="2" charset="0"/>
            </a:rPr>
            <a:t> Monitoring forms</a:t>
          </a:r>
          <a:endParaRPr lang="en-GB" sz="1800" dirty="0">
            <a:latin typeface="Poppins" panose="00000500000000000000" pitchFamily="2" charset="0"/>
            <a:cs typeface="Poppins" panose="00000500000000000000" pitchFamily="2" charset="0"/>
          </a:endParaRPr>
        </a:p>
      </dgm:t>
    </dgm:pt>
    <dgm:pt modelId="{FB3E25F0-5D53-4127-BEE5-62AE82A6FDF0}" type="parTrans" cxnId="{15A4646C-6F70-4335-8605-DE1E436A70C3}">
      <dgm:prSet/>
      <dgm:spPr/>
      <dgm:t>
        <a:bodyPr/>
        <a:lstStyle/>
        <a:p>
          <a:endParaRPr lang="en-GB"/>
        </a:p>
      </dgm:t>
    </dgm:pt>
    <dgm:pt modelId="{EB5C69AE-C0EF-4C2F-84D4-29EB8EDBC64A}" type="sibTrans" cxnId="{15A4646C-6F70-4335-8605-DE1E436A70C3}">
      <dgm:prSet/>
      <dgm:spPr/>
      <dgm:t>
        <a:bodyPr/>
        <a:lstStyle/>
        <a:p>
          <a:endParaRPr lang="en-GB"/>
        </a:p>
      </dgm:t>
    </dgm:pt>
    <dgm:pt modelId="{80E8149D-D8BB-46F7-9577-46D09860FCA5}">
      <dgm:prSet phldrT="[Text]" custT="1"/>
      <dgm:spPr>
        <a:solidFill>
          <a:srgbClr val="035341"/>
        </a:solidFill>
        <a:ln>
          <a:solidFill>
            <a:schemeClr val="accent1">
              <a:lumMod val="90000"/>
              <a:lumOff val="10000"/>
            </a:schemeClr>
          </a:solidFill>
        </a:ln>
      </dgm:spPr>
      <dgm:t>
        <a:bodyPr/>
        <a:lstStyle/>
        <a:p>
          <a:pPr>
            <a:buNone/>
          </a:pPr>
          <a:r>
            <a:rPr lang="en-GB" sz="1800" b="1" dirty="0">
              <a:solidFill>
                <a:srgbClr val="FFFFFF"/>
              </a:solidFill>
              <a:effectLst/>
              <a:latin typeface="Poppins" panose="00000500000000000000" pitchFamily="2" charset="0"/>
              <a:ea typeface="Poppins" panose="00000500000000000000" pitchFamily="2" charset="0"/>
              <a:cs typeface="Poppins" panose="00000500000000000000" pitchFamily="2" charset="0"/>
            </a:rPr>
            <a:t>Eight</a:t>
          </a:r>
          <a:r>
            <a:rPr lang="en-GB" sz="1800" dirty="0">
              <a:solidFill>
                <a:srgbClr val="FFFFFF"/>
              </a:solidFill>
              <a:effectLst/>
              <a:latin typeface="Poppins" panose="00000500000000000000" pitchFamily="2" charset="0"/>
              <a:ea typeface="Poppins" panose="00000500000000000000" pitchFamily="2" charset="0"/>
              <a:cs typeface="Poppins" panose="00000500000000000000" pitchFamily="2" charset="0"/>
            </a:rPr>
            <a:t> case studies</a:t>
          </a:r>
          <a:endParaRPr lang="en-GB" sz="1800" dirty="0">
            <a:latin typeface="Poppins" panose="00000500000000000000" pitchFamily="2" charset="0"/>
            <a:cs typeface="Poppins" panose="00000500000000000000" pitchFamily="2" charset="0"/>
          </a:endParaRPr>
        </a:p>
      </dgm:t>
    </dgm:pt>
    <dgm:pt modelId="{DA35F94F-39BC-4A49-A986-920F1870B57F}" type="parTrans" cxnId="{24FF8247-F138-4F86-82DC-166C5EEABD98}">
      <dgm:prSet/>
      <dgm:spPr/>
      <dgm:t>
        <a:bodyPr/>
        <a:lstStyle/>
        <a:p>
          <a:endParaRPr lang="en-GB"/>
        </a:p>
      </dgm:t>
    </dgm:pt>
    <dgm:pt modelId="{A0748395-D551-41A8-BDE4-3CE33C12FDCD}" type="sibTrans" cxnId="{24FF8247-F138-4F86-82DC-166C5EEABD98}">
      <dgm:prSet/>
      <dgm:spPr/>
      <dgm:t>
        <a:bodyPr/>
        <a:lstStyle/>
        <a:p>
          <a:endParaRPr lang="en-GB"/>
        </a:p>
      </dgm:t>
    </dgm:pt>
    <dgm:pt modelId="{7BB5846B-8E10-4850-BB0C-EB9B5FDCFD58}">
      <dgm:prSet phldrT="[Text]" custT="1"/>
      <dgm:spPr>
        <a:solidFill>
          <a:srgbClr val="035341"/>
        </a:solidFill>
        <a:ln>
          <a:solidFill>
            <a:schemeClr val="accent1">
              <a:lumMod val="90000"/>
              <a:lumOff val="10000"/>
            </a:schemeClr>
          </a:solidFill>
        </a:ln>
      </dgm:spPr>
      <dgm:t>
        <a:bodyPr/>
        <a:lstStyle/>
        <a:p>
          <a:pPr>
            <a:buNone/>
          </a:pPr>
          <a:r>
            <a:rPr lang="en-GB" sz="1800" b="1" dirty="0">
              <a:latin typeface="Poppins" panose="00000500000000000000" pitchFamily="2" charset="0"/>
              <a:cs typeface="Poppins" panose="00000500000000000000" pitchFamily="2" charset="0"/>
            </a:rPr>
            <a:t>Five 1:1 </a:t>
          </a:r>
          <a:r>
            <a:rPr lang="en-GB" sz="1800" dirty="0">
              <a:latin typeface="Poppins" panose="00000500000000000000" pitchFamily="2" charset="0"/>
              <a:cs typeface="Poppins" panose="00000500000000000000" pitchFamily="2" charset="0"/>
            </a:rPr>
            <a:t>conversations</a:t>
          </a:r>
        </a:p>
      </dgm:t>
    </dgm:pt>
    <dgm:pt modelId="{F1E065A8-FF46-4A6B-A0C1-A4694C03B856}" type="parTrans" cxnId="{BA44D863-87C9-48AD-897D-7D2925E07DBA}">
      <dgm:prSet/>
      <dgm:spPr/>
      <dgm:t>
        <a:bodyPr/>
        <a:lstStyle/>
        <a:p>
          <a:endParaRPr lang="en-GB"/>
        </a:p>
      </dgm:t>
    </dgm:pt>
    <dgm:pt modelId="{9A10B452-AD32-4D50-A3E6-0BA3EABC2FE4}" type="sibTrans" cxnId="{BA44D863-87C9-48AD-897D-7D2925E07DBA}">
      <dgm:prSet/>
      <dgm:spPr/>
      <dgm:t>
        <a:bodyPr/>
        <a:lstStyle/>
        <a:p>
          <a:endParaRPr lang="en-GB"/>
        </a:p>
      </dgm:t>
    </dgm:pt>
    <dgm:pt modelId="{1484DF9C-C224-42BB-89BC-3D092BFA2C9C}" type="pres">
      <dgm:prSet presAssocID="{43A8F0F4-375A-4C20-92DC-ED3157F8EFE2}" presName="Name0" presStyleCnt="0">
        <dgm:presLayoutVars>
          <dgm:resizeHandles/>
        </dgm:presLayoutVars>
      </dgm:prSet>
      <dgm:spPr/>
    </dgm:pt>
    <dgm:pt modelId="{B21D634E-1023-4D0E-97C0-7D638B4502D8}" type="pres">
      <dgm:prSet presAssocID="{AE7DD6D5-5E52-4B89-8E84-E04223CCB582}" presName="text" presStyleLbl="node1" presStyleIdx="0" presStyleCnt="5">
        <dgm:presLayoutVars>
          <dgm:bulletEnabled val="1"/>
        </dgm:presLayoutVars>
      </dgm:prSet>
      <dgm:spPr/>
    </dgm:pt>
    <dgm:pt modelId="{38CB9005-70A0-41EC-A74B-A927EC85F54A}" type="pres">
      <dgm:prSet presAssocID="{92508C50-2C9D-4199-96FE-1BEFF6FDF207}" presName="space" presStyleCnt="0"/>
      <dgm:spPr/>
    </dgm:pt>
    <dgm:pt modelId="{1EA23171-6FB7-4766-8010-49CCEB32E47E}" type="pres">
      <dgm:prSet presAssocID="{0CCE7AFF-CB3D-4C03-9B05-D670C6B85D78}" presName="text" presStyleLbl="node1" presStyleIdx="1" presStyleCnt="5">
        <dgm:presLayoutVars>
          <dgm:bulletEnabled val="1"/>
        </dgm:presLayoutVars>
      </dgm:prSet>
      <dgm:spPr/>
    </dgm:pt>
    <dgm:pt modelId="{27283C68-5E69-4564-BEE6-67B2041487AE}" type="pres">
      <dgm:prSet presAssocID="{4E4472A3-1889-4A57-88F0-522BD2BD0ACA}" presName="space" presStyleCnt="0"/>
      <dgm:spPr/>
    </dgm:pt>
    <dgm:pt modelId="{C334E4BD-D9EB-48C3-8A94-5D940FD72C1A}" type="pres">
      <dgm:prSet presAssocID="{7BB5846B-8E10-4850-BB0C-EB9B5FDCFD58}" presName="text" presStyleLbl="node1" presStyleIdx="2" presStyleCnt="5">
        <dgm:presLayoutVars>
          <dgm:bulletEnabled val="1"/>
        </dgm:presLayoutVars>
      </dgm:prSet>
      <dgm:spPr/>
    </dgm:pt>
    <dgm:pt modelId="{11C92FB3-9CBA-4EB1-A9ED-1CAFE57B300A}" type="pres">
      <dgm:prSet presAssocID="{9A10B452-AD32-4D50-A3E6-0BA3EABC2FE4}" presName="space" presStyleCnt="0"/>
      <dgm:spPr/>
    </dgm:pt>
    <dgm:pt modelId="{55BD38E7-DFFD-4E9B-A9D2-4AAB26CF8286}" type="pres">
      <dgm:prSet presAssocID="{161C5310-8E00-4AAA-8488-88E6A45273BF}" presName="text" presStyleLbl="node1" presStyleIdx="3" presStyleCnt="5">
        <dgm:presLayoutVars>
          <dgm:bulletEnabled val="1"/>
        </dgm:presLayoutVars>
      </dgm:prSet>
      <dgm:spPr/>
    </dgm:pt>
    <dgm:pt modelId="{B428F046-216F-498D-8BC1-6EBBD77A8747}" type="pres">
      <dgm:prSet presAssocID="{EB5C69AE-C0EF-4C2F-84D4-29EB8EDBC64A}" presName="space" presStyleCnt="0"/>
      <dgm:spPr/>
    </dgm:pt>
    <dgm:pt modelId="{60BF17D0-1B1E-41C4-AD9A-05E93BE63161}" type="pres">
      <dgm:prSet presAssocID="{80E8149D-D8BB-46F7-9577-46D09860FCA5}" presName="text" presStyleLbl="node1" presStyleIdx="4" presStyleCnt="5">
        <dgm:presLayoutVars>
          <dgm:bulletEnabled val="1"/>
        </dgm:presLayoutVars>
      </dgm:prSet>
      <dgm:spPr/>
    </dgm:pt>
  </dgm:ptLst>
  <dgm:cxnLst>
    <dgm:cxn modelId="{B3EA3807-C30A-4B13-8BF2-5FB8D7E73227}" srcId="{43A8F0F4-375A-4C20-92DC-ED3157F8EFE2}" destId="{AE7DD6D5-5E52-4B89-8E84-E04223CCB582}" srcOrd="0" destOrd="0" parTransId="{6B877294-F59F-4340-99B5-D4283B5F8AC2}" sibTransId="{92508C50-2C9D-4199-96FE-1BEFF6FDF207}"/>
    <dgm:cxn modelId="{3300B815-EC67-4AC5-9C13-3129BA63346A}" type="presOf" srcId="{7BB5846B-8E10-4850-BB0C-EB9B5FDCFD58}" destId="{C334E4BD-D9EB-48C3-8A94-5D940FD72C1A}" srcOrd="0" destOrd="0" presId="urn:diagrams.loki3.com/VaryingWidthList"/>
    <dgm:cxn modelId="{44882963-B1CC-4683-8630-40E76F908D90}" srcId="{43A8F0F4-375A-4C20-92DC-ED3157F8EFE2}" destId="{0CCE7AFF-CB3D-4C03-9B05-D670C6B85D78}" srcOrd="1" destOrd="0" parTransId="{68C38F33-730C-42BC-BBE7-6C601D7E06DB}" sibTransId="{4E4472A3-1889-4A57-88F0-522BD2BD0ACA}"/>
    <dgm:cxn modelId="{BA44D863-87C9-48AD-897D-7D2925E07DBA}" srcId="{43A8F0F4-375A-4C20-92DC-ED3157F8EFE2}" destId="{7BB5846B-8E10-4850-BB0C-EB9B5FDCFD58}" srcOrd="2" destOrd="0" parTransId="{F1E065A8-FF46-4A6B-A0C1-A4694C03B856}" sibTransId="{9A10B452-AD32-4D50-A3E6-0BA3EABC2FE4}"/>
    <dgm:cxn modelId="{24FF8247-F138-4F86-82DC-166C5EEABD98}" srcId="{43A8F0F4-375A-4C20-92DC-ED3157F8EFE2}" destId="{80E8149D-D8BB-46F7-9577-46D09860FCA5}" srcOrd="4" destOrd="0" parTransId="{DA35F94F-39BC-4A49-A986-920F1870B57F}" sibTransId="{A0748395-D551-41A8-BDE4-3CE33C12FDCD}"/>
    <dgm:cxn modelId="{15A4646C-6F70-4335-8605-DE1E436A70C3}" srcId="{43A8F0F4-375A-4C20-92DC-ED3157F8EFE2}" destId="{161C5310-8E00-4AAA-8488-88E6A45273BF}" srcOrd="3" destOrd="0" parTransId="{FB3E25F0-5D53-4127-BEE5-62AE82A6FDF0}" sibTransId="{EB5C69AE-C0EF-4C2F-84D4-29EB8EDBC64A}"/>
    <dgm:cxn modelId="{32EE054F-04D4-49F5-973D-1CA2A414ADBD}" type="presOf" srcId="{AE7DD6D5-5E52-4B89-8E84-E04223CCB582}" destId="{B21D634E-1023-4D0E-97C0-7D638B4502D8}" srcOrd="0" destOrd="0" presId="urn:diagrams.loki3.com/VaryingWidthList"/>
    <dgm:cxn modelId="{51E1957E-ED46-45DD-BE29-CC1FFB8FF0A2}" type="presOf" srcId="{0CCE7AFF-CB3D-4C03-9B05-D670C6B85D78}" destId="{1EA23171-6FB7-4766-8010-49CCEB32E47E}" srcOrd="0" destOrd="0" presId="urn:diagrams.loki3.com/VaryingWidthList"/>
    <dgm:cxn modelId="{8F7B61AC-F7BF-4A83-855B-D1FDB62B35AC}" type="presOf" srcId="{43A8F0F4-375A-4C20-92DC-ED3157F8EFE2}" destId="{1484DF9C-C224-42BB-89BC-3D092BFA2C9C}" srcOrd="0" destOrd="0" presId="urn:diagrams.loki3.com/VaryingWidthList"/>
    <dgm:cxn modelId="{5D146DBB-43B8-4F39-B3D1-96353973F9DB}" type="presOf" srcId="{80E8149D-D8BB-46F7-9577-46D09860FCA5}" destId="{60BF17D0-1B1E-41C4-AD9A-05E93BE63161}" srcOrd="0" destOrd="0" presId="urn:diagrams.loki3.com/VaryingWidthList"/>
    <dgm:cxn modelId="{9DC5DDE2-674D-4100-BAA8-04C633852E84}" type="presOf" srcId="{161C5310-8E00-4AAA-8488-88E6A45273BF}" destId="{55BD38E7-DFFD-4E9B-A9D2-4AAB26CF8286}" srcOrd="0" destOrd="0" presId="urn:diagrams.loki3.com/VaryingWidthList"/>
    <dgm:cxn modelId="{B44FE2F1-2D9B-4564-AE55-240711A05CCC}" type="presParOf" srcId="{1484DF9C-C224-42BB-89BC-3D092BFA2C9C}" destId="{B21D634E-1023-4D0E-97C0-7D638B4502D8}" srcOrd="0" destOrd="0" presId="urn:diagrams.loki3.com/VaryingWidthList"/>
    <dgm:cxn modelId="{73B53EBE-D9FD-4A4A-BBBD-BC4E2A296831}" type="presParOf" srcId="{1484DF9C-C224-42BB-89BC-3D092BFA2C9C}" destId="{38CB9005-70A0-41EC-A74B-A927EC85F54A}" srcOrd="1" destOrd="0" presId="urn:diagrams.loki3.com/VaryingWidthList"/>
    <dgm:cxn modelId="{22C0E46C-9066-409E-9D33-59EBEF7F96DA}" type="presParOf" srcId="{1484DF9C-C224-42BB-89BC-3D092BFA2C9C}" destId="{1EA23171-6FB7-4766-8010-49CCEB32E47E}" srcOrd="2" destOrd="0" presId="urn:diagrams.loki3.com/VaryingWidthList"/>
    <dgm:cxn modelId="{2A03BAAA-B460-4E43-A116-4E99311CA89C}" type="presParOf" srcId="{1484DF9C-C224-42BB-89BC-3D092BFA2C9C}" destId="{27283C68-5E69-4564-BEE6-67B2041487AE}" srcOrd="3" destOrd="0" presId="urn:diagrams.loki3.com/VaryingWidthList"/>
    <dgm:cxn modelId="{1A6FB2E8-E07F-4CF6-A620-680721E88A71}" type="presParOf" srcId="{1484DF9C-C224-42BB-89BC-3D092BFA2C9C}" destId="{C334E4BD-D9EB-48C3-8A94-5D940FD72C1A}" srcOrd="4" destOrd="0" presId="urn:diagrams.loki3.com/VaryingWidthList"/>
    <dgm:cxn modelId="{97C2F426-A92F-43A3-82DC-EAA318550CA1}" type="presParOf" srcId="{1484DF9C-C224-42BB-89BC-3D092BFA2C9C}" destId="{11C92FB3-9CBA-4EB1-A9ED-1CAFE57B300A}" srcOrd="5" destOrd="0" presId="urn:diagrams.loki3.com/VaryingWidthList"/>
    <dgm:cxn modelId="{82D8D2FC-931E-4322-9F0E-78BA5BA2E30D}" type="presParOf" srcId="{1484DF9C-C224-42BB-89BC-3D092BFA2C9C}" destId="{55BD38E7-DFFD-4E9B-A9D2-4AAB26CF8286}" srcOrd="6" destOrd="0" presId="urn:diagrams.loki3.com/VaryingWidthList"/>
    <dgm:cxn modelId="{56D03415-71BA-4A90-A172-8F1CE5B9A8FD}" type="presParOf" srcId="{1484DF9C-C224-42BB-89BC-3D092BFA2C9C}" destId="{B428F046-216F-498D-8BC1-6EBBD77A8747}" srcOrd="7" destOrd="0" presId="urn:diagrams.loki3.com/VaryingWidthList"/>
    <dgm:cxn modelId="{F6CECEDB-D898-4E0A-BE9F-221A3C57ABA3}" type="presParOf" srcId="{1484DF9C-C224-42BB-89BC-3D092BFA2C9C}" destId="{60BF17D0-1B1E-41C4-AD9A-05E93BE63161}" srcOrd="8"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FEAB4E-2605-4265-B7A9-DF98E949863A}"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C5D4DA54-6014-40E4-8ACA-5AE42E4CCDE2}">
      <dgm:prSet custT="1"/>
      <dgm:spPr/>
      <dgm:t>
        <a:bodyPr/>
        <a:lstStyle/>
        <a:p>
          <a:pPr>
            <a:lnSpc>
              <a:spcPct val="100000"/>
            </a:lnSpc>
          </a:pPr>
          <a:r>
            <a:rPr lang="en-US" sz="1300" dirty="0">
              <a:latin typeface="Poppins" panose="00000500000000000000" pitchFamily="2" charset="0"/>
              <a:cs typeface="Poppins" panose="00000500000000000000" pitchFamily="2" charset="0"/>
            </a:rPr>
            <a:t>Difficult to understand some communication and </a:t>
          </a:r>
          <a:r>
            <a:rPr lang="en-US" sz="1300" b="1" dirty="0">
              <a:latin typeface="Poppins" panose="00000500000000000000" pitchFamily="2" charset="0"/>
              <a:cs typeface="Poppins" panose="00000500000000000000" pitchFamily="2" charset="0"/>
            </a:rPr>
            <a:t>feedback from the fund. </a:t>
          </a:r>
          <a:endParaRPr lang="en-US" sz="1300" dirty="0">
            <a:latin typeface="Poppins" panose="00000500000000000000" pitchFamily="2" charset="0"/>
            <a:cs typeface="Poppins" panose="00000500000000000000" pitchFamily="2" charset="0"/>
          </a:endParaRPr>
        </a:p>
      </dgm:t>
    </dgm:pt>
    <dgm:pt modelId="{CC6794A5-032B-4CBA-A5AE-6C5C5BC12A92}" type="parTrans" cxnId="{3A6CF6DD-C993-4814-903D-E36F77F6EBFC}">
      <dgm:prSet/>
      <dgm:spPr/>
      <dgm:t>
        <a:bodyPr/>
        <a:lstStyle/>
        <a:p>
          <a:endParaRPr lang="en-US" sz="1300"/>
        </a:p>
      </dgm:t>
    </dgm:pt>
    <dgm:pt modelId="{8E652473-9186-4D51-90B1-A0907DA3C34D}" type="sibTrans" cxnId="{3A6CF6DD-C993-4814-903D-E36F77F6EBFC}">
      <dgm:prSet/>
      <dgm:spPr/>
      <dgm:t>
        <a:bodyPr/>
        <a:lstStyle/>
        <a:p>
          <a:endParaRPr lang="en-US" sz="1300"/>
        </a:p>
      </dgm:t>
    </dgm:pt>
    <dgm:pt modelId="{7B4CEE1C-213D-4146-AD8F-21E2A9165962}">
      <dgm:prSet custT="1"/>
      <dgm:spPr/>
      <dgm:t>
        <a:bodyPr/>
        <a:lstStyle/>
        <a:p>
          <a:pPr>
            <a:lnSpc>
              <a:spcPct val="100000"/>
            </a:lnSpc>
          </a:pPr>
          <a:r>
            <a:rPr lang="en-US" sz="1300" dirty="0">
              <a:latin typeface="Poppins" panose="00000500000000000000" pitchFamily="2" charset="0"/>
              <a:cs typeface="Poppins" panose="00000500000000000000" pitchFamily="2" charset="0"/>
            </a:rPr>
            <a:t>Short </a:t>
          </a:r>
          <a:r>
            <a:rPr lang="en-US" sz="1300" b="1" dirty="0">
              <a:latin typeface="Poppins" panose="00000500000000000000" pitchFamily="2" charset="0"/>
              <a:cs typeface="Poppins" panose="00000500000000000000" pitchFamily="2" charset="0"/>
            </a:rPr>
            <a:t>time period </a:t>
          </a:r>
          <a:r>
            <a:rPr lang="en-US" sz="1300" dirty="0">
              <a:latin typeface="Poppins" panose="00000500000000000000" pitchFamily="2" charset="0"/>
              <a:cs typeface="Poppins" panose="00000500000000000000" pitchFamily="2" charset="0"/>
            </a:rPr>
            <a:t>between project end and next application phase - little time to reflect or seek support in the final stages of the project.</a:t>
          </a:r>
        </a:p>
      </dgm:t>
    </dgm:pt>
    <dgm:pt modelId="{CCD02725-5F45-4318-8343-28969024C5F5}" type="parTrans" cxnId="{7AB42E69-B62A-4FE3-B062-952ACEAC32E5}">
      <dgm:prSet/>
      <dgm:spPr/>
      <dgm:t>
        <a:bodyPr/>
        <a:lstStyle/>
        <a:p>
          <a:endParaRPr lang="en-US" sz="1300"/>
        </a:p>
      </dgm:t>
    </dgm:pt>
    <dgm:pt modelId="{9ECFBB32-BFAC-428C-927D-2779815217F9}" type="sibTrans" cxnId="{7AB42E69-B62A-4FE3-B062-952ACEAC32E5}">
      <dgm:prSet/>
      <dgm:spPr/>
      <dgm:t>
        <a:bodyPr/>
        <a:lstStyle/>
        <a:p>
          <a:endParaRPr lang="en-US" sz="1300"/>
        </a:p>
      </dgm:t>
    </dgm:pt>
    <dgm:pt modelId="{D0F2F432-C1BA-4753-AA04-96371BB8F9DD}">
      <dgm:prSet custT="1"/>
      <dgm:spPr/>
      <dgm:t>
        <a:bodyPr/>
        <a:lstStyle/>
        <a:p>
          <a:pPr>
            <a:lnSpc>
              <a:spcPct val="100000"/>
            </a:lnSpc>
          </a:pPr>
          <a:r>
            <a:rPr lang="en-US" sz="1300" b="1" dirty="0">
              <a:latin typeface="Poppins" panose="00000500000000000000" pitchFamily="2" charset="0"/>
              <a:cs typeface="Poppins" panose="00000500000000000000" pitchFamily="2" charset="0"/>
            </a:rPr>
            <a:t>Tight award remit </a:t>
          </a:r>
          <a:r>
            <a:rPr lang="en-US" sz="1300" dirty="0">
              <a:latin typeface="Poppins" panose="00000500000000000000" pitchFamily="2" charset="0"/>
              <a:cs typeface="Poppins" panose="00000500000000000000" pitchFamily="2" charset="0"/>
            </a:rPr>
            <a:t>– a few had to fit their project in the fund </a:t>
          </a:r>
        </a:p>
      </dgm:t>
    </dgm:pt>
    <dgm:pt modelId="{8653F415-9500-4C2B-9FC9-A9DBCB49FF4F}" type="parTrans" cxnId="{FF297387-C1FF-4ABE-B3D1-3CFB9FAE5DBA}">
      <dgm:prSet/>
      <dgm:spPr/>
      <dgm:t>
        <a:bodyPr/>
        <a:lstStyle/>
        <a:p>
          <a:endParaRPr lang="en-US" sz="1300"/>
        </a:p>
      </dgm:t>
    </dgm:pt>
    <dgm:pt modelId="{D896128D-1773-4FCF-BEB5-555A05E35671}" type="sibTrans" cxnId="{FF297387-C1FF-4ABE-B3D1-3CFB9FAE5DBA}">
      <dgm:prSet/>
      <dgm:spPr/>
      <dgm:t>
        <a:bodyPr/>
        <a:lstStyle/>
        <a:p>
          <a:endParaRPr lang="en-US" sz="1300"/>
        </a:p>
      </dgm:t>
    </dgm:pt>
    <dgm:pt modelId="{634777A9-2C2D-4321-968B-3833BFA3DEE8}">
      <dgm:prSet custT="1"/>
      <dgm:spPr/>
      <dgm:t>
        <a:bodyPr/>
        <a:lstStyle/>
        <a:p>
          <a:pPr>
            <a:lnSpc>
              <a:spcPct val="100000"/>
            </a:lnSpc>
          </a:pPr>
          <a:r>
            <a:rPr lang="en-US" sz="1300" dirty="0">
              <a:latin typeface="Poppins" panose="00000500000000000000" pitchFamily="2" charset="0"/>
              <a:cs typeface="Poppins" panose="00000500000000000000" pitchFamily="2" charset="0"/>
            </a:rPr>
            <a:t>Perceptions (whether the case or not) that requesting extensions or other </a:t>
          </a:r>
          <a:r>
            <a:rPr lang="en-US" sz="1300" b="1" dirty="0">
              <a:latin typeface="Poppins" panose="00000500000000000000" pitchFamily="2" charset="0"/>
              <a:cs typeface="Poppins" panose="00000500000000000000" pitchFamily="2" charset="0"/>
            </a:rPr>
            <a:t>fund-related changes </a:t>
          </a:r>
          <a:r>
            <a:rPr lang="en-US" sz="1300" dirty="0">
              <a:latin typeface="Poppins" panose="00000500000000000000" pitchFamily="2" charset="0"/>
              <a:cs typeface="Poppins" panose="00000500000000000000" pitchFamily="2" charset="0"/>
            </a:rPr>
            <a:t>require additional paperwork.</a:t>
          </a:r>
        </a:p>
      </dgm:t>
    </dgm:pt>
    <dgm:pt modelId="{AB365986-AE23-42A6-823D-63D509C9FFD4}" type="parTrans" cxnId="{DC61F45D-4199-499D-8DC8-204DBC6CF8E2}">
      <dgm:prSet/>
      <dgm:spPr/>
      <dgm:t>
        <a:bodyPr/>
        <a:lstStyle/>
        <a:p>
          <a:endParaRPr lang="en-US" sz="1300"/>
        </a:p>
      </dgm:t>
    </dgm:pt>
    <dgm:pt modelId="{3384D414-4F0E-449B-A1DA-2087D24E98C4}" type="sibTrans" cxnId="{DC61F45D-4199-499D-8DC8-204DBC6CF8E2}">
      <dgm:prSet/>
      <dgm:spPr/>
      <dgm:t>
        <a:bodyPr/>
        <a:lstStyle/>
        <a:p>
          <a:endParaRPr lang="en-US" sz="1300"/>
        </a:p>
      </dgm:t>
    </dgm:pt>
    <dgm:pt modelId="{B53377EB-3443-4319-88BC-311F75CB5BA6}">
      <dgm:prSet custT="1"/>
      <dgm:spPr/>
      <dgm:t>
        <a:bodyPr/>
        <a:lstStyle/>
        <a:p>
          <a:pPr>
            <a:lnSpc>
              <a:spcPct val="100000"/>
            </a:lnSpc>
          </a:pPr>
          <a:r>
            <a:rPr lang="en-US" sz="1300" dirty="0">
              <a:latin typeface="Poppins" panose="00000500000000000000" pitchFamily="2" charset="0"/>
              <a:cs typeface="Poppins" panose="00000500000000000000" pitchFamily="2" charset="0"/>
            </a:rPr>
            <a:t>Sometimes the funding timeline can create a risk of </a:t>
          </a:r>
          <a:r>
            <a:rPr lang="en-US" sz="1300" b="1" dirty="0">
              <a:latin typeface="Poppins" panose="00000500000000000000" pitchFamily="2" charset="0"/>
              <a:cs typeface="Poppins" panose="00000500000000000000" pitchFamily="2" charset="0"/>
            </a:rPr>
            <a:t>service delivery gaps, </a:t>
          </a:r>
          <a:r>
            <a:rPr lang="en-US" sz="1300" dirty="0">
              <a:latin typeface="Poppins" panose="00000500000000000000" pitchFamily="2" charset="0"/>
              <a:cs typeface="Poppins" panose="00000500000000000000" pitchFamily="2" charset="0"/>
            </a:rPr>
            <a:t>such as the </a:t>
          </a:r>
          <a:r>
            <a:rPr lang="en-US" sz="1300" b="1" dirty="0">
              <a:latin typeface="Poppins" panose="00000500000000000000" pitchFamily="2" charset="0"/>
              <a:cs typeface="Poppins" panose="00000500000000000000" pitchFamily="2" charset="0"/>
            </a:rPr>
            <a:t>time</a:t>
          </a:r>
          <a:r>
            <a:rPr lang="en-US" sz="1300" dirty="0">
              <a:latin typeface="Poppins" panose="00000500000000000000" pitchFamily="2" charset="0"/>
              <a:cs typeface="Poppins" panose="00000500000000000000" pitchFamily="2" charset="0"/>
            </a:rPr>
            <a:t> between receiving the last funding and the final-report.</a:t>
          </a:r>
        </a:p>
      </dgm:t>
    </dgm:pt>
    <dgm:pt modelId="{131BC5EC-205E-4481-97FF-577DEBE09BB6}" type="parTrans" cxnId="{12306309-AFE9-4E17-80B3-1A7755026256}">
      <dgm:prSet/>
      <dgm:spPr/>
      <dgm:t>
        <a:bodyPr/>
        <a:lstStyle/>
        <a:p>
          <a:endParaRPr lang="en-US" sz="1300"/>
        </a:p>
      </dgm:t>
    </dgm:pt>
    <dgm:pt modelId="{718DDD26-4194-4B73-AB6D-9A8ED03B0594}" type="sibTrans" cxnId="{12306309-AFE9-4E17-80B3-1A7755026256}">
      <dgm:prSet/>
      <dgm:spPr/>
      <dgm:t>
        <a:bodyPr/>
        <a:lstStyle/>
        <a:p>
          <a:endParaRPr lang="en-US" sz="1300"/>
        </a:p>
      </dgm:t>
    </dgm:pt>
    <dgm:pt modelId="{11941172-C500-4B40-A9B1-1E3185E00A23}">
      <dgm:prSet custT="1"/>
      <dgm:spPr/>
      <dgm:t>
        <a:bodyPr/>
        <a:lstStyle/>
        <a:p>
          <a:pPr>
            <a:lnSpc>
              <a:spcPct val="100000"/>
            </a:lnSpc>
          </a:pPr>
          <a:r>
            <a:rPr lang="en-US" sz="1300" b="1" dirty="0">
              <a:latin typeface="Poppins" panose="00000500000000000000" pitchFamily="2" charset="0"/>
              <a:cs typeface="Poppins" panose="00000500000000000000" pitchFamily="2" charset="0"/>
            </a:rPr>
            <a:t>Capturing long-term wellbeing improvements</a:t>
          </a:r>
          <a:r>
            <a:rPr lang="en-US" sz="1300" dirty="0">
              <a:latin typeface="Poppins" panose="00000500000000000000" pitchFamily="2" charset="0"/>
              <a:cs typeface="Poppins" panose="00000500000000000000" pitchFamily="2" charset="0"/>
            </a:rPr>
            <a:t>, particularly for individuals with more severe mental health conditions. This may require a more reflective evaluation approach.</a:t>
          </a:r>
        </a:p>
      </dgm:t>
    </dgm:pt>
    <dgm:pt modelId="{705202BB-84C3-4068-8EFE-A4F23D8642B0}" type="parTrans" cxnId="{AE8A9B75-25C0-41D5-820F-12E16CF1053C}">
      <dgm:prSet/>
      <dgm:spPr/>
      <dgm:t>
        <a:bodyPr/>
        <a:lstStyle/>
        <a:p>
          <a:endParaRPr lang="en-US" sz="1300"/>
        </a:p>
      </dgm:t>
    </dgm:pt>
    <dgm:pt modelId="{77936671-4605-47BF-954A-F558715716ED}" type="sibTrans" cxnId="{AE8A9B75-25C0-41D5-820F-12E16CF1053C}">
      <dgm:prSet/>
      <dgm:spPr/>
      <dgm:t>
        <a:bodyPr/>
        <a:lstStyle/>
        <a:p>
          <a:endParaRPr lang="en-US" sz="1300"/>
        </a:p>
      </dgm:t>
    </dgm:pt>
    <dgm:pt modelId="{A0BECA4B-C583-4AF4-A6A2-95A1E320DA58}">
      <dgm:prSet custT="1"/>
      <dgm:spPr/>
      <dgm:t>
        <a:bodyPr/>
        <a:lstStyle/>
        <a:p>
          <a:pPr>
            <a:lnSpc>
              <a:spcPct val="100000"/>
            </a:lnSpc>
          </a:pPr>
          <a:r>
            <a:rPr lang="en-US" sz="1300" b="1" dirty="0">
              <a:latin typeface="Poppins" panose="00000500000000000000" pitchFamily="2" charset="0"/>
              <a:cs typeface="Poppins" panose="00000500000000000000" pitchFamily="2" charset="0"/>
            </a:rPr>
            <a:t>Challenging to measure impact</a:t>
          </a:r>
          <a:r>
            <a:rPr lang="en-US" sz="1300" dirty="0">
              <a:latin typeface="Poppins" panose="00000500000000000000" pitchFamily="2" charset="0"/>
              <a:cs typeface="Poppins" panose="00000500000000000000" pitchFamily="2" charset="0"/>
            </a:rPr>
            <a:t> due to </a:t>
          </a:r>
          <a:r>
            <a:rPr lang="en-US" sz="1300" b="1" dirty="0">
              <a:latin typeface="Poppins" panose="00000500000000000000" pitchFamily="2" charset="0"/>
              <a:cs typeface="Poppins" panose="00000500000000000000" pitchFamily="2" charset="0"/>
            </a:rPr>
            <a:t>few feedback responses</a:t>
          </a:r>
          <a:r>
            <a:rPr lang="en-US" sz="1300" b="1" dirty="0"/>
            <a:t>.</a:t>
          </a:r>
          <a:endParaRPr lang="en-US" sz="1300" dirty="0"/>
        </a:p>
      </dgm:t>
    </dgm:pt>
    <dgm:pt modelId="{27DA1962-252F-4003-91B8-5D0D654AF434}" type="parTrans" cxnId="{84398BFC-11ED-4270-AC64-798A0EE7C7A3}">
      <dgm:prSet/>
      <dgm:spPr/>
      <dgm:t>
        <a:bodyPr/>
        <a:lstStyle/>
        <a:p>
          <a:endParaRPr lang="en-US" sz="1300"/>
        </a:p>
      </dgm:t>
    </dgm:pt>
    <dgm:pt modelId="{352FB20C-58F7-4254-8B97-5343DEA2CF33}" type="sibTrans" cxnId="{84398BFC-11ED-4270-AC64-798A0EE7C7A3}">
      <dgm:prSet/>
      <dgm:spPr/>
      <dgm:t>
        <a:bodyPr/>
        <a:lstStyle/>
        <a:p>
          <a:endParaRPr lang="en-US" sz="1300"/>
        </a:p>
      </dgm:t>
    </dgm:pt>
    <dgm:pt modelId="{402A9BBB-5E4E-47F7-A715-21705AA98F84}" type="pres">
      <dgm:prSet presAssocID="{B1FEAB4E-2605-4265-B7A9-DF98E949863A}" presName="root" presStyleCnt="0">
        <dgm:presLayoutVars>
          <dgm:dir/>
          <dgm:resizeHandles val="exact"/>
        </dgm:presLayoutVars>
      </dgm:prSet>
      <dgm:spPr/>
    </dgm:pt>
    <dgm:pt modelId="{8B6199C5-D88E-4A8E-8E7C-9C720658EACA}" type="pres">
      <dgm:prSet presAssocID="{C5D4DA54-6014-40E4-8ACA-5AE42E4CCDE2}" presName="compNode" presStyleCnt="0"/>
      <dgm:spPr/>
    </dgm:pt>
    <dgm:pt modelId="{FFE70510-31A8-468B-93CD-B80EB37CCE5A}" type="pres">
      <dgm:prSet presAssocID="{C5D4DA54-6014-40E4-8ACA-5AE42E4CCDE2}" presName="iconRect" presStyleLbl="node1" presStyleIdx="0" presStyleCnt="7" custLinFactNeighborY="2300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at Bubble"/>
        </a:ext>
      </dgm:extLst>
    </dgm:pt>
    <dgm:pt modelId="{09C8DA1C-C718-4B19-A551-C1BBDCE21577}" type="pres">
      <dgm:prSet presAssocID="{C5D4DA54-6014-40E4-8ACA-5AE42E4CCDE2}" presName="spaceRect" presStyleCnt="0"/>
      <dgm:spPr/>
    </dgm:pt>
    <dgm:pt modelId="{E637427C-597C-412B-A065-9E0A724D014D}" type="pres">
      <dgm:prSet presAssocID="{C5D4DA54-6014-40E4-8ACA-5AE42E4CCDE2}" presName="textRect" presStyleLbl="revTx" presStyleIdx="0" presStyleCnt="7" custScaleX="127125">
        <dgm:presLayoutVars>
          <dgm:chMax val="1"/>
          <dgm:chPref val="1"/>
        </dgm:presLayoutVars>
      </dgm:prSet>
      <dgm:spPr/>
    </dgm:pt>
    <dgm:pt modelId="{76F91F26-08B6-41BD-81E0-566568AE19AB}" type="pres">
      <dgm:prSet presAssocID="{8E652473-9186-4D51-90B1-A0907DA3C34D}" presName="sibTrans" presStyleCnt="0"/>
      <dgm:spPr/>
    </dgm:pt>
    <dgm:pt modelId="{36C903A5-6056-4D2C-8DFE-64062177F930}" type="pres">
      <dgm:prSet presAssocID="{7B4CEE1C-213D-4146-AD8F-21E2A9165962}" presName="compNode" presStyleCnt="0"/>
      <dgm:spPr/>
    </dgm:pt>
    <dgm:pt modelId="{B82F6F0A-89B0-4187-A260-850E169F1FE5}" type="pres">
      <dgm:prSet presAssocID="{7B4CEE1C-213D-4146-AD8F-21E2A9165962}" presName="iconRect" presStyleLbl="node1" presStyleIdx="1" presStyleCnt="7" custLinFactNeighborY="2300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5F0196B2-6BB4-42A4-91E2-35A937950AB2}" type="pres">
      <dgm:prSet presAssocID="{7B4CEE1C-213D-4146-AD8F-21E2A9165962}" presName="spaceRect" presStyleCnt="0"/>
      <dgm:spPr/>
    </dgm:pt>
    <dgm:pt modelId="{2D339C56-3680-4A43-B80B-9528689F2191}" type="pres">
      <dgm:prSet presAssocID="{7B4CEE1C-213D-4146-AD8F-21E2A9165962}" presName="textRect" presStyleLbl="revTx" presStyleIdx="1" presStyleCnt="7" custScaleX="139527">
        <dgm:presLayoutVars>
          <dgm:chMax val="1"/>
          <dgm:chPref val="1"/>
        </dgm:presLayoutVars>
      </dgm:prSet>
      <dgm:spPr/>
    </dgm:pt>
    <dgm:pt modelId="{55D29C68-AF74-4941-B92F-7116C642C018}" type="pres">
      <dgm:prSet presAssocID="{9ECFBB32-BFAC-428C-927D-2779815217F9}" presName="sibTrans" presStyleCnt="0"/>
      <dgm:spPr/>
    </dgm:pt>
    <dgm:pt modelId="{DBD1EA8C-F056-4C2C-857D-910082A546C6}" type="pres">
      <dgm:prSet presAssocID="{D0F2F432-C1BA-4753-AA04-96371BB8F9DD}" presName="compNode" presStyleCnt="0"/>
      <dgm:spPr/>
    </dgm:pt>
    <dgm:pt modelId="{94872835-603F-42C7-9389-07606AC8327C}" type="pres">
      <dgm:prSet presAssocID="{D0F2F432-C1BA-4753-AA04-96371BB8F9DD}" presName="iconRect" presStyleLbl="node1" presStyleIdx="2" presStyleCnt="7" custLinFactNeighborY="23008"/>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Meeting with solid fill"/>
        </a:ext>
      </dgm:extLst>
    </dgm:pt>
    <dgm:pt modelId="{E41AB2FA-9B31-49F8-BE18-8A42B9178207}" type="pres">
      <dgm:prSet presAssocID="{D0F2F432-C1BA-4753-AA04-96371BB8F9DD}" presName="spaceRect" presStyleCnt="0"/>
      <dgm:spPr/>
    </dgm:pt>
    <dgm:pt modelId="{58E5DF6B-1E26-4ADD-808D-C31BC5BBFD69}" type="pres">
      <dgm:prSet presAssocID="{D0F2F432-C1BA-4753-AA04-96371BB8F9DD}" presName="textRect" presStyleLbl="revTx" presStyleIdx="2" presStyleCnt="7" custScaleX="100000">
        <dgm:presLayoutVars>
          <dgm:chMax val="1"/>
          <dgm:chPref val="1"/>
        </dgm:presLayoutVars>
      </dgm:prSet>
      <dgm:spPr/>
    </dgm:pt>
    <dgm:pt modelId="{C0A74E8D-DEDA-465E-90DC-711819EB877D}" type="pres">
      <dgm:prSet presAssocID="{D896128D-1773-4FCF-BEB5-555A05E35671}" presName="sibTrans" presStyleCnt="0"/>
      <dgm:spPr/>
    </dgm:pt>
    <dgm:pt modelId="{54B4154C-60A2-4989-B229-A930AA13FFBF}" type="pres">
      <dgm:prSet presAssocID="{634777A9-2C2D-4321-968B-3833BFA3DEE8}" presName="compNode" presStyleCnt="0"/>
      <dgm:spPr/>
    </dgm:pt>
    <dgm:pt modelId="{C0A4227B-C73A-4C2D-ADB6-B9A82A1AE427}" type="pres">
      <dgm:prSet presAssocID="{634777A9-2C2D-4321-968B-3833BFA3DEE8}" presName="iconRect" presStyleLbl="node1" presStyleIdx="3" presStyleCnt="7" custLinFactNeighborY="23008"/>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ocument with solid fill"/>
        </a:ext>
      </dgm:extLst>
    </dgm:pt>
    <dgm:pt modelId="{8AE2323D-0B54-4D96-974C-DB1FAAC7F88C}" type="pres">
      <dgm:prSet presAssocID="{634777A9-2C2D-4321-968B-3833BFA3DEE8}" presName="spaceRect" presStyleCnt="0"/>
      <dgm:spPr/>
    </dgm:pt>
    <dgm:pt modelId="{4EEB41FD-8A82-4B80-B359-7CA11A3119A2}" type="pres">
      <dgm:prSet presAssocID="{634777A9-2C2D-4321-968B-3833BFA3DEE8}" presName="textRect" presStyleLbl="revTx" presStyleIdx="3" presStyleCnt="7" custScaleX="132131">
        <dgm:presLayoutVars>
          <dgm:chMax val="1"/>
          <dgm:chPref val="1"/>
        </dgm:presLayoutVars>
      </dgm:prSet>
      <dgm:spPr/>
    </dgm:pt>
    <dgm:pt modelId="{64573F2B-D301-4F76-8107-D9996793F4E4}" type="pres">
      <dgm:prSet presAssocID="{3384D414-4F0E-449B-A1DA-2087D24E98C4}" presName="sibTrans" presStyleCnt="0"/>
      <dgm:spPr/>
    </dgm:pt>
    <dgm:pt modelId="{84A8AEDE-F61B-473A-9819-23AF086818B1}" type="pres">
      <dgm:prSet presAssocID="{B53377EB-3443-4319-88BC-311F75CB5BA6}" presName="compNode" presStyleCnt="0"/>
      <dgm:spPr/>
    </dgm:pt>
    <dgm:pt modelId="{F467F4B8-9CF4-46C2-9FC9-16BEE41784E5}" type="pres">
      <dgm:prSet presAssocID="{B53377EB-3443-4319-88BC-311F75CB5BA6}" presName="iconRect" presStyleLbl="node1" presStyleIdx="4" presStyleCnt="7" custLinFactNeighborX="-12437" custLinFactNeighborY="34546"/>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Daily calendar with solid fill"/>
        </a:ext>
      </dgm:extLst>
    </dgm:pt>
    <dgm:pt modelId="{EA8CBCD2-EEF2-4B14-B1E0-0DADB4651A06}" type="pres">
      <dgm:prSet presAssocID="{B53377EB-3443-4319-88BC-311F75CB5BA6}" presName="spaceRect" presStyleCnt="0"/>
      <dgm:spPr/>
    </dgm:pt>
    <dgm:pt modelId="{B0E8055F-5D2A-4A81-BAD7-B5BFE8F19F48}" type="pres">
      <dgm:prSet presAssocID="{B53377EB-3443-4319-88BC-311F75CB5BA6}" presName="textRect" presStyleLbl="revTx" presStyleIdx="4" presStyleCnt="7" custScaleX="196581">
        <dgm:presLayoutVars>
          <dgm:chMax val="1"/>
          <dgm:chPref val="1"/>
        </dgm:presLayoutVars>
      </dgm:prSet>
      <dgm:spPr/>
    </dgm:pt>
    <dgm:pt modelId="{BF1DF8F8-C859-471E-9EC9-88F42F869CAC}" type="pres">
      <dgm:prSet presAssocID="{718DDD26-4194-4B73-AB6D-9A8ED03B0594}" presName="sibTrans" presStyleCnt="0"/>
      <dgm:spPr/>
    </dgm:pt>
    <dgm:pt modelId="{382F720D-A47E-4BB4-8AC8-312552575084}" type="pres">
      <dgm:prSet presAssocID="{11941172-C500-4B40-A9B1-1E3185E00A23}" presName="compNode" presStyleCnt="0"/>
      <dgm:spPr/>
    </dgm:pt>
    <dgm:pt modelId="{EAC37FB7-E826-48E4-BC33-B69F126F4C73}" type="pres">
      <dgm:prSet presAssocID="{11941172-C500-4B40-A9B1-1E3185E00A23}" presName="iconRect" presStyleLbl="node1" presStyleIdx="5" presStyleCnt="7" custLinFactNeighborX="7175" custLinFactNeighborY="3316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rain in head"/>
        </a:ext>
      </dgm:extLst>
    </dgm:pt>
    <dgm:pt modelId="{CB06C4AF-E38C-4AEA-8582-A93F87614D3F}" type="pres">
      <dgm:prSet presAssocID="{11941172-C500-4B40-A9B1-1E3185E00A23}" presName="spaceRect" presStyleCnt="0"/>
      <dgm:spPr/>
    </dgm:pt>
    <dgm:pt modelId="{DB22E3C9-C73E-49A5-80E4-B15531EDCA0F}" type="pres">
      <dgm:prSet presAssocID="{11941172-C500-4B40-A9B1-1E3185E00A23}" presName="textRect" presStyleLbl="revTx" presStyleIdx="5" presStyleCnt="7" custScaleX="163692">
        <dgm:presLayoutVars>
          <dgm:chMax val="1"/>
          <dgm:chPref val="1"/>
        </dgm:presLayoutVars>
      </dgm:prSet>
      <dgm:spPr/>
    </dgm:pt>
    <dgm:pt modelId="{CDB8CEE5-4E50-4F8E-827C-79E9C95DAD23}" type="pres">
      <dgm:prSet presAssocID="{77936671-4605-47BF-954A-F558715716ED}" presName="sibTrans" presStyleCnt="0"/>
      <dgm:spPr/>
    </dgm:pt>
    <dgm:pt modelId="{C7B5BE8C-D7BE-4635-A1A3-39793DD1495F}" type="pres">
      <dgm:prSet presAssocID="{A0BECA4B-C583-4AF4-A6A2-95A1E320DA58}" presName="compNode" presStyleCnt="0"/>
      <dgm:spPr/>
    </dgm:pt>
    <dgm:pt modelId="{33AB5F6D-16C5-44A6-A8F1-1C84CEAC9B18}" type="pres">
      <dgm:prSet presAssocID="{A0BECA4B-C583-4AF4-A6A2-95A1E320DA58}" presName="iconRect" presStyleLbl="node1" presStyleIdx="6" presStyleCnt="7" custLinFactNeighborX="2764" custLinFactNeighborY="3316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Neutral Face with No Fill"/>
        </a:ext>
      </dgm:extLst>
    </dgm:pt>
    <dgm:pt modelId="{FABA1864-7B2A-4BC6-BE8C-06B8946FC186}" type="pres">
      <dgm:prSet presAssocID="{A0BECA4B-C583-4AF4-A6A2-95A1E320DA58}" presName="spaceRect" presStyleCnt="0"/>
      <dgm:spPr/>
    </dgm:pt>
    <dgm:pt modelId="{9F68FE66-094B-4869-82B4-EA8996A2784F}" type="pres">
      <dgm:prSet presAssocID="{A0BECA4B-C583-4AF4-A6A2-95A1E320DA58}" presName="textRect" presStyleLbl="revTx" presStyleIdx="6" presStyleCnt="7" custScaleX="100000">
        <dgm:presLayoutVars>
          <dgm:chMax val="1"/>
          <dgm:chPref val="1"/>
        </dgm:presLayoutVars>
      </dgm:prSet>
      <dgm:spPr/>
    </dgm:pt>
  </dgm:ptLst>
  <dgm:cxnLst>
    <dgm:cxn modelId="{B69D9F02-B874-4F9F-B429-9FC798CA3BE3}" type="presOf" srcId="{D0F2F432-C1BA-4753-AA04-96371BB8F9DD}" destId="{58E5DF6B-1E26-4ADD-808D-C31BC5BBFD69}" srcOrd="0" destOrd="0" presId="urn:microsoft.com/office/officeart/2018/2/layout/IconLabelList"/>
    <dgm:cxn modelId="{12306309-AFE9-4E17-80B3-1A7755026256}" srcId="{B1FEAB4E-2605-4265-B7A9-DF98E949863A}" destId="{B53377EB-3443-4319-88BC-311F75CB5BA6}" srcOrd="4" destOrd="0" parTransId="{131BC5EC-205E-4481-97FF-577DEBE09BB6}" sibTransId="{718DDD26-4194-4B73-AB6D-9A8ED03B0594}"/>
    <dgm:cxn modelId="{0DD28610-F57E-48FA-9FB9-DA8F97964154}" type="presOf" srcId="{7B4CEE1C-213D-4146-AD8F-21E2A9165962}" destId="{2D339C56-3680-4A43-B80B-9528689F2191}" srcOrd="0" destOrd="0" presId="urn:microsoft.com/office/officeart/2018/2/layout/IconLabelList"/>
    <dgm:cxn modelId="{538D9F17-0769-40A7-BD73-C09B1901D7E3}" type="presOf" srcId="{11941172-C500-4B40-A9B1-1E3185E00A23}" destId="{DB22E3C9-C73E-49A5-80E4-B15531EDCA0F}" srcOrd="0" destOrd="0" presId="urn:microsoft.com/office/officeart/2018/2/layout/IconLabelList"/>
    <dgm:cxn modelId="{F51F112C-8951-4DC4-88A3-10135817601A}" type="presOf" srcId="{B53377EB-3443-4319-88BC-311F75CB5BA6}" destId="{B0E8055F-5D2A-4A81-BAD7-B5BFE8F19F48}" srcOrd="0" destOrd="0" presId="urn:microsoft.com/office/officeart/2018/2/layout/IconLabelList"/>
    <dgm:cxn modelId="{B5CB4E38-AAAE-4A13-959D-5BA582BAE9FE}" type="presOf" srcId="{634777A9-2C2D-4321-968B-3833BFA3DEE8}" destId="{4EEB41FD-8A82-4B80-B359-7CA11A3119A2}" srcOrd="0" destOrd="0" presId="urn:microsoft.com/office/officeart/2018/2/layout/IconLabelList"/>
    <dgm:cxn modelId="{81100F40-C52C-4815-8B83-8364E48046C8}" type="presOf" srcId="{A0BECA4B-C583-4AF4-A6A2-95A1E320DA58}" destId="{9F68FE66-094B-4869-82B4-EA8996A2784F}" srcOrd="0" destOrd="0" presId="urn:microsoft.com/office/officeart/2018/2/layout/IconLabelList"/>
    <dgm:cxn modelId="{DC61F45D-4199-499D-8DC8-204DBC6CF8E2}" srcId="{B1FEAB4E-2605-4265-B7A9-DF98E949863A}" destId="{634777A9-2C2D-4321-968B-3833BFA3DEE8}" srcOrd="3" destOrd="0" parTransId="{AB365986-AE23-42A6-823D-63D509C9FFD4}" sibTransId="{3384D414-4F0E-449B-A1DA-2087D24E98C4}"/>
    <dgm:cxn modelId="{5D9A2945-0B9C-4836-93EB-7BA4AF9C5529}" type="presOf" srcId="{B1FEAB4E-2605-4265-B7A9-DF98E949863A}" destId="{402A9BBB-5E4E-47F7-A715-21705AA98F84}" srcOrd="0" destOrd="0" presId="urn:microsoft.com/office/officeart/2018/2/layout/IconLabelList"/>
    <dgm:cxn modelId="{7AB42E69-B62A-4FE3-B062-952ACEAC32E5}" srcId="{B1FEAB4E-2605-4265-B7A9-DF98E949863A}" destId="{7B4CEE1C-213D-4146-AD8F-21E2A9165962}" srcOrd="1" destOrd="0" parTransId="{CCD02725-5F45-4318-8343-28969024C5F5}" sibTransId="{9ECFBB32-BFAC-428C-927D-2779815217F9}"/>
    <dgm:cxn modelId="{AE8A9B75-25C0-41D5-820F-12E16CF1053C}" srcId="{B1FEAB4E-2605-4265-B7A9-DF98E949863A}" destId="{11941172-C500-4B40-A9B1-1E3185E00A23}" srcOrd="5" destOrd="0" parTransId="{705202BB-84C3-4068-8EFE-A4F23D8642B0}" sibTransId="{77936671-4605-47BF-954A-F558715716ED}"/>
    <dgm:cxn modelId="{D138347B-D44A-4574-BD80-1817DA1537D9}" type="presOf" srcId="{C5D4DA54-6014-40E4-8ACA-5AE42E4CCDE2}" destId="{E637427C-597C-412B-A065-9E0A724D014D}" srcOrd="0" destOrd="0" presId="urn:microsoft.com/office/officeart/2018/2/layout/IconLabelList"/>
    <dgm:cxn modelId="{FF297387-C1FF-4ABE-B3D1-3CFB9FAE5DBA}" srcId="{B1FEAB4E-2605-4265-B7A9-DF98E949863A}" destId="{D0F2F432-C1BA-4753-AA04-96371BB8F9DD}" srcOrd="2" destOrd="0" parTransId="{8653F415-9500-4C2B-9FC9-A9DBCB49FF4F}" sibTransId="{D896128D-1773-4FCF-BEB5-555A05E35671}"/>
    <dgm:cxn modelId="{3A6CF6DD-C993-4814-903D-E36F77F6EBFC}" srcId="{B1FEAB4E-2605-4265-B7A9-DF98E949863A}" destId="{C5D4DA54-6014-40E4-8ACA-5AE42E4CCDE2}" srcOrd="0" destOrd="0" parTransId="{CC6794A5-032B-4CBA-A5AE-6C5C5BC12A92}" sibTransId="{8E652473-9186-4D51-90B1-A0907DA3C34D}"/>
    <dgm:cxn modelId="{84398BFC-11ED-4270-AC64-798A0EE7C7A3}" srcId="{B1FEAB4E-2605-4265-B7A9-DF98E949863A}" destId="{A0BECA4B-C583-4AF4-A6A2-95A1E320DA58}" srcOrd="6" destOrd="0" parTransId="{27DA1962-252F-4003-91B8-5D0D654AF434}" sibTransId="{352FB20C-58F7-4254-8B97-5343DEA2CF33}"/>
    <dgm:cxn modelId="{A10961F0-0E0E-4F12-84C1-D5FF7C3727ED}" type="presParOf" srcId="{402A9BBB-5E4E-47F7-A715-21705AA98F84}" destId="{8B6199C5-D88E-4A8E-8E7C-9C720658EACA}" srcOrd="0" destOrd="0" presId="urn:microsoft.com/office/officeart/2018/2/layout/IconLabelList"/>
    <dgm:cxn modelId="{0F569238-63CE-422A-BCEC-3C3960BAA636}" type="presParOf" srcId="{8B6199C5-D88E-4A8E-8E7C-9C720658EACA}" destId="{FFE70510-31A8-468B-93CD-B80EB37CCE5A}" srcOrd="0" destOrd="0" presId="urn:microsoft.com/office/officeart/2018/2/layout/IconLabelList"/>
    <dgm:cxn modelId="{446F2376-FE11-46EB-BB08-FC28508093AE}" type="presParOf" srcId="{8B6199C5-D88E-4A8E-8E7C-9C720658EACA}" destId="{09C8DA1C-C718-4B19-A551-C1BBDCE21577}" srcOrd="1" destOrd="0" presId="urn:microsoft.com/office/officeart/2018/2/layout/IconLabelList"/>
    <dgm:cxn modelId="{66643A62-260D-445A-875F-FB0465B994AF}" type="presParOf" srcId="{8B6199C5-D88E-4A8E-8E7C-9C720658EACA}" destId="{E637427C-597C-412B-A065-9E0A724D014D}" srcOrd="2" destOrd="0" presId="urn:microsoft.com/office/officeart/2018/2/layout/IconLabelList"/>
    <dgm:cxn modelId="{53378FE3-9006-42FF-A180-719036BD5BBB}" type="presParOf" srcId="{402A9BBB-5E4E-47F7-A715-21705AA98F84}" destId="{76F91F26-08B6-41BD-81E0-566568AE19AB}" srcOrd="1" destOrd="0" presId="urn:microsoft.com/office/officeart/2018/2/layout/IconLabelList"/>
    <dgm:cxn modelId="{659D2FE8-8286-46BC-AF89-97706CE485FA}" type="presParOf" srcId="{402A9BBB-5E4E-47F7-A715-21705AA98F84}" destId="{36C903A5-6056-4D2C-8DFE-64062177F930}" srcOrd="2" destOrd="0" presId="urn:microsoft.com/office/officeart/2018/2/layout/IconLabelList"/>
    <dgm:cxn modelId="{B0CDB34F-7133-4863-B775-54C7957DBA3A}" type="presParOf" srcId="{36C903A5-6056-4D2C-8DFE-64062177F930}" destId="{B82F6F0A-89B0-4187-A260-850E169F1FE5}" srcOrd="0" destOrd="0" presId="urn:microsoft.com/office/officeart/2018/2/layout/IconLabelList"/>
    <dgm:cxn modelId="{D89F67CE-452C-4599-B16C-2CBB53120226}" type="presParOf" srcId="{36C903A5-6056-4D2C-8DFE-64062177F930}" destId="{5F0196B2-6BB4-42A4-91E2-35A937950AB2}" srcOrd="1" destOrd="0" presId="urn:microsoft.com/office/officeart/2018/2/layout/IconLabelList"/>
    <dgm:cxn modelId="{DB6E1255-AAEA-4224-835F-75E0B39EA393}" type="presParOf" srcId="{36C903A5-6056-4D2C-8DFE-64062177F930}" destId="{2D339C56-3680-4A43-B80B-9528689F2191}" srcOrd="2" destOrd="0" presId="urn:microsoft.com/office/officeart/2018/2/layout/IconLabelList"/>
    <dgm:cxn modelId="{BB8232C2-3DE1-4CBB-90C5-BDB0BCD8F132}" type="presParOf" srcId="{402A9BBB-5E4E-47F7-A715-21705AA98F84}" destId="{55D29C68-AF74-4941-B92F-7116C642C018}" srcOrd="3" destOrd="0" presId="urn:microsoft.com/office/officeart/2018/2/layout/IconLabelList"/>
    <dgm:cxn modelId="{BA93EF7B-172C-46C1-9CA9-2D99B7A9BC45}" type="presParOf" srcId="{402A9BBB-5E4E-47F7-A715-21705AA98F84}" destId="{DBD1EA8C-F056-4C2C-857D-910082A546C6}" srcOrd="4" destOrd="0" presId="urn:microsoft.com/office/officeart/2018/2/layout/IconLabelList"/>
    <dgm:cxn modelId="{657EACCC-996E-4BF0-AC11-06A2221F2AB0}" type="presParOf" srcId="{DBD1EA8C-F056-4C2C-857D-910082A546C6}" destId="{94872835-603F-42C7-9389-07606AC8327C}" srcOrd="0" destOrd="0" presId="urn:microsoft.com/office/officeart/2018/2/layout/IconLabelList"/>
    <dgm:cxn modelId="{A16449B7-6EE5-4B0A-B8D8-624DA0D01D0B}" type="presParOf" srcId="{DBD1EA8C-F056-4C2C-857D-910082A546C6}" destId="{E41AB2FA-9B31-49F8-BE18-8A42B9178207}" srcOrd="1" destOrd="0" presId="urn:microsoft.com/office/officeart/2018/2/layout/IconLabelList"/>
    <dgm:cxn modelId="{2F613F3C-8F72-44BC-9730-FCACA8C432E5}" type="presParOf" srcId="{DBD1EA8C-F056-4C2C-857D-910082A546C6}" destId="{58E5DF6B-1E26-4ADD-808D-C31BC5BBFD69}" srcOrd="2" destOrd="0" presId="urn:microsoft.com/office/officeart/2018/2/layout/IconLabelList"/>
    <dgm:cxn modelId="{0E047AAD-B340-46FB-A4EC-93335AB4C20C}" type="presParOf" srcId="{402A9BBB-5E4E-47F7-A715-21705AA98F84}" destId="{C0A74E8D-DEDA-465E-90DC-711819EB877D}" srcOrd="5" destOrd="0" presId="urn:microsoft.com/office/officeart/2018/2/layout/IconLabelList"/>
    <dgm:cxn modelId="{DC0AE0EF-CFDA-40B4-8217-E4399B1860B7}" type="presParOf" srcId="{402A9BBB-5E4E-47F7-A715-21705AA98F84}" destId="{54B4154C-60A2-4989-B229-A930AA13FFBF}" srcOrd="6" destOrd="0" presId="urn:microsoft.com/office/officeart/2018/2/layout/IconLabelList"/>
    <dgm:cxn modelId="{C811AB5E-0574-4508-AAF9-79C57A0935E6}" type="presParOf" srcId="{54B4154C-60A2-4989-B229-A930AA13FFBF}" destId="{C0A4227B-C73A-4C2D-ADB6-B9A82A1AE427}" srcOrd="0" destOrd="0" presId="urn:microsoft.com/office/officeart/2018/2/layout/IconLabelList"/>
    <dgm:cxn modelId="{18E4F654-5CFD-4943-8630-C0DC2F942B5D}" type="presParOf" srcId="{54B4154C-60A2-4989-B229-A930AA13FFBF}" destId="{8AE2323D-0B54-4D96-974C-DB1FAAC7F88C}" srcOrd="1" destOrd="0" presId="urn:microsoft.com/office/officeart/2018/2/layout/IconLabelList"/>
    <dgm:cxn modelId="{A6586244-1001-4DD1-A61A-35F3037913A9}" type="presParOf" srcId="{54B4154C-60A2-4989-B229-A930AA13FFBF}" destId="{4EEB41FD-8A82-4B80-B359-7CA11A3119A2}" srcOrd="2" destOrd="0" presId="urn:microsoft.com/office/officeart/2018/2/layout/IconLabelList"/>
    <dgm:cxn modelId="{3337B6C8-88FA-4016-8521-369ACD668F17}" type="presParOf" srcId="{402A9BBB-5E4E-47F7-A715-21705AA98F84}" destId="{64573F2B-D301-4F76-8107-D9996793F4E4}" srcOrd="7" destOrd="0" presId="urn:microsoft.com/office/officeart/2018/2/layout/IconLabelList"/>
    <dgm:cxn modelId="{62DC85E2-7634-425C-A83C-F428F01AB0CC}" type="presParOf" srcId="{402A9BBB-5E4E-47F7-A715-21705AA98F84}" destId="{84A8AEDE-F61B-473A-9819-23AF086818B1}" srcOrd="8" destOrd="0" presId="urn:microsoft.com/office/officeart/2018/2/layout/IconLabelList"/>
    <dgm:cxn modelId="{F9E0AB1A-E277-43CF-A451-EC646DE03B20}" type="presParOf" srcId="{84A8AEDE-F61B-473A-9819-23AF086818B1}" destId="{F467F4B8-9CF4-46C2-9FC9-16BEE41784E5}" srcOrd="0" destOrd="0" presId="urn:microsoft.com/office/officeart/2018/2/layout/IconLabelList"/>
    <dgm:cxn modelId="{87FF1DE3-7458-4B26-AC12-6D40828FBCA8}" type="presParOf" srcId="{84A8AEDE-F61B-473A-9819-23AF086818B1}" destId="{EA8CBCD2-EEF2-4B14-B1E0-0DADB4651A06}" srcOrd="1" destOrd="0" presId="urn:microsoft.com/office/officeart/2018/2/layout/IconLabelList"/>
    <dgm:cxn modelId="{39922F2A-3644-4ECB-977C-7287A02B7B57}" type="presParOf" srcId="{84A8AEDE-F61B-473A-9819-23AF086818B1}" destId="{B0E8055F-5D2A-4A81-BAD7-B5BFE8F19F48}" srcOrd="2" destOrd="0" presId="urn:microsoft.com/office/officeart/2018/2/layout/IconLabelList"/>
    <dgm:cxn modelId="{5389F596-D777-4F5C-BAB5-D331C6838E4A}" type="presParOf" srcId="{402A9BBB-5E4E-47F7-A715-21705AA98F84}" destId="{BF1DF8F8-C859-471E-9EC9-88F42F869CAC}" srcOrd="9" destOrd="0" presId="urn:microsoft.com/office/officeart/2018/2/layout/IconLabelList"/>
    <dgm:cxn modelId="{A0A67735-9E13-4F38-94FA-D7F23E80B35C}" type="presParOf" srcId="{402A9BBB-5E4E-47F7-A715-21705AA98F84}" destId="{382F720D-A47E-4BB4-8AC8-312552575084}" srcOrd="10" destOrd="0" presId="urn:microsoft.com/office/officeart/2018/2/layout/IconLabelList"/>
    <dgm:cxn modelId="{732DB4C0-7FC1-4161-BEB9-688681567708}" type="presParOf" srcId="{382F720D-A47E-4BB4-8AC8-312552575084}" destId="{EAC37FB7-E826-48E4-BC33-B69F126F4C73}" srcOrd="0" destOrd="0" presId="urn:microsoft.com/office/officeart/2018/2/layout/IconLabelList"/>
    <dgm:cxn modelId="{36A811E9-CCF8-4E08-B47D-47B90704DFF2}" type="presParOf" srcId="{382F720D-A47E-4BB4-8AC8-312552575084}" destId="{CB06C4AF-E38C-4AEA-8582-A93F87614D3F}" srcOrd="1" destOrd="0" presId="urn:microsoft.com/office/officeart/2018/2/layout/IconLabelList"/>
    <dgm:cxn modelId="{B8F31C2D-DE06-44F9-80E2-4E1056206EB5}" type="presParOf" srcId="{382F720D-A47E-4BB4-8AC8-312552575084}" destId="{DB22E3C9-C73E-49A5-80E4-B15531EDCA0F}" srcOrd="2" destOrd="0" presId="urn:microsoft.com/office/officeart/2018/2/layout/IconLabelList"/>
    <dgm:cxn modelId="{8323490C-6F8C-48A7-81D6-66DC9173D8D6}" type="presParOf" srcId="{402A9BBB-5E4E-47F7-A715-21705AA98F84}" destId="{CDB8CEE5-4E50-4F8E-827C-79E9C95DAD23}" srcOrd="11" destOrd="0" presId="urn:microsoft.com/office/officeart/2018/2/layout/IconLabelList"/>
    <dgm:cxn modelId="{45F2145F-D0FF-41EC-B44E-37D7B39EE230}" type="presParOf" srcId="{402A9BBB-5E4E-47F7-A715-21705AA98F84}" destId="{C7B5BE8C-D7BE-4635-A1A3-39793DD1495F}" srcOrd="12" destOrd="0" presId="urn:microsoft.com/office/officeart/2018/2/layout/IconLabelList"/>
    <dgm:cxn modelId="{BF2CE6B6-EE45-44FB-8345-14857436CBCB}" type="presParOf" srcId="{C7B5BE8C-D7BE-4635-A1A3-39793DD1495F}" destId="{33AB5F6D-16C5-44A6-A8F1-1C84CEAC9B18}" srcOrd="0" destOrd="0" presId="urn:microsoft.com/office/officeart/2018/2/layout/IconLabelList"/>
    <dgm:cxn modelId="{23712E92-3F18-4812-B447-1CED691756CF}" type="presParOf" srcId="{C7B5BE8C-D7BE-4635-A1A3-39793DD1495F}" destId="{FABA1864-7B2A-4BC6-BE8C-06B8946FC186}" srcOrd="1" destOrd="0" presId="urn:microsoft.com/office/officeart/2018/2/layout/IconLabelList"/>
    <dgm:cxn modelId="{5FB71583-C433-41C7-9070-F099413DC549}" type="presParOf" srcId="{C7B5BE8C-D7BE-4635-A1A3-39793DD1495F}" destId="{9F68FE66-094B-4869-82B4-EA8996A2784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A82F35-DF6A-4E34-9314-CD7284EB461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4D34DDE-BEF3-438E-9ABD-E8A7E40D866C}">
      <dgm:prSet custT="1"/>
      <dgm:spPr/>
      <dgm:t>
        <a:bodyPr/>
        <a:lstStyle/>
        <a:p>
          <a:pPr>
            <a:spcAft>
              <a:spcPts val="0"/>
            </a:spcAft>
          </a:pPr>
          <a:r>
            <a:rPr lang="en-US" sz="1500" b="1" i="0" dirty="0">
              <a:latin typeface="Poppins" panose="00000500000000000000" pitchFamily="2" charset="0"/>
              <a:cs typeface="Poppins" panose="00000500000000000000" pitchFamily="2" charset="0"/>
            </a:rPr>
            <a:t>Low attendance </a:t>
          </a:r>
          <a:r>
            <a:rPr lang="en-US" sz="1500" b="0" i="0" dirty="0">
              <a:latin typeface="Poppins" panose="00000500000000000000" pitchFamily="2" charset="0"/>
              <a:cs typeface="Poppins" panose="00000500000000000000" pitchFamily="2" charset="0"/>
            </a:rPr>
            <a:t>- personal commitments and timing of sessions were occasional barriers to attendance. </a:t>
          </a:r>
          <a:endParaRPr lang="en-US" sz="1500" dirty="0">
            <a:latin typeface="Poppins" panose="00000500000000000000" pitchFamily="2" charset="0"/>
            <a:cs typeface="Poppins" panose="00000500000000000000" pitchFamily="2" charset="0"/>
          </a:endParaRPr>
        </a:p>
      </dgm:t>
    </dgm:pt>
    <dgm:pt modelId="{6E3F4182-C19D-4AF0-BD2B-7B4304F53EE6}" type="parTrans" cxnId="{5007FA0B-40EF-47A3-8905-415C40B3F85D}">
      <dgm:prSet/>
      <dgm:spPr/>
      <dgm:t>
        <a:bodyPr/>
        <a:lstStyle/>
        <a:p>
          <a:endParaRPr lang="en-US" sz="1500"/>
        </a:p>
      </dgm:t>
    </dgm:pt>
    <dgm:pt modelId="{FDDBB926-5E26-46FF-858B-56952AA02E22}" type="sibTrans" cxnId="{5007FA0B-40EF-47A3-8905-415C40B3F85D}">
      <dgm:prSet/>
      <dgm:spPr/>
      <dgm:t>
        <a:bodyPr/>
        <a:lstStyle/>
        <a:p>
          <a:endParaRPr lang="en-US" sz="1500"/>
        </a:p>
      </dgm:t>
    </dgm:pt>
    <dgm:pt modelId="{4D2E7199-0E1B-4E02-9580-C85081549E29}">
      <dgm:prSet custT="1"/>
      <dgm:spPr/>
      <dgm:t>
        <a:bodyPr/>
        <a:lstStyle/>
        <a:p>
          <a:pPr>
            <a:spcAft>
              <a:spcPts val="0"/>
            </a:spcAft>
          </a:pPr>
          <a:r>
            <a:rPr lang="en-US" sz="1500" b="1" i="0" dirty="0">
              <a:latin typeface="Poppins" panose="00000500000000000000" pitchFamily="2" charset="0"/>
              <a:cs typeface="Poppins" panose="00000500000000000000" pitchFamily="2" charset="0"/>
            </a:rPr>
            <a:t>Oversubscribed offer </a:t>
          </a:r>
          <a:r>
            <a:rPr lang="en-US" sz="1500" b="0" i="0" dirty="0">
              <a:latin typeface="Poppins" panose="00000500000000000000" pitchFamily="2" charset="0"/>
              <a:cs typeface="Poppins" panose="00000500000000000000" pitchFamily="2" charset="0"/>
            </a:rPr>
            <a:t>- high interest meant the space could feel crowded and sessions disruptive; or people were held on waiting lists.</a:t>
          </a:r>
          <a:endParaRPr lang="en-US" sz="1500" dirty="0">
            <a:latin typeface="Poppins" panose="00000500000000000000" pitchFamily="2" charset="0"/>
            <a:cs typeface="Poppins" panose="00000500000000000000" pitchFamily="2" charset="0"/>
          </a:endParaRPr>
        </a:p>
      </dgm:t>
    </dgm:pt>
    <dgm:pt modelId="{2FA914FF-01C1-436F-89F4-2766E5540E96}" type="parTrans" cxnId="{3C89508C-C82F-447D-8FEE-EFA3209DDA55}">
      <dgm:prSet/>
      <dgm:spPr/>
      <dgm:t>
        <a:bodyPr/>
        <a:lstStyle/>
        <a:p>
          <a:endParaRPr lang="en-US" sz="1500"/>
        </a:p>
      </dgm:t>
    </dgm:pt>
    <dgm:pt modelId="{65174006-C0EC-4A02-9ADC-D5749941ACC7}" type="sibTrans" cxnId="{3C89508C-C82F-447D-8FEE-EFA3209DDA55}">
      <dgm:prSet/>
      <dgm:spPr/>
      <dgm:t>
        <a:bodyPr/>
        <a:lstStyle/>
        <a:p>
          <a:endParaRPr lang="en-US" sz="1500"/>
        </a:p>
      </dgm:t>
    </dgm:pt>
    <dgm:pt modelId="{428BF2E3-8A04-44C6-AED9-B715B303FB2A}">
      <dgm:prSet custT="1"/>
      <dgm:spPr/>
      <dgm:t>
        <a:bodyPr/>
        <a:lstStyle/>
        <a:p>
          <a:pPr>
            <a:spcAft>
              <a:spcPts val="0"/>
            </a:spcAft>
          </a:pPr>
          <a:r>
            <a:rPr lang="en-US" sz="1500" b="1" i="0" dirty="0">
              <a:latin typeface="Poppins" panose="00000500000000000000" pitchFamily="2" charset="0"/>
              <a:cs typeface="Poppins" panose="00000500000000000000" pitchFamily="2" charset="0"/>
            </a:rPr>
            <a:t>Communication</a:t>
          </a:r>
          <a:r>
            <a:rPr lang="en-US" sz="1500" b="0" i="0" dirty="0">
              <a:latin typeface="Poppins" panose="00000500000000000000" pitchFamily="2" charset="0"/>
              <a:cs typeface="Poppins" panose="00000500000000000000" pitchFamily="2" charset="0"/>
            </a:rPr>
            <a:t> with </a:t>
          </a:r>
          <a:r>
            <a:rPr lang="en-US" sz="1500" b="1" i="0" dirty="0">
              <a:latin typeface="Poppins" panose="00000500000000000000" pitchFamily="2" charset="0"/>
              <a:cs typeface="Poppins" panose="00000500000000000000" pitchFamily="2" charset="0"/>
            </a:rPr>
            <a:t>partners</a:t>
          </a:r>
          <a:r>
            <a:rPr lang="en-US" sz="1500" b="0" i="0" dirty="0">
              <a:latin typeface="Poppins" panose="00000500000000000000" pitchFamily="2" charset="0"/>
              <a:cs typeface="Poppins" panose="00000500000000000000" pitchFamily="2" charset="0"/>
            </a:rPr>
            <a:t> and partner availability were significant challenges for some grantees.</a:t>
          </a:r>
          <a:endParaRPr lang="en-US" sz="1500" dirty="0">
            <a:latin typeface="Poppins" panose="00000500000000000000" pitchFamily="2" charset="0"/>
            <a:cs typeface="Poppins" panose="00000500000000000000" pitchFamily="2" charset="0"/>
          </a:endParaRPr>
        </a:p>
      </dgm:t>
    </dgm:pt>
    <dgm:pt modelId="{6DC33076-E4FF-484C-A044-9A0A038BCCF9}" type="parTrans" cxnId="{F1AF3014-EE15-41AB-BD49-EDBFF370F67E}">
      <dgm:prSet/>
      <dgm:spPr/>
      <dgm:t>
        <a:bodyPr/>
        <a:lstStyle/>
        <a:p>
          <a:endParaRPr lang="en-US" sz="1500"/>
        </a:p>
      </dgm:t>
    </dgm:pt>
    <dgm:pt modelId="{1704177A-8C7B-45CF-AF6F-179F9758E89F}" type="sibTrans" cxnId="{F1AF3014-EE15-41AB-BD49-EDBFF370F67E}">
      <dgm:prSet/>
      <dgm:spPr/>
      <dgm:t>
        <a:bodyPr/>
        <a:lstStyle/>
        <a:p>
          <a:endParaRPr lang="en-US" sz="1500"/>
        </a:p>
      </dgm:t>
    </dgm:pt>
    <dgm:pt modelId="{FD0E89FA-119B-4860-B2D6-7CA8FDB8A530}">
      <dgm:prSet custT="1"/>
      <dgm:spPr/>
      <dgm:t>
        <a:bodyPr/>
        <a:lstStyle/>
        <a:p>
          <a:pPr>
            <a:spcAft>
              <a:spcPts val="0"/>
            </a:spcAft>
          </a:pPr>
          <a:r>
            <a:rPr lang="en-US" sz="1500" b="0" i="0" dirty="0">
              <a:latin typeface="Poppins" panose="00000500000000000000" pitchFamily="2" charset="0"/>
              <a:cs typeface="Poppins" panose="00000500000000000000" pitchFamily="2" charset="0"/>
            </a:rPr>
            <a:t>Maintaining </a:t>
          </a:r>
          <a:r>
            <a:rPr lang="en-US" sz="1500" b="1" i="0" dirty="0">
              <a:latin typeface="Poppins" panose="00000500000000000000" pitchFamily="2" charset="0"/>
              <a:cs typeface="Poppins" panose="00000500000000000000" pitchFamily="2" charset="0"/>
            </a:rPr>
            <a:t>group</a:t>
          </a:r>
          <a:r>
            <a:rPr lang="en-US" sz="1500" b="0" i="0" dirty="0">
              <a:latin typeface="Poppins" panose="00000500000000000000" pitchFamily="2" charset="0"/>
              <a:cs typeface="Poppins" panose="00000500000000000000" pitchFamily="2" charset="0"/>
            </a:rPr>
            <a:t> </a:t>
          </a:r>
          <a:r>
            <a:rPr lang="en-US" sz="1500" b="1" i="0" dirty="0">
              <a:latin typeface="Poppins" panose="00000500000000000000" pitchFamily="2" charset="0"/>
              <a:cs typeface="Poppins" panose="00000500000000000000" pitchFamily="2" charset="0"/>
            </a:rPr>
            <a:t>dynamics</a:t>
          </a:r>
          <a:r>
            <a:rPr lang="en-US" sz="1500" b="0" i="0" dirty="0">
              <a:latin typeface="Poppins" panose="00000500000000000000" pitchFamily="2" charset="0"/>
              <a:cs typeface="Poppins" panose="00000500000000000000" pitchFamily="2" charset="0"/>
            </a:rPr>
            <a:t> and </a:t>
          </a:r>
          <a:r>
            <a:rPr lang="en-US" sz="1500" b="1" i="0" dirty="0">
              <a:latin typeface="Poppins" panose="00000500000000000000" pitchFamily="2" charset="0"/>
              <a:cs typeface="Poppins" panose="00000500000000000000" pitchFamily="2" charset="0"/>
            </a:rPr>
            <a:t>language</a:t>
          </a:r>
          <a:r>
            <a:rPr lang="en-US" sz="1500" b="0" i="0" dirty="0">
              <a:latin typeface="Poppins" panose="00000500000000000000" pitchFamily="2" charset="0"/>
              <a:cs typeface="Poppins" panose="00000500000000000000" pitchFamily="2" charset="0"/>
            </a:rPr>
            <a:t> diversity - often required additional preparation and in-session time.</a:t>
          </a:r>
          <a:endParaRPr lang="en-US" sz="1500" dirty="0">
            <a:latin typeface="Poppins" panose="00000500000000000000" pitchFamily="2" charset="0"/>
            <a:cs typeface="Poppins" panose="00000500000000000000" pitchFamily="2" charset="0"/>
          </a:endParaRPr>
        </a:p>
      </dgm:t>
    </dgm:pt>
    <dgm:pt modelId="{F3C9A721-374E-4E81-BE7F-B3710BB70185}" type="parTrans" cxnId="{D56401A9-6CA4-439A-B61D-79FBE0603A60}">
      <dgm:prSet/>
      <dgm:spPr/>
      <dgm:t>
        <a:bodyPr/>
        <a:lstStyle/>
        <a:p>
          <a:endParaRPr lang="en-US" sz="1500"/>
        </a:p>
      </dgm:t>
    </dgm:pt>
    <dgm:pt modelId="{49BEBEA8-80B4-427A-B5C5-88AF99620773}" type="sibTrans" cxnId="{D56401A9-6CA4-439A-B61D-79FBE0603A60}">
      <dgm:prSet/>
      <dgm:spPr/>
      <dgm:t>
        <a:bodyPr/>
        <a:lstStyle/>
        <a:p>
          <a:endParaRPr lang="en-US" sz="1500"/>
        </a:p>
      </dgm:t>
    </dgm:pt>
    <dgm:pt modelId="{3B1942FB-BFAB-467C-8414-2661C6E01B01}">
      <dgm:prSet custT="1"/>
      <dgm:spPr/>
      <dgm:t>
        <a:bodyPr/>
        <a:lstStyle/>
        <a:p>
          <a:pPr>
            <a:spcAft>
              <a:spcPts val="0"/>
            </a:spcAft>
          </a:pPr>
          <a:r>
            <a:rPr lang="en-US" sz="1500" b="1" i="0" dirty="0">
              <a:latin typeface="Poppins" panose="00000500000000000000" pitchFamily="2" charset="0"/>
              <a:cs typeface="Poppins" panose="00000500000000000000" pitchFamily="2" charset="0"/>
            </a:rPr>
            <a:t>General challenges -</a:t>
          </a:r>
          <a:r>
            <a:rPr lang="en-US" sz="1500" b="0" i="0" dirty="0">
              <a:latin typeface="Poppins" panose="00000500000000000000" pitchFamily="2" charset="0"/>
              <a:cs typeface="Poppins" panose="00000500000000000000" pitchFamily="2" charset="0"/>
            </a:rPr>
            <a:t> costs for items, training, venues, etc. often rise in the time between application &amp; fund award. </a:t>
          </a:r>
          <a:endParaRPr lang="en-US" sz="1500" dirty="0">
            <a:latin typeface="Poppins" panose="00000500000000000000" pitchFamily="2" charset="0"/>
            <a:cs typeface="Poppins" panose="00000500000000000000" pitchFamily="2" charset="0"/>
          </a:endParaRPr>
        </a:p>
      </dgm:t>
    </dgm:pt>
    <dgm:pt modelId="{7E1DFFA5-C6F9-46FF-9CE4-F3B194D54557}" type="parTrans" cxnId="{95708402-4ED7-495D-B3D3-AEE672248EB6}">
      <dgm:prSet/>
      <dgm:spPr/>
      <dgm:t>
        <a:bodyPr/>
        <a:lstStyle/>
        <a:p>
          <a:endParaRPr lang="en-US" sz="1500"/>
        </a:p>
      </dgm:t>
    </dgm:pt>
    <dgm:pt modelId="{9465C194-7CC3-4515-8C1C-0F2206D8BC34}" type="sibTrans" cxnId="{95708402-4ED7-495D-B3D3-AEE672248EB6}">
      <dgm:prSet/>
      <dgm:spPr/>
      <dgm:t>
        <a:bodyPr/>
        <a:lstStyle/>
        <a:p>
          <a:endParaRPr lang="en-US" sz="1500"/>
        </a:p>
      </dgm:t>
    </dgm:pt>
    <dgm:pt modelId="{F7519AAC-2162-4712-95C6-8F86803CDDCD}">
      <dgm:prSet custT="1"/>
      <dgm:spPr/>
      <dgm:t>
        <a:bodyPr/>
        <a:lstStyle/>
        <a:p>
          <a:pPr>
            <a:spcAft>
              <a:spcPts val="0"/>
            </a:spcAft>
          </a:pPr>
          <a:r>
            <a:rPr lang="en-US" sz="1500" b="0" i="0" dirty="0">
              <a:latin typeface="Poppins" panose="00000500000000000000" pitchFamily="2" charset="0"/>
              <a:cs typeface="Poppins" panose="00000500000000000000" pitchFamily="2" charset="0"/>
            </a:rPr>
            <a:t>Being awarded </a:t>
          </a:r>
          <a:r>
            <a:rPr lang="en-US" sz="1500" b="1" i="0" dirty="0">
              <a:latin typeface="Poppins" panose="00000500000000000000" pitchFamily="2" charset="0"/>
              <a:cs typeface="Poppins" panose="00000500000000000000" pitchFamily="2" charset="0"/>
            </a:rPr>
            <a:t>less funding than applied for – </a:t>
          </a:r>
          <a:r>
            <a:rPr lang="en-US" sz="1500" b="0" i="0" dirty="0">
              <a:latin typeface="Poppins" panose="00000500000000000000" pitchFamily="2" charset="0"/>
              <a:cs typeface="Poppins" panose="00000500000000000000" pitchFamily="2" charset="0"/>
            </a:rPr>
            <a:t>meaning costs and delivery plans may need to change.</a:t>
          </a:r>
          <a:endParaRPr lang="en-US" sz="1500" dirty="0">
            <a:latin typeface="Poppins" panose="00000500000000000000" pitchFamily="2" charset="0"/>
            <a:cs typeface="Poppins" panose="00000500000000000000" pitchFamily="2" charset="0"/>
          </a:endParaRPr>
        </a:p>
      </dgm:t>
    </dgm:pt>
    <dgm:pt modelId="{B312301A-0E13-4DA2-9ECF-F5CE2647C892}" type="parTrans" cxnId="{5653CB57-553A-46CD-8E20-36E1B05DE72E}">
      <dgm:prSet/>
      <dgm:spPr/>
      <dgm:t>
        <a:bodyPr/>
        <a:lstStyle/>
        <a:p>
          <a:endParaRPr lang="en-US" sz="1500"/>
        </a:p>
      </dgm:t>
    </dgm:pt>
    <dgm:pt modelId="{9CD04026-84EE-487E-959C-D85825D2B580}" type="sibTrans" cxnId="{5653CB57-553A-46CD-8E20-36E1B05DE72E}">
      <dgm:prSet/>
      <dgm:spPr/>
      <dgm:t>
        <a:bodyPr/>
        <a:lstStyle/>
        <a:p>
          <a:endParaRPr lang="en-US" sz="1500"/>
        </a:p>
      </dgm:t>
    </dgm:pt>
    <dgm:pt modelId="{4A1A33E6-4088-4D7B-B612-9FC5B3BEBC9A}" type="pres">
      <dgm:prSet presAssocID="{9EA82F35-DF6A-4E34-9314-CD7284EB4610}" presName="root" presStyleCnt="0">
        <dgm:presLayoutVars>
          <dgm:dir/>
          <dgm:resizeHandles val="exact"/>
        </dgm:presLayoutVars>
      </dgm:prSet>
      <dgm:spPr/>
    </dgm:pt>
    <dgm:pt modelId="{6D33C6C2-48E1-4668-A1EF-AA08CB2C1A8B}" type="pres">
      <dgm:prSet presAssocID="{44D34DDE-BEF3-438E-9ABD-E8A7E40D866C}" presName="compNode" presStyleCnt="0"/>
      <dgm:spPr/>
    </dgm:pt>
    <dgm:pt modelId="{DF68AFF6-8525-43E3-8C2C-9C7357007DEB}" type="pres">
      <dgm:prSet presAssocID="{44D34DDE-BEF3-438E-9ABD-E8A7E40D866C}" presName="bgRect" presStyleLbl="bgShp" presStyleIdx="0" presStyleCnt="6" custLinFactNeighborY="43518"/>
      <dgm:spPr/>
    </dgm:pt>
    <dgm:pt modelId="{ABD9C513-0CF9-402A-A933-461FDC2724E3}" type="pres">
      <dgm:prSet presAssocID="{44D34DDE-BEF3-438E-9ABD-E8A7E40D866C}" presName="iconRect" presStyleLbl="node1" presStyleIdx="0" presStyleCnt="6" custLinFactNeighborY="6696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opwatch"/>
        </a:ext>
      </dgm:extLst>
    </dgm:pt>
    <dgm:pt modelId="{D6D53AEA-442C-43EE-A9EA-DCEEA0FDB173}" type="pres">
      <dgm:prSet presAssocID="{44D34DDE-BEF3-438E-9ABD-E8A7E40D866C}" presName="spaceRect" presStyleCnt="0"/>
      <dgm:spPr/>
    </dgm:pt>
    <dgm:pt modelId="{2D52A218-E327-414B-949D-CC3258C5A0F6}" type="pres">
      <dgm:prSet presAssocID="{44D34DDE-BEF3-438E-9ABD-E8A7E40D866C}" presName="parTx" presStyleLbl="revTx" presStyleIdx="0" presStyleCnt="6" custLinFactNeighborX="-154" custLinFactNeighborY="22990">
        <dgm:presLayoutVars>
          <dgm:chMax val="0"/>
          <dgm:chPref val="0"/>
        </dgm:presLayoutVars>
      </dgm:prSet>
      <dgm:spPr/>
    </dgm:pt>
    <dgm:pt modelId="{3B79B166-C822-4E43-A39D-FF71EFE267D4}" type="pres">
      <dgm:prSet presAssocID="{FDDBB926-5E26-46FF-858B-56952AA02E22}" presName="sibTrans" presStyleCnt="0"/>
      <dgm:spPr/>
    </dgm:pt>
    <dgm:pt modelId="{7B4872D2-ECC4-4C33-9E0F-60E78726D003}" type="pres">
      <dgm:prSet presAssocID="{4D2E7199-0E1B-4E02-9580-C85081549E29}" presName="compNode" presStyleCnt="0"/>
      <dgm:spPr/>
    </dgm:pt>
    <dgm:pt modelId="{E2E17E76-8166-4152-B2B3-9E62CD0C4F2E}" type="pres">
      <dgm:prSet presAssocID="{4D2E7199-0E1B-4E02-9580-C85081549E29}" presName="bgRect" presStyleLbl="bgShp" presStyleIdx="1" presStyleCnt="6" custScaleY="154632" custLinFactNeighborY="23572"/>
      <dgm:spPr/>
    </dgm:pt>
    <dgm:pt modelId="{B73EC307-BA40-4EA0-9A2E-F667135AEADE}" type="pres">
      <dgm:prSet presAssocID="{4D2E7199-0E1B-4E02-9580-C85081549E29}"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CD8B974B-4D36-4C3C-8CAC-64096E082798}" type="pres">
      <dgm:prSet presAssocID="{4D2E7199-0E1B-4E02-9580-C85081549E29}" presName="spaceRect" presStyleCnt="0"/>
      <dgm:spPr/>
    </dgm:pt>
    <dgm:pt modelId="{8119A3C8-EA2A-4253-821C-4056B59929C5}" type="pres">
      <dgm:prSet presAssocID="{4D2E7199-0E1B-4E02-9580-C85081549E29}" presName="parTx" presStyleLbl="revTx" presStyleIdx="1" presStyleCnt="6" custLinFactNeighborY="9199">
        <dgm:presLayoutVars>
          <dgm:chMax val="0"/>
          <dgm:chPref val="0"/>
        </dgm:presLayoutVars>
      </dgm:prSet>
      <dgm:spPr/>
    </dgm:pt>
    <dgm:pt modelId="{49EDE565-D095-4BEC-8F65-3F184511C1BD}" type="pres">
      <dgm:prSet presAssocID="{65174006-C0EC-4A02-9ADC-D5749941ACC7}" presName="sibTrans" presStyleCnt="0"/>
      <dgm:spPr/>
    </dgm:pt>
    <dgm:pt modelId="{9E023A96-E982-45D6-8416-B322B8382EE8}" type="pres">
      <dgm:prSet presAssocID="{428BF2E3-8A04-44C6-AED9-B715B303FB2A}" presName="compNode" presStyleCnt="0"/>
      <dgm:spPr/>
    </dgm:pt>
    <dgm:pt modelId="{CFD13756-EC9C-41AF-933C-3E7EF7864333}" type="pres">
      <dgm:prSet presAssocID="{428BF2E3-8A04-44C6-AED9-B715B303FB2A}" presName="bgRect" presStyleLbl="bgShp" presStyleIdx="2" presStyleCnt="6" custLinFactNeighborY="32854"/>
      <dgm:spPr/>
    </dgm:pt>
    <dgm:pt modelId="{12ED8069-B3A2-4DEA-8669-AC707C646358}" type="pres">
      <dgm:prSet presAssocID="{428BF2E3-8A04-44C6-AED9-B715B303FB2A}" presName="iconRect" presStyleLbl="node1" presStyleIdx="2" presStyleCnt="6" custLinFactNeighborX="-16530" custLinFactNeighborY="2889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ser Network"/>
        </a:ext>
      </dgm:extLst>
    </dgm:pt>
    <dgm:pt modelId="{5D12EBAB-1813-438E-97F3-454C48B420B2}" type="pres">
      <dgm:prSet presAssocID="{428BF2E3-8A04-44C6-AED9-B715B303FB2A}" presName="spaceRect" presStyleCnt="0"/>
      <dgm:spPr/>
    </dgm:pt>
    <dgm:pt modelId="{2D49B65B-DCF3-477C-885D-E9CCEE672634}" type="pres">
      <dgm:prSet presAssocID="{428BF2E3-8A04-44C6-AED9-B715B303FB2A}" presName="parTx" presStyleLbl="revTx" presStyleIdx="2" presStyleCnt="6" custLinFactNeighborY="14350">
        <dgm:presLayoutVars>
          <dgm:chMax val="0"/>
          <dgm:chPref val="0"/>
        </dgm:presLayoutVars>
      </dgm:prSet>
      <dgm:spPr/>
    </dgm:pt>
    <dgm:pt modelId="{8C2E81A2-CE21-4C01-B056-5AC897A4895E}" type="pres">
      <dgm:prSet presAssocID="{1704177A-8C7B-45CF-AF6F-179F9758E89F}" presName="sibTrans" presStyleCnt="0"/>
      <dgm:spPr/>
    </dgm:pt>
    <dgm:pt modelId="{5D9CA583-2B64-463A-8293-89AC6728A218}" type="pres">
      <dgm:prSet presAssocID="{FD0E89FA-119B-4860-B2D6-7CA8FDB8A530}" presName="compNode" presStyleCnt="0"/>
      <dgm:spPr/>
    </dgm:pt>
    <dgm:pt modelId="{D8A5785D-A9A1-4B2D-8849-1D6C6B007835}" type="pres">
      <dgm:prSet presAssocID="{FD0E89FA-119B-4860-B2D6-7CA8FDB8A530}" presName="bgRect" presStyleLbl="bgShp" presStyleIdx="3" presStyleCnt="6" custLinFactNeighborY="14733"/>
      <dgm:spPr/>
    </dgm:pt>
    <dgm:pt modelId="{C7C066FE-73EB-424D-9824-6C37EB9E397D}" type="pres">
      <dgm:prSet presAssocID="{FD0E89FA-119B-4860-B2D6-7CA8FDB8A530}"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08057B21-2445-492E-AF32-1F0BAECFBD3B}" type="pres">
      <dgm:prSet presAssocID="{FD0E89FA-119B-4860-B2D6-7CA8FDB8A530}" presName="spaceRect" presStyleCnt="0"/>
      <dgm:spPr/>
    </dgm:pt>
    <dgm:pt modelId="{66FF5DDC-D27E-4514-BC91-368C883C3817}" type="pres">
      <dgm:prSet presAssocID="{FD0E89FA-119B-4860-B2D6-7CA8FDB8A530}" presName="parTx" presStyleLbl="revTx" presStyleIdx="3" presStyleCnt="6">
        <dgm:presLayoutVars>
          <dgm:chMax val="0"/>
          <dgm:chPref val="0"/>
        </dgm:presLayoutVars>
      </dgm:prSet>
      <dgm:spPr/>
    </dgm:pt>
    <dgm:pt modelId="{D4B6FDF7-DD14-43EF-A864-F9EC2EA4B557}" type="pres">
      <dgm:prSet presAssocID="{49BEBEA8-80B4-427A-B5C5-88AF99620773}" presName="sibTrans" presStyleCnt="0"/>
      <dgm:spPr/>
    </dgm:pt>
    <dgm:pt modelId="{2628E826-0C27-4927-9004-7887FBE42968}" type="pres">
      <dgm:prSet presAssocID="{3B1942FB-BFAB-467C-8414-2661C6E01B01}" presName="compNode" presStyleCnt="0"/>
      <dgm:spPr/>
    </dgm:pt>
    <dgm:pt modelId="{4B82374E-87B6-4A44-82EC-D7DAA7BE5EF6}" type="pres">
      <dgm:prSet presAssocID="{3B1942FB-BFAB-467C-8414-2661C6E01B01}" presName="bgRect" presStyleLbl="bgShp" presStyleIdx="4" presStyleCnt="6" custLinFactNeighborY="19152"/>
      <dgm:spPr/>
    </dgm:pt>
    <dgm:pt modelId="{21B24623-848E-4615-809B-1DE587415700}" type="pres">
      <dgm:prSet presAssocID="{3B1942FB-BFAB-467C-8414-2661C6E01B01}"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rocessor"/>
        </a:ext>
      </dgm:extLst>
    </dgm:pt>
    <dgm:pt modelId="{D1FAD1D6-E5E8-41CC-89E5-A11F70938E60}" type="pres">
      <dgm:prSet presAssocID="{3B1942FB-BFAB-467C-8414-2661C6E01B01}" presName="spaceRect" presStyleCnt="0"/>
      <dgm:spPr/>
    </dgm:pt>
    <dgm:pt modelId="{47E2F843-C81C-4A4D-BD31-9BF29457B035}" type="pres">
      <dgm:prSet presAssocID="{3B1942FB-BFAB-467C-8414-2661C6E01B01}" presName="parTx" presStyleLbl="revTx" presStyleIdx="4" presStyleCnt="6" custLinFactNeighborY="6899">
        <dgm:presLayoutVars>
          <dgm:chMax val="0"/>
          <dgm:chPref val="0"/>
        </dgm:presLayoutVars>
      </dgm:prSet>
      <dgm:spPr/>
    </dgm:pt>
    <dgm:pt modelId="{E2118F79-B61A-4956-9BAE-2BCC4C89B097}" type="pres">
      <dgm:prSet presAssocID="{9465C194-7CC3-4515-8C1C-0F2206D8BC34}" presName="sibTrans" presStyleCnt="0"/>
      <dgm:spPr/>
    </dgm:pt>
    <dgm:pt modelId="{7974D900-AF86-4C0D-B964-94E59B3ECF9C}" type="pres">
      <dgm:prSet presAssocID="{F7519AAC-2162-4712-95C6-8F86803CDDCD}" presName="compNode" presStyleCnt="0"/>
      <dgm:spPr/>
    </dgm:pt>
    <dgm:pt modelId="{B94F38F4-0DA9-4A87-810B-88127DC762CD}" type="pres">
      <dgm:prSet presAssocID="{F7519AAC-2162-4712-95C6-8F86803CDDCD}" presName="bgRect" presStyleLbl="bgShp" presStyleIdx="5" presStyleCnt="6"/>
      <dgm:spPr/>
    </dgm:pt>
    <dgm:pt modelId="{C629EEB4-9D54-4D36-AC57-BEB490C2E839}" type="pres">
      <dgm:prSet presAssocID="{F7519AAC-2162-4712-95C6-8F86803CDDCD}"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6BA99E03-62A2-4573-A213-AA405A81A54F}" type="pres">
      <dgm:prSet presAssocID="{F7519AAC-2162-4712-95C6-8F86803CDDCD}" presName="spaceRect" presStyleCnt="0"/>
      <dgm:spPr/>
    </dgm:pt>
    <dgm:pt modelId="{049A96F6-7020-46CF-BBFC-1C6291E2C9FE}" type="pres">
      <dgm:prSet presAssocID="{F7519AAC-2162-4712-95C6-8F86803CDDCD}" presName="parTx" presStyleLbl="revTx" presStyleIdx="5" presStyleCnt="6">
        <dgm:presLayoutVars>
          <dgm:chMax val="0"/>
          <dgm:chPref val="0"/>
        </dgm:presLayoutVars>
      </dgm:prSet>
      <dgm:spPr/>
    </dgm:pt>
  </dgm:ptLst>
  <dgm:cxnLst>
    <dgm:cxn modelId="{95708402-4ED7-495D-B3D3-AEE672248EB6}" srcId="{9EA82F35-DF6A-4E34-9314-CD7284EB4610}" destId="{3B1942FB-BFAB-467C-8414-2661C6E01B01}" srcOrd="4" destOrd="0" parTransId="{7E1DFFA5-C6F9-46FF-9CE4-F3B194D54557}" sibTransId="{9465C194-7CC3-4515-8C1C-0F2206D8BC34}"/>
    <dgm:cxn modelId="{5007FA0B-40EF-47A3-8905-415C40B3F85D}" srcId="{9EA82F35-DF6A-4E34-9314-CD7284EB4610}" destId="{44D34DDE-BEF3-438E-9ABD-E8A7E40D866C}" srcOrd="0" destOrd="0" parTransId="{6E3F4182-C19D-4AF0-BD2B-7B4304F53EE6}" sibTransId="{FDDBB926-5E26-46FF-858B-56952AA02E22}"/>
    <dgm:cxn modelId="{F1AF3014-EE15-41AB-BD49-EDBFF370F67E}" srcId="{9EA82F35-DF6A-4E34-9314-CD7284EB4610}" destId="{428BF2E3-8A04-44C6-AED9-B715B303FB2A}" srcOrd="2" destOrd="0" parTransId="{6DC33076-E4FF-484C-A044-9A0A038BCCF9}" sibTransId="{1704177A-8C7B-45CF-AF6F-179F9758E89F}"/>
    <dgm:cxn modelId="{D3D29C23-8DF7-4CBB-BFA4-155BD2109DAD}" type="presOf" srcId="{428BF2E3-8A04-44C6-AED9-B715B303FB2A}" destId="{2D49B65B-DCF3-477C-885D-E9CCEE672634}" srcOrd="0" destOrd="0" presId="urn:microsoft.com/office/officeart/2018/2/layout/IconVerticalSolidList"/>
    <dgm:cxn modelId="{D1FD092C-25F1-4E9A-821F-6D839E3BD805}" type="presOf" srcId="{4D2E7199-0E1B-4E02-9580-C85081549E29}" destId="{8119A3C8-EA2A-4253-821C-4056B59929C5}" srcOrd="0" destOrd="0" presId="urn:microsoft.com/office/officeart/2018/2/layout/IconVerticalSolidList"/>
    <dgm:cxn modelId="{78503F43-279A-4FB0-A01F-1C78BDED068E}" type="presOf" srcId="{44D34DDE-BEF3-438E-9ABD-E8A7E40D866C}" destId="{2D52A218-E327-414B-949D-CC3258C5A0F6}" srcOrd="0" destOrd="0" presId="urn:microsoft.com/office/officeart/2018/2/layout/IconVerticalSolidList"/>
    <dgm:cxn modelId="{5653CB57-553A-46CD-8E20-36E1B05DE72E}" srcId="{9EA82F35-DF6A-4E34-9314-CD7284EB4610}" destId="{F7519AAC-2162-4712-95C6-8F86803CDDCD}" srcOrd="5" destOrd="0" parTransId="{B312301A-0E13-4DA2-9ECF-F5CE2647C892}" sibTransId="{9CD04026-84EE-487E-959C-D85825D2B580}"/>
    <dgm:cxn modelId="{3C89508C-C82F-447D-8FEE-EFA3209DDA55}" srcId="{9EA82F35-DF6A-4E34-9314-CD7284EB4610}" destId="{4D2E7199-0E1B-4E02-9580-C85081549E29}" srcOrd="1" destOrd="0" parTransId="{2FA914FF-01C1-436F-89F4-2766E5540E96}" sibTransId="{65174006-C0EC-4A02-9ADC-D5749941ACC7}"/>
    <dgm:cxn modelId="{1D35C8A3-8F9F-4719-A516-5128C0A30619}" type="presOf" srcId="{FD0E89FA-119B-4860-B2D6-7CA8FDB8A530}" destId="{66FF5DDC-D27E-4514-BC91-368C883C3817}" srcOrd="0" destOrd="0" presId="urn:microsoft.com/office/officeart/2018/2/layout/IconVerticalSolidList"/>
    <dgm:cxn modelId="{D56401A9-6CA4-439A-B61D-79FBE0603A60}" srcId="{9EA82F35-DF6A-4E34-9314-CD7284EB4610}" destId="{FD0E89FA-119B-4860-B2D6-7CA8FDB8A530}" srcOrd="3" destOrd="0" parTransId="{F3C9A721-374E-4E81-BE7F-B3710BB70185}" sibTransId="{49BEBEA8-80B4-427A-B5C5-88AF99620773}"/>
    <dgm:cxn modelId="{9F6E9FD5-B0DB-4C03-8581-B9E78C437DFC}" type="presOf" srcId="{9EA82F35-DF6A-4E34-9314-CD7284EB4610}" destId="{4A1A33E6-4088-4D7B-B612-9FC5B3BEBC9A}" srcOrd="0" destOrd="0" presId="urn:microsoft.com/office/officeart/2018/2/layout/IconVerticalSolidList"/>
    <dgm:cxn modelId="{F74D36D9-E0DD-4A9F-B39F-B86CDEE6543F}" type="presOf" srcId="{F7519AAC-2162-4712-95C6-8F86803CDDCD}" destId="{049A96F6-7020-46CF-BBFC-1C6291E2C9FE}" srcOrd="0" destOrd="0" presId="urn:microsoft.com/office/officeart/2018/2/layout/IconVerticalSolidList"/>
    <dgm:cxn modelId="{549601EE-9B44-4EFE-971D-62975EA1FC0D}" type="presOf" srcId="{3B1942FB-BFAB-467C-8414-2661C6E01B01}" destId="{47E2F843-C81C-4A4D-BD31-9BF29457B035}" srcOrd="0" destOrd="0" presId="urn:microsoft.com/office/officeart/2018/2/layout/IconVerticalSolidList"/>
    <dgm:cxn modelId="{2D5457BF-73E7-4A5B-8CCC-A7025DE67850}" type="presParOf" srcId="{4A1A33E6-4088-4D7B-B612-9FC5B3BEBC9A}" destId="{6D33C6C2-48E1-4668-A1EF-AA08CB2C1A8B}" srcOrd="0" destOrd="0" presId="urn:microsoft.com/office/officeart/2018/2/layout/IconVerticalSolidList"/>
    <dgm:cxn modelId="{A9CF08FD-60CE-4963-B51B-8256359A6687}" type="presParOf" srcId="{6D33C6C2-48E1-4668-A1EF-AA08CB2C1A8B}" destId="{DF68AFF6-8525-43E3-8C2C-9C7357007DEB}" srcOrd="0" destOrd="0" presId="urn:microsoft.com/office/officeart/2018/2/layout/IconVerticalSolidList"/>
    <dgm:cxn modelId="{333DEAA0-0A90-40EE-A9DC-9931FE555CCC}" type="presParOf" srcId="{6D33C6C2-48E1-4668-A1EF-AA08CB2C1A8B}" destId="{ABD9C513-0CF9-402A-A933-461FDC2724E3}" srcOrd="1" destOrd="0" presId="urn:microsoft.com/office/officeart/2018/2/layout/IconVerticalSolidList"/>
    <dgm:cxn modelId="{098D2DC6-C095-4D63-A4AE-C187766A62FD}" type="presParOf" srcId="{6D33C6C2-48E1-4668-A1EF-AA08CB2C1A8B}" destId="{D6D53AEA-442C-43EE-A9EA-DCEEA0FDB173}" srcOrd="2" destOrd="0" presId="urn:microsoft.com/office/officeart/2018/2/layout/IconVerticalSolidList"/>
    <dgm:cxn modelId="{4F23425F-366C-4B59-A40F-73CE9D82280F}" type="presParOf" srcId="{6D33C6C2-48E1-4668-A1EF-AA08CB2C1A8B}" destId="{2D52A218-E327-414B-949D-CC3258C5A0F6}" srcOrd="3" destOrd="0" presId="urn:microsoft.com/office/officeart/2018/2/layout/IconVerticalSolidList"/>
    <dgm:cxn modelId="{167FF92D-9CBD-40AF-B9FF-2C8562173128}" type="presParOf" srcId="{4A1A33E6-4088-4D7B-B612-9FC5B3BEBC9A}" destId="{3B79B166-C822-4E43-A39D-FF71EFE267D4}" srcOrd="1" destOrd="0" presId="urn:microsoft.com/office/officeart/2018/2/layout/IconVerticalSolidList"/>
    <dgm:cxn modelId="{46A1E45E-34CF-48E0-BA01-5D165CEB78CA}" type="presParOf" srcId="{4A1A33E6-4088-4D7B-B612-9FC5B3BEBC9A}" destId="{7B4872D2-ECC4-4C33-9E0F-60E78726D003}" srcOrd="2" destOrd="0" presId="urn:microsoft.com/office/officeart/2018/2/layout/IconVerticalSolidList"/>
    <dgm:cxn modelId="{2B25093D-293B-4E6B-8427-851902A2CBA1}" type="presParOf" srcId="{7B4872D2-ECC4-4C33-9E0F-60E78726D003}" destId="{E2E17E76-8166-4152-B2B3-9E62CD0C4F2E}" srcOrd="0" destOrd="0" presId="urn:microsoft.com/office/officeart/2018/2/layout/IconVerticalSolidList"/>
    <dgm:cxn modelId="{E3F1C34C-4046-447E-9284-A5A900A0FB8B}" type="presParOf" srcId="{7B4872D2-ECC4-4C33-9E0F-60E78726D003}" destId="{B73EC307-BA40-4EA0-9A2E-F667135AEADE}" srcOrd="1" destOrd="0" presId="urn:microsoft.com/office/officeart/2018/2/layout/IconVerticalSolidList"/>
    <dgm:cxn modelId="{DFE47174-7EAF-4BC8-9F83-79824DD3D0F1}" type="presParOf" srcId="{7B4872D2-ECC4-4C33-9E0F-60E78726D003}" destId="{CD8B974B-4D36-4C3C-8CAC-64096E082798}" srcOrd="2" destOrd="0" presId="urn:microsoft.com/office/officeart/2018/2/layout/IconVerticalSolidList"/>
    <dgm:cxn modelId="{3482C817-3725-42EB-B9D4-ABA513969539}" type="presParOf" srcId="{7B4872D2-ECC4-4C33-9E0F-60E78726D003}" destId="{8119A3C8-EA2A-4253-821C-4056B59929C5}" srcOrd="3" destOrd="0" presId="urn:microsoft.com/office/officeart/2018/2/layout/IconVerticalSolidList"/>
    <dgm:cxn modelId="{2D9A0DED-FE5C-448C-B162-668B1816FA8C}" type="presParOf" srcId="{4A1A33E6-4088-4D7B-B612-9FC5B3BEBC9A}" destId="{49EDE565-D095-4BEC-8F65-3F184511C1BD}" srcOrd="3" destOrd="0" presId="urn:microsoft.com/office/officeart/2018/2/layout/IconVerticalSolidList"/>
    <dgm:cxn modelId="{B1318B0D-4FE4-4A6A-BD3B-5AC9948D455F}" type="presParOf" srcId="{4A1A33E6-4088-4D7B-B612-9FC5B3BEBC9A}" destId="{9E023A96-E982-45D6-8416-B322B8382EE8}" srcOrd="4" destOrd="0" presId="urn:microsoft.com/office/officeart/2018/2/layout/IconVerticalSolidList"/>
    <dgm:cxn modelId="{310A5F75-D708-4593-86C2-D7CAA97D5759}" type="presParOf" srcId="{9E023A96-E982-45D6-8416-B322B8382EE8}" destId="{CFD13756-EC9C-41AF-933C-3E7EF7864333}" srcOrd="0" destOrd="0" presId="urn:microsoft.com/office/officeart/2018/2/layout/IconVerticalSolidList"/>
    <dgm:cxn modelId="{DB0D8AFA-59EB-46C4-96D0-F92DCFE9D0FB}" type="presParOf" srcId="{9E023A96-E982-45D6-8416-B322B8382EE8}" destId="{12ED8069-B3A2-4DEA-8669-AC707C646358}" srcOrd="1" destOrd="0" presId="urn:microsoft.com/office/officeart/2018/2/layout/IconVerticalSolidList"/>
    <dgm:cxn modelId="{7EBAEAEF-2610-4FD8-B6D6-476FF4FAA16D}" type="presParOf" srcId="{9E023A96-E982-45D6-8416-B322B8382EE8}" destId="{5D12EBAB-1813-438E-97F3-454C48B420B2}" srcOrd="2" destOrd="0" presId="urn:microsoft.com/office/officeart/2018/2/layout/IconVerticalSolidList"/>
    <dgm:cxn modelId="{99348BB8-892E-41F7-9310-505FFA6E0703}" type="presParOf" srcId="{9E023A96-E982-45D6-8416-B322B8382EE8}" destId="{2D49B65B-DCF3-477C-885D-E9CCEE672634}" srcOrd="3" destOrd="0" presId="urn:microsoft.com/office/officeart/2018/2/layout/IconVerticalSolidList"/>
    <dgm:cxn modelId="{0F9ED0C7-B50C-411A-AA94-0DF8D9EFE853}" type="presParOf" srcId="{4A1A33E6-4088-4D7B-B612-9FC5B3BEBC9A}" destId="{8C2E81A2-CE21-4C01-B056-5AC897A4895E}" srcOrd="5" destOrd="0" presId="urn:microsoft.com/office/officeart/2018/2/layout/IconVerticalSolidList"/>
    <dgm:cxn modelId="{E49029EE-89D5-4553-8765-A3E815F9D51F}" type="presParOf" srcId="{4A1A33E6-4088-4D7B-B612-9FC5B3BEBC9A}" destId="{5D9CA583-2B64-463A-8293-89AC6728A218}" srcOrd="6" destOrd="0" presId="urn:microsoft.com/office/officeart/2018/2/layout/IconVerticalSolidList"/>
    <dgm:cxn modelId="{EB217FBC-91AE-44C8-83F1-BA60C2D19F8E}" type="presParOf" srcId="{5D9CA583-2B64-463A-8293-89AC6728A218}" destId="{D8A5785D-A9A1-4B2D-8849-1D6C6B007835}" srcOrd="0" destOrd="0" presId="urn:microsoft.com/office/officeart/2018/2/layout/IconVerticalSolidList"/>
    <dgm:cxn modelId="{C61C6664-1385-4549-AB1B-F0B8DF62565E}" type="presParOf" srcId="{5D9CA583-2B64-463A-8293-89AC6728A218}" destId="{C7C066FE-73EB-424D-9824-6C37EB9E397D}" srcOrd="1" destOrd="0" presId="urn:microsoft.com/office/officeart/2018/2/layout/IconVerticalSolidList"/>
    <dgm:cxn modelId="{EC7B43C7-FBD6-4E34-8B8A-B62B07C9C16A}" type="presParOf" srcId="{5D9CA583-2B64-463A-8293-89AC6728A218}" destId="{08057B21-2445-492E-AF32-1F0BAECFBD3B}" srcOrd="2" destOrd="0" presId="urn:microsoft.com/office/officeart/2018/2/layout/IconVerticalSolidList"/>
    <dgm:cxn modelId="{06BB0C13-F274-48C4-B43D-84E5119579FA}" type="presParOf" srcId="{5D9CA583-2B64-463A-8293-89AC6728A218}" destId="{66FF5DDC-D27E-4514-BC91-368C883C3817}" srcOrd="3" destOrd="0" presId="urn:microsoft.com/office/officeart/2018/2/layout/IconVerticalSolidList"/>
    <dgm:cxn modelId="{90B48D0D-71D4-4C89-A291-ECB0A558C6A7}" type="presParOf" srcId="{4A1A33E6-4088-4D7B-B612-9FC5B3BEBC9A}" destId="{D4B6FDF7-DD14-43EF-A864-F9EC2EA4B557}" srcOrd="7" destOrd="0" presId="urn:microsoft.com/office/officeart/2018/2/layout/IconVerticalSolidList"/>
    <dgm:cxn modelId="{F98CF07C-627A-40E9-B900-1D0738C87CE5}" type="presParOf" srcId="{4A1A33E6-4088-4D7B-B612-9FC5B3BEBC9A}" destId="{2628E826-0C27-4927-9004-7887FBE42968}" srcOrd="8" destOrd="0" presId="urn:microsoft.com/office/officeart/2018/2/layout/IconVerticalSolidList"/>
    <dgm:cxn modelId="{875AF810-C6FF-43E8-8312-9DFA6018D81B}" type="presParOf" srcId="{2628E826-0C27-4927-9004-7887FBE42968}" destId="{4B82374E-87B6-4A44-82EC-D7DAA7BE5EF6}" srcOrd="0" destOrd="0" presId="urn:microsoft.com/office/officeart/2018/2/layout/IconVerticalSolidList"/>
    <dgm:cxn modelId="{79D3B927-976F-4B3F-AFD9-003EF936516C}" type="presParOf" srcId="{2628E826-0C27-4927-9004-7887FBE42968}" destId="{21B24623-848E-4615-809B-1DE587415700}" srcOrd="1" destOrd="0" presId="urn:microsoft.com/office/officeart/2018/2/layout/IconVerticalSolidList"/>
    <dgm:cxn modelId="{C69A6F72-E377-4B9C-B322-852DC4D8F9BB}" type="presParOf" srcId="{2628E826-0C27-4927-9004-7887FBE42968}" destId="{D1FAD1D6-E5E8-41CC-89E5-A11F70938E60}" srcOrd="2" destOrd="0" presId="urn:microsoft.com/office/officeart/2018/2/layout/IconVerticalSolidList"/>
    <dgm:cxn modelId="{0F935D79-460A-4130-92F8-106A1FF2BA58}" type="presParOf" srcId="{2628E826-0C27-4927-9004-7887FBE42968}" destId="{47E2F843-C81C-4A4D-BD31-9BF29457B035}" srcOrd="3" destOrd="0" presId="urn:microsoft.com/office/officeart/2018/2/layout/IconVerticalSolidList"/>
    <dgm:cxn modelId="{795AE300-6A93-4F82-80D9-B0EF2A6B6BDF}" type="presParOf" srcId="{4A1A33E6-4088-4D7B-B612-9FC5B3BEBC9A}" destId="{E2118F79-B61A-4956-9BAE-2BCC4C89B097}" srcOrd="9" destOrd="0" presId="urn:microsoft.com/office/officeart/2018/2/layout/IconVerticalSolidList"/>
    <dgm:cxn modelId="{9FC6DA71-66FC-48FB-A9AE-BF3ED1099169}" type="presParOf" srcId="{4A1A33E6-4088-4D7B-B612-9FC5B3BEBC9A}" destId="{7974D900-AF86-4C0D-B964-94E59B3ECF9C}" srcOrd="10" destOrd="0" presId="urn:microsoft.com/office/officeart/2018/2/layout/IconVerticalSolidList"/>
    <dgm:cxn modelId="{6759968C-87FD-4C15-953D-8B6FC788F783}" type="presParOf" srcId="{7974D900-AF86-4C0D-B964-94E59B3ECF9C}" destId="{B94F38F4-0DA9-4A87-810B-88127DC762CD}" srcOrd="0" destOrd="0" presId="urn:microsoft.com/office/officeart/2018/2/layout/IconVerticalSolidList"/>
    <dgm:cxn modelId="{7DA784BE-7EBD-454D-AB3C-DAC45B38EE7D}" type="presParOf" srcId="{7974D900-AF86-4C0D-B964-94E59B3ECF9C}" destId="{C629EEB4-9D54-4D36-AC57-BEB490C2E839}" srcOrd="1" destOrd="0" presId="urn:microsoft.com/office/officeart/2018/2/layout/IconVerticalSolidList"/>
    <dgm:cxn modelId="{29FF2BAA-DB15-412E-8C9E-FFF6A7C7E75F}" type="presParOf" srcId="{7974D900-AF86-4C0D-B964-94E59B3ECF9C}" destId="{6BA99E03-62A2-4573-A213-AA405A81A54F}" srcOrd="2" destOrd="0" presId="urn:microsoft.com/office/officeart/2018/2/layout/IconVerticalSolidList"/>
    <dgm:cxn modelId="{33A99AD5-7A28-4246-B2FC-8722B6D81A93}" type="presParOf" srcId="{7974D900-AF86-4C0D-B964-94E59B3ECF9C}" destId="{049A96F6-7020-46CF-BBFC-1C6291E2C9F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A82F35-DF6A-4E34-9314-CD7284EB4610}"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4D34DDE-BEF3-438E-9ABD-E8A7E40D866C}">
      <dgm:prSet custT="1"/>
      <dgm:spPr/>
      <dgm:t>
        <a:bodyPr/>
        <a:lstStyle/>
        <a:p>
          <a:pPr>
            <a:lnSpc>
              <a:spcPct val="100000"/>
            </a:lnSpc>
          </a:pPr>
          <a:r>
            <a:rPr lang="en-US" sz="1400" dirty="0">
              <a:latin typeface="Poppins" panose="00000500000000000000" pitchFamily="2" charset="0"/>
              <a:cs typeface="Poppins" panose="00000500000000000000" pitchFamily="2" charset="0"/>
            </a:rPr>
            <a:t>Volunteer recruitment/retention and coordination could be initially difficult, whilst attendance and the ability to collect feedback varied.</a:t>
          </a:r>
        </a:p>
      </dgm:t>
    </dgm:pt>
    <dgm:pt modelId="{6E3F4182-C19D-4AF0-BD2B-7B4304F53EE6}" type="parTrans" cxnId="{5007FA0B-40EF-47A3-8905-415C40B3F85D}">
      <dgm:prSet/>
      <dgm:spPr/>
      <dgm:t>
        <a:bodyPr/>
        <a:lstStyle/>
        <a:p>
          <a:endParaRPr lang="en-US" sz="1400">
            <a:latin typeface="Poppins" panose="00000500000000000000" pitchFamily="2" charset="0"/>
            <a:cs typeface="Poppins" panose="00000500000000000000" pitchFamily="2" charset="0"/>
          </a:endParaRPr>
        </a:p>
      </dgm:t>
    </dgm:pt>
    <dgm:pt modelId="{FDDBB926-5E26-46FF-858B-56952AA02E22}" type="sibTrans" cxnId="{5007FA0B-40EF-47A3-8905-415C40B3F85D}">
      <dgm:prSet/>
      <dgm:spPr/>
      <dgm:t>
        <a:bodyPr/>
        <a:lstStyle/>
        <a:p>
          <a:endParaRPr lang="en-US" sz="1400">
            <a:latin typeface="Poppins" panose="00000500000000000000" pitchFamily="2" charset="0"/>
            <a:cs typeface="Poppins" panose="00000500000000000000" pitchFamily="2" charset="0"/>
          </a:endParaRPr>
        </a:p>
      </dgm:t>
    </dgm:pt>
    <dgm:pt modelId="{FDBE35B1-93EE-4326-8201-F4FC62B5E316}">
      <dgm:prSet custT="1"/>
      <dgm:spPr/>
      <dgm:t>
        <a:bodyPr/>
        <a:lstStyle/>
        <a:p>
          <a:pPr>
            <a:lnSpc>
              <a:spcPct val="100000"/>
            </a:lnSpc>
          </a:pPr>
          <a:r>
            <a:rPr lang="en-US" sz="1400" dirty="0">
              <a:latin typeface="Poppins" panose="00000500000000000000" pitchFamily="2" charset="0"/>
              <a:cs typeface="Poppins" panose="00000500000000000000" pitchFamily="2" charset="0"/>
            </a:rPr>
            <a:t>Partnership with schools comes with its own challenges, for example where school staff need to focus on other tasks and may not be able to provide a consistent point of contact.</a:t>
          </a:r>
        </a:p>
      </dgm:t>
    </dgm:pt>
    <dgm:pt modelId="{A0998932-F0F3-4A92-8E7B-91B992BAAD13}" type="parTrans" cxnId="{DE045F63-8604-4369-87BB-ADB18A2BD175}">
      <dgm:prSet/>
      <dgm:spPr/>
      <dgm:t>
        <a:bodyPr/>
        <a:lstStyle/>
        <a:p>
          <a:endParaRPr lang="en-GB" sz="1400">
            <a:latin typeface="Poppins" panose="00000500000000000000" pitchFamily="2" charset="0"/>
            <a:cs typeface="Poppins" panose="00000500000000000000" pitchFamily="2" charset="0"/>
          </a:endParaRPr>
        </a:p>
      </dgm:t>
    </dgm:pt>
    <dgm:pt modelId="{DB42CF15-5D7D-4520-A3F7-3ED1C4E2B355}" type="sibTrans" cxnId="{DE045F63-8604-4369-87BB-ADB18A2BD175}">
      <dgm:prSet/>
      <dgm:spPr/>
      <dgm:t>
        <a:bodyPr/>
        <a:lstStyle/>
        <a:p>
          <a:endParaRPr lang="en-GB" sz="1400">
            <a:latin typeface="Poppins" panose="00000500000000000000" pitchFamily="2" charset="0"/>
            <a:cs typeface="Poppins" panose="00000500000000000000" pitchFamily="2" charset="0"/>
          </a:endParaRPr>
        </a:p>
      </dgm:t>
    </dgm:pt>
    <dgm:pt modelId="{A8801C2D-34E7-488B-B575-E6EDA65973ED}">
      <dgm:prSet custT="1"/>
      <dgm:spPr/>
      <dgm:t>
        <a:bodyPr/>
        <a:lstStyle/>
        <a:p>
          <a:pPr>
            <a:lnSpc>
              <a:spcPct val="100000"/>
            </a:lnSpc>
          </a:pPr>
          <a:r>
            <a:rPr lang="en-US" sz="1400">
              <a:latin typeface="Poppins" panose="00000500000000000000" pitchFamily="2" charset="0"/>
              <a:cs typeface="Poppins" panose="00000500000000000000" pitchFamily="2" charset="0"/>
              <a:sym typeface="Poppins"/>
            </a:rPr>
            <a:t>For oversubscribed offers, a challenge was a) needing more staff and b) finding a way to support the participants with limited staff numbers and in smaller spaces. </a:t>
          </a:r>
          <a:endParaRPr lang="en-US" sz="1400" dirty="0">
            <a:latin typeface="Poppins" panose="00000500000000000000" pitchFamily="2" charset="0"/>
            <a:cs typeface="Poppins" panose="00000500000000000000" pitchFamily="2" charset="0"/>
            <a:sym typeface="Poppins"/>
          </a:endParaRPr>
        </a:p>
      </dgm:t>
    </dgm:pt>
    <dgm:pt modelId="{D87CB58E-113E-47A4-A42A-0352FBD686CD}" type="parTrans" cxnId="{83BC1F7B-EB82-4A10-B6B9-1FDF22F31420}">
      <dgm:prSet/>
      <dgm:spPr/>
      <dgm:t>
        <a:bodyPr/>
        <a:lstStyle/>
        <a:p>
          <a:endParaRPr lang="en-GB" sz="1400">
            <a:latin typeface="Poppins" panose="00000500000000000000" pitchFamily="2" charset="0"/>
            <a:cs typeface="Poppins" panose="00000500000000000000" pitchFamily="2" charset="0"/>
          </a:endParaRPr>
        </a:p>
      </dgm:t>
    </dgm:pt>
    <dgm:pt modelId="{273D81B5-2431-4CCD-AB67-5EA9F25E0597}" type="sibTrans" cxnId="{83BC1F7B-EB82-4A10-B6B9-1FDF22F31420}">
      <dgm:prSet/>
      <dgm:spPr/>
      <dgm:t>
        <a:bodyPr/>
        <a:lstStyle/>
        <a:p>
          <a:endParaRPr lang="en-GB" sz="1400">
            <a:latin typeface="Poppins" panose="00000500000000000000" pitchFamily="2" charset="0"/>
            <a:cs typeface="Poppins" panose="00000500000000000000" pitchFamily="2" charset="0"/>
          </a:endParaRPr>
        </a:p>
      </dgm:t>
    </dgm:pt>
    <dgm:pt modelId="{960817FB-5919-4C9D-AC30-1967C211882E}">
      <dgm:prSet custT="1"/>
      <dgm:spPr/>
      <dgm:t>
        <a:bodyPr/>
        <a:lstStyle/>
        <a:p>
          <a:pPr>
            <a:lnSpc>
              <a:spcPct val="100000"/>
            </a:lnSpc>
          </a:pPr>
          <a:r>
            <a:rPr lang="en-US" sz="1400" dirty="0">
              <a:latin typeface="Poppins" panose="00000500000000000000" pitchFamily="2" charset="0"/>
              <a:cs typeface="Poppins" panose="00000500000000000000" pitchFamily="2" charset="0"/>
              <a:sym typeface="Poppins"/>
            </a:rPr>
            <a:t>Working with complex groups meant that in some project’s staff/volunteers also needed support and time to reflect between activities, and look after their own wellbeing. </a:t>
          </a:r>
        </a:p>
      </dgm:t>
    </dgm:pt>
    <dgm:pt modelId="{59AFBE87-67A7-46C7-9EFC-9F9B74DDC102}" type="parTrans" cxnId="{EDA5D9B6-4650-4FF9-9C0B-E8920C5F30C1}">
      <dgm:prSet/>
      <dgm:spPr/>
      <dgm:t>
        <a:bodyPr/>
        <a:lstStyle/>
        <a:p>
          <a:endParaRPr lang="en-GB" sz="1400">
            <a:latin typeface="Poppins" panose="00000500000000000000" pitchFamily="2" charset="0"/>
            <a:cs typeface="Poppins" panose="00000500000000000000" pitchFamily="2" charset="0"/>
          </a:endParaRPr>
        </a:p>
      </dgm:t>
    </dgm:pt>
    <dgm:pt modelId="{63FB590C-325A-43E2-B8F4-976B713533AF}" type="sibTrans" cxnId="{EDA5D9B6-4650-4FF9-9C0B-E8920C5F30C1}">
      <dgm:prSet/>
      <dgm:spPr/>
      <dgm:t>
        <a:bodyPr/>
        <a:lstStyle/>
        <a:p>
          <a:endParaRPr lang="en-GB" sz="1400">
            <a:latin typeface="Poppins" panose="00000500000000000000" pitchFamily="2" charset="0"/>
            <a:cs typeface="Poppins" panose="00000500000000000000" pitchFamily="2" charset="0"/>
          </a:endParaRPr>
        </a:p>
      </dgm:t>
    </dgm:pt>
    <dgm:pt modelId="{4A1A33E6-4088-4D7B-B612-9FC5B3BEBC9A}" type="pres">
      <dgm:prSet presAssocID="{9EA82F35-DF6A-4E34-9314-CD7284EB4610}" presName="root" presStyleCnt="0">
        <dgm:presLayoutVars>
          <dgm:dir/>
          <dgm:resizeHandles val="exact"/>
        </dgm:presLayoutVars>
      </dgm:prSet>
      <dgm:spPr/>
    </dgm:pt>
    <dgm:pt modelId="{6D33C6C2-48E1-4668-A1EF-AA08CB2C1A8B}" type="pres">
      <dgm:prSet presAssocID="{44D34DDE-BEF3-438E-9ABD-E8A7E40D866C}" presName="compNode" presStyleCnt="0"/>
      <dgm:spPr/>
    </dgm:pt>
    <dgm:pt modelId="{DF68AFF6-8525-43E3-8C2C-9C7357007DEB}" type="pres">
      <dgm:prSet presAssocID="{44D34DDE-BEF3-438E-9ABD-E8A7E40D866C}" presName="bgRect" presStyleLbl="bgShp" presStyleIdx="0" presStyleCnt="4" custLinFactNeighborY="-52280"/>
      <dgm:spPr>
        <a:solidFill>
          <a:schemeClr val="bg1">
            <a:lumMod val="95000"/>
          </a:schemeClr>
        </a:solidFill>
      </dgm:spPr>
    </dgm:pt>
    <dgm:pt modelId="{ABD9C513-0CF9-402A-A933-461FDC2724E3}" type="pres">
      <dgm:prSet presAssocID="{44D34DDE-BEF3-438E-9ABD-E8A7E40D866C}"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Arrow circle with solid fill"/>
        </a:ext>
      </dgm:extLst>
    </dgm:pt>
    <dgm:pt modelId="{D6D53AEA-442C-43EE-A9EA-DCEEA0FDB173}" type="pres">
      <dgm:prSet presAssocID="{44D34DDE-BEF3-438E-9ABD-E8A7E40D866C}" presName="spaceRect" presStyleCnt="0"/>
      <dgm:spPr/>
    </dgm:pt>
    <dgm:pt modelId="{2D52A218-E327-414B-949D-CC3258C5A0F6}" type="pres">
      <dgm:prSet presAssocID="{44D34DDE-BEF3-438E-9ABD-E8A7E40D866C}" presName="parTx" presStyleLbl="revTx" presStyleIdx="0" presStyleCnt="4">
        <dgm:presLayoutVars>
          <dgm:chMax val="0"/>
          <dgm:chPref val="0"/>
        </dgm:presLayoutVars>
      </dgm:prSet>
      <dgm:spPr/>
    </dgm:pt>
    <dgm:pt modelId="{3B79B166-C822-4E43-A39D-FF71EFE267D4}" type="pres">
      <dgm:prSet presAssocID="{FDDBB926-5E26-46FF-858B-56952AA02E22}" presName="sibTrans" presStyleCnt="0"/>
      <dgm:spPr/>
    </dgm:pt>
    <dgm:pt modelId="{B4C692D2-5002-4C9F-AB8E-784247811EA7}" type="pres">
      <dgm:prSet presAssocID="{FDBE35B1-93EE-4326-8201-F4FC62B5E316}" presName="compNode" presStyleCnt="0"/>
      <dgm:spPr/>
    </dgm:pt>
    <dgm:pt modelId="{C8FD459A-A17A-43C7-A7B1-A2453995A473}" type="pres">
      <dgm:prSet presAssocID="{FDBE35B1-93EE-4326-8201-F4FC62B5E316}" presName="bgRect" presStyleLbl="bgShp" presStyleIdx="1" presStyleCnt="4"/>
      <dgm:spPr>
        <a:solidFill>
          <a:schemeClr val="bg1">
            <a:lumMod val="95000"/>
          </a:schemeClr>
        </a:solidFill>
      </dgm:spPr>
    </dgm:pt>
    <dgm:pt modelId="{75B8EA88-48F1-4D70-8628-1F2B268FE7DC}" type="pres">
      <dgm:prSet presAssocID="{FDBE35B1-93EE-4326-8201-F4FC62B5E316}"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lassroom with solid fill"/>
        </a:ext>
      </dgm:extLst>
    </dgm:pt>
    <dgm:pt modelId="{8EE8DC90-2FA2-4EBA-8485-1E1BE16826AC}" type="pres">
      <dgm:prSet presAssocID="{FDBE35B1-93EE-4326-8201-F4FC62B5E316}" presName="spaceRect" presStyleCnt="0"/>
      <dgm:spPr/>
    </dgm:pt>
    <dgm:pt modelId="{C52A70C4-3A2D-42D2-95F9-6776FB03F165}" type="pres">
      <dgm:prSet presAssocID="{FDBE35B1-93EE-4326-8201-F4FC62B5E316}" presName="parTx" presStyleLbl="revTx" presStyleIdx="1" presStyleCnt="4">
        <dgm:presLayoutVars>
          <dgm:chMax val="0"/>
          <dgm:chPref val="0"/>
        </dgm:presLayoutVars>
      </dgm:prSet>
      <dgm:spPr/>
    </dgm:pt>
    <dgm:pt modelId="{BFDF2EA2-E428-43C2-9EC4-E26859D2BB04}" type="pres">
      <dgm:prSet presAssocID="{DB42CF15-5D7D-4520-A3F7-3ED1C4E2B355}" presName="sibTrans" presStyleCnt="0"/>
      <dgm:spPr/>
    </dgm:pt>
    <dgm:pt modelId="{7167EAB9-D045-4176-ACA1-B9A61FF90DE2}" type="pres">
      <dgm:prSet presAssocID="{A8801C2D-34E7-488B-B575-E6EDA65973ED}" presName="compNode" presStyleCnt="0"/>
      <dgm:spPr/>
    </dgm:pt>
    <dgm:pt modelId="{B3992391-F5AC-443A-B1B7-833345F286A3}" type="pres">
      <dgm:prSet presAssocID="{A8801C2D-34E7-488B-B575-E6EDA65973ED}" presName="bgRect" presStyleLbl="bgShp" presStyleIdx="2" presStyleCnt="4"/>
      <dgm:spPr>
        <a:solidFill>
          <a:schemeClr val="bg1">
            <a:lumMod val="95000"/>
          </a:schemeClr>
        </a:solidFill>
      </dgm:spPr>
    </dgm:pt>
    <dgm:pt modelId="{86E73085-4FE3-4130-A2D4-A5E379162E63}" type="pres">
      <dgm:prSet presAssocID="{A8801C2D-34E7-488B-B575-E6EDA65973ED}"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Group of people with solid fill"/>
        </a:ext>
      </dgm:extLst>
    </dgm:pt>
    <dgm:pt modelId="{2C13876A-2BA4-488F-AE5A-8A7F73ADD3AC}" type="pres">
      <dgm:prSet presAssocID="{A8801C2D-34E7-488B-B575-E6EDA65973ED}" presName="spaceRect" presStyleCnt="0"/>
      <dgm:spPr/>
    </dgm:pt>
    <dgm:pt modelId="{D4567485-D98D-4D22-A1B2-F2B2E04B9E8A}" type="pres">
      <dgm:prSet presAssocID="{A8801C2D-34E7-488B-B575-E6EDA65973ED}" presName="parTx" presStyleLbl="revTx" presStyleIdx="2" presStyleCnt="4">
        <dgm:presLayoutVars>
          <dgm:chMax val="0"/>
          <dgm:chPref val="0"/>
        </dgm:presLayoutVars>
      </dgm:prSet>
      <dgm:spPr/>
    </dgm:pt>
    <dgm:pt modelId="{6A0C137A-7668-4699-A432-7821D763BD0D}" type="pres">
      <dgm:prSet presAssocID="{273D81B5-2431-4CCD-AB67-5EA9F25E0597}" presName="sibTrans" presStyleCnt="0"/>
      <dgm:spPr/>
    </dgm:pt>
    <dgm:pt modelId="{2AF54D01-723C-49D6-9432-6D4BD9A558B0}" type="pres">
      <dgm:prSet presAssocID="{960817FB-5919-4C9D-AC30-1967C211882E}" presName="compNode" presStyleCnt="0"/>
      <dgm:spPr/>
    </dgm:pt>
    <dgm:pt modelId="{B10C0648-2D8D-4883-9C9E-ADD4FFE8E775}" type="pres">
      <dgm:prSet presAssocID="{960817FB-5919-4C9D-AC30-1967C211882E}" presName="bgRect" presStyleLbl="bgShp" presStyleIdx="3" presStyleCnt="4"/>
      <dgm:spPr>
        <a:solidFill>
          <a:schemeClr val="bg1">
            <a:lumMod val="95000"/>
          </a:schemeClr>
        </a:solidFill>
      </dgm:spPr>
    </dgm:pt>
    <dgm:pt modelId="{C470554F-BFEF-4FE0-BE15-9196C3566C95}" type="pres">
      <dgm:prSet presAssocID="{960817FB-5919-4C9D-AC30-1967C211882E}"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rain with solid fill"/>
        </a:ext>
      </dgm:extLst>
    </dgm:pt>
    <dgm:pt modelId="{DC1871CD-D8E2-447E-A46B-7CB50DBC6808}" type="pres">
      <dgm:prSet presAssocID="{960817FB-5919-4C9D-AC30-1967C211882E}" presName="spaceRect" presStyleCnt="0"/>
      <dgm:spPr/>
    </dgm:pt>
    <dgm:pt modelId="{B888DF0B-71BE-4D17-8FA8-461E6BBA6711}" type="pres">
      <dgm:prSet presAssocID="{960817FB-5919-4C9D-AC30-1967C211882E}" presName="parTx" presStyleLbl="revTx" presStyleIdx="3" presStyleCnt="4">
        <dgm:presLayoutVars>
          <dgm:chMax val="0"/>
          <dgm:chPref val="0"/>
        </dgm:presLayoutVars>
      </dgm:prSet>
      <dgm:spPr/>
    </dgm:pt>
  </dgm:ptLst>
  <dgm:cxnLst>
    <dgm:cxn modelId="{5007FA0B-40EF-47A3-8905-415C40B3F85D}" srcId="{9EA82F35-DF6A-4E34-9314-CD7284EB4610}" destId="{44D34DDE-BEF3-438E-9ABD-E8A7E40D866C}" srcOrd="0" destOrd="0" parTransId="{6E3F4182-C19D-4AF0-BD2B-7B4304F53EE6}" sibTransId="{FDDBB926-5E26-46FF-858B-56952AA02E22}"/>
    <dgm:cxn modelId="{37DEAB16-B194-4A7F-A088-A3AF88BA3CC2}" type="presOf" srcId="{A8801C2D-34E7-488B-B575-E6EDA65973ED}" destId="{D4567485-D98D-4D22-A1B2-F2B2E04B9E8A}" srcOrd="0" destOrd="0" presId="urn:microsoft.com/office/officeart/2018/2/layout/IconVerticalSolidList"/>
    <dgm:cxn modelId="{D1BAE22D-F8FA-4B8D-899C-5C3DD393BEFC}" type="presOf" srcId="{FDBE35B1-93EE-4326-8201-F4FC62B5E316}" destId="{C52A70C4-3A2D-42D2-95F9-6776FB03F165}" srcOrd="0" destOrd="0" presId="urn:microsoft.com/office/officeart/2018/2/layout/IconVerticalSolidList"/>
    <dgm:cxn modelId="{78503F43-279A-4FB0-A01F-1C78BDED068E}" type="presOf" srcId="{44D34DDE-BEF3-438E-9ABD-E8A7E40D866C}" destId="{2D52A218-E327-414B-949D-CC3258C5A0F6}" srcOrd="0" destOrd="0" presId="urn:microsoft.com/office/officeart/2018/2/layout/IconVerticalSolidList"/>
    <dgm:cxn modelId="{DE045F63-8604-4369-87BB-ADB18A2BD175}" srcId="{9EA82F35-DF6A-4E34-9314-CD7284EB4610}" destId="{FDBE35B1-93EE-4326-8201-F4FC62B5E316}" srcOrd="1" destOrd="0" parTransId="{A0998932-F0F3-4A92-8E7B-91B992BAAD13}" sibTransId="{DB42CF15-5D7D-4520-A3F7-3ED1C4E2B355}"/>
    <dgm:cxn modelId="{83BC1F7B-EB82-4A10-B6B9-1FDF22F31420}" srcId="{9EA82F35-DF6A-4E34-9314-CD7284EB4610}" destId="{A8801C2D-34E7-488B-B575-E6EDA65973ED}" srcOrd="2" destOrd="0" parTransId="{D87CB58E-113E-47A4-A42A-0352FBD686CD}" sibTransId="{273D81B5-2431-4CCD-AB67-5EA9F25E0597}"/>
    <dgm:cxn modelId="{604A0692-50D2-4EEB-8435-D8B50DE74E14}" type="presOf" srcId="{960817FB-5919-4C9D-AC30-1967C211882E}" destId="{B888DF0B-71BE-4D17-8FA8-461E6BBA6711}" srcOrd="0" destOrd="0" presId="urn:microsoft.com/office/officeart/2018/2/layout/IconVerticalSolidList"/>
    <dgm:cxn modelId="{EDA5D9B6-4650-4FF9-9C0B-E8920C5F30C1}" srcId="{9EA82F35-DF6A-4E34-9314-CD7284EB4610}" destId="{960817FB-5919-4C9D-AC30-1967C211882E}" srcOrd="3" destOrd="0" parTransId="{59AFBE87-67A7-46C7-9EFC-9F9B74DDC102}" sibTransId="{63FB590C-325A-43E2-B8F4-976B713533AF}"/>
    <dgm:cxn modelId="{9F6E9FD5-B0DB-4C03-8581-B9E78C437DFC}" type="presOf" srcId="{9EA82F35-DF6A-4E34-9314-CD7284EB4610}" destId="{4A1A33E6-4088-4D7B-B612-9FC5B3BEBC9A}" srcOrd="0" destOrd="0" presId="urn:microsoft.com/office/officeart/2018/2/layout/IconVerticalSolidList"/>
    <dgm:cxn modelId="{2D5457BF-73E7-4A5B-8CCC-A7025DE67850}" type="presParOf" srcId="{4A1A33E6-4088-4D7B-B612-9FC5B3BEBC9A}" destId="{6D33C6C2-48E1-4668-A1EF-AA08CB2C1A8B}" srcOrd="0" destOrd="0" presId="urn:microsoft.com/office/officeart/2018/2/layout/IconVerticalSolidList"/>
    <dgm:cxn modelId="{A9CF08FD-60CE-4963-B51B-8256359A6687}" type="presParOf" srcId="{6D33C6C2-48E1-4668-A1EF-AA08CB2C1A8B}" destId="{DF68AFF6-8525-43E3-8C2C-9C7357007DEB}" srcOrd="0" destOrd="0" presId="urn:microsoft.com/office/officeart/2018/2/layout/IconVerticalSolidList"/>
    <dgm:cxn modelId="{333DEAA0-0A90-40EE-A9DC-9931FE555CCC}" type="presParOf" srcId="{6D33C6C2-48E1-4668-A1EF-AA08CB2C1A8B}" destId="{ABD9C513-0CF9-402A-A933-461FDC2724E3}" srcOrd="1" destOrd="0" presId="urn:microsoft.com/office/officeart/2018/2/layout/IconVerticalSolidList"/>
    <dgm:cxn modelId="{098D2DC6-C095-4D63-A4AE-C187766A62FD}" type="presParOf" srcId="{6D33C6C2-48E1-4668-A1EF-AA08CB2C1A8B}" destId="{D6D53AEA-442C-43EE-A9EA-DCEEA0FDB173}" srcOrd="2" destOrd="0" presId="urn:microsoft.com/office/officeart/2018/2/layout/IconVerticalSolidList"/>
    <dgm:cxn modelId="{4F23425F-366C-4B59-A40F-73CE9D82280F}" type="presParOf" srcId="{6D33C6C2-48E1-4668-A1EF-AA08CB2C1A8B}" destId="{2D52A218-E327-414B-949D-CC3258C5A0F6}" srcOrd="3" destOrd="0" presId="urn:microsoft.com/office/officeart/2018/2/layout/IconVerticalSolidList"/>
    <dgm:cxn modelId="{167FF92D-9CBD-40AF-B9FF-2C8562173128}" type="presParOf" srcId="{4A1A33E6-4088-4D7B-B612-9FC5B3BEBC9A}" destId="{3B79B166-C822-4E43-A39D-FF71EFE267D4}" srcOrd="1" destOrd="0" presId="urn:microsoft.com/office/officeart/2018/2/layout/IconVerticalSolidList"/>
    <dgm:cxn modelId="{D2BBB239-3913-4FDF-B1E5-25898916D847}" type="presParOf" srcId="{4A1A33E6-4088-4D7B-B612-9FC5B3BEBC9A}" destId="{B4C692D2-5002-4C9F-AB8E-784247811EA7}" srcOrd="2" destOrd="0" presId="urn:microsoft.com/office/officeart/2018/2/layout/IconVerticalSolidList"/>
    <dgm:cxn modelId="{244D24E2-866F-449C-86BC-C48BF76E9E8E}" type="presParOf" srcId="{B4C692D2-5002-4C9F-AB8E-784247811EA7}" destId="{C8FD459A-A17A-43C7-A7B1-A2453995A473}" srcOrd="0" destOrd="0" presId="urn:microsoft.com/office/officeart/2018/2/layout/IconVerticalSolidList"/>
    <dgm:cxn modelId="{3D7EE6E6-E591-48CE-A2D0-673E336319F8}" type="presParOf" srcId="{B4C692D2-5002-4C9F-AB8E-784247811EA7}" destId="{75B8EA88-48F1-4D70-8628-1F2B268FE7DC}" srcOrd="1" destOrd="0" presId="urn:microsoft.com/office/officeart/2018/2/layout/IconVerticalSolidList"/>
    <dgm:cxn modelId="{1F5EFBF1-2A13-4DA2-8182-253DFBBA40BB}" type="presParOf" srcId="{B4C692D2-5002-4C9F-AB8E-784247811EA7}" destId="{8EE8DC90-2FA2-4EBA-8485-1E1BE16826AC}" srcOrd="2" destOrd="0" presId="urn:microsoft.com/office/officeart/2018/2/layout/IconVerticalSolidList"/>
    <dgm:cxn modelId="{6EBCF7E4-4846-498B-819C-582EF65C435D}" type="presParOf" srcId="{B4C692D2-5002-4C9F-AB8E-784247811EA7}" destId="{C52A70C4-3A2D-42D2-95F9-6776FB03F165}" srcOrd="3" destOrd="0" presId="urn:microsoft.com/office/officeart/2018/2/layout/IconVerticalSolidList"/>
    <dgm:cxn modelId="{FD5B2030-56E3-49DA-870A-2E2E4C09B3E9}" type="presParOf" srcId="{4A1A33E6-4088-4D7B-B612-9FC5B3BEBC9A}" destId="{BFDF2EA2-E428-43C2-9EC4-E26859D2BB04}" srcOrd="3" destOrd="0" presId="urn:microsoft.com/office/officeart/2018/2/layout/IconVerticalSolidList"/>
    <dgm:cxn modelId="{1F17DADD-85B6-45AB-ADCF-7A19C384E55C}" type="presParOf" srcId="{4A1A33E6-4088-4D7B-B612-9FC5B3BEBC9A}" destId="{7167EAB9-D045-4176-ACA1-B9A61FF90DE2}" srcOrd="4" destOrd="0" presId="urn:microsoft.com/office/officeart/2018/2/layout/IconVerticalSolidList"/>
    <dgm:cxn modelId="{E23A9C7A-9150-474A-9370-117A1F8E7F9F}" type="presParOf" srcId="{7167EAB9-D045-4176-ACA1-B9A61FF90DE2}" destId="{B3992391-F5AC-443A-B1B7-833345F286A3}" srcOrd="0" destOrd="0" presId="urn:microsoft.com/office/officeart/2018/2/layout/IconVerticalSolidList"/>
    <dgm:cxn modelId="{D4DF8879-F095-4260-A442-607B4093E941}" type="presParOf" srcId="{7167EAB9-D045-4176-ACA1-B9A61FF90DE2}" destId="{86E73085-4FE3-4130-A2D4-A5E379162E63}" srcOrd="1" destOrd="0" presId="urn:microsoft.com/office/officeart/2018/2/layout/IconVerticalSolidList"/>
    <dgm:cxn modelId="{ABA33F27-BD71-4F3A-8A69-CBEE98A18202}" type="presParOf" srcId="{7167EAB9-D045-4176-ACA1-B9A61FF90DE2}" destId="{2C13876A-2BA4-488F-AE5A-8A7F73ADD3AC}" srcOrd="2" destOrd="0" presId="urn:microsoft.com/office/officeart/2018/2/layout/IconVerticalSolidList"/>
    <dgm:cxn modelId="{9BF6F0C4-FFB6-42E4-8B30-A62870DD5D41}" type="presParOf" srcId="{7167EAB9-D045-4176-ACA1-B9A61FF90DE2}" destId="{D4567485-D98D-4D22-A1B2-F2B2E04B9E8A}" srcOrd="3" destOrd="0" presId="urn:microsoft.com/office/officeart/2018/2/layout/IconVerticalSolidList"/>
    <dgm:cxn modelId="{C85F69CA-6EB3-4124-8A45-4A8704D1799E}" type="presParOf" srcId="{4A1A33E6-4088-4D7B-B612-9FC5B3BEBC9A}" destId="{6A0C137A-7668-4699-A432-7821D763BD0D}" srcOrd="5" destOrd="0" presId="urn:microsoft.com/office/officeart/2018/2/layout/IconVerticalSolidList"/>
    <dgm:cxn modelId="{CA67504E-CB88-4AFB-B0AF-279E4848BC92}" type="presParOf" srcId="{4A1A33E6-4088-4D7B-B612-9FC5B3BEBC9A}" destId="{2AF54D01-723C-49D6-9432-6D4BD9A558B0}" srcOrd="6" destOrd="0" presId="urn:microsoft.com/office/officeart/2018/2/layout/IconVerticalSolidList"/>
    <dgm:cxn modelId="{E2377F46-D8B8-4E59-B385-FAD992E86BDE}" type="presParOf" srcId="{2AF54D01-723C-49D6-9432-6D4BD9A558B0}" destId="{B10C0648-2D8D-4883-9C9E-ADD4FFE8E775}" srcOrd="0" destOrd="0" presId="urn:microsoft.com/office/officeart/2018/2/layout/IconVerticalSolidList"/>
    <dgm:cxn modelId="{ABFD061A-19E5-48A2-98D1-59EA3D381E11}" type="presParOf" srcId="{2AF54D01-723C-49D6-9432-6D4BD9A558B0}" destId="{C470554F-BFEF-4FE0-BE15-9196C3566C95}" srcOrd="1" destOrd="0" presId="urn:microsoft.com/office/officeart/2018/2/layout/IconVerticalSolidList"/>
    <dgm:cxn modelId="{9BBFCA71-30C3-4567-8E93-F0D638B36A23}" type="presParOf" srcId="{2AF54D01-723C-49D6-9432-6D4BD9A558B0}" destId="{DC1871CD-D8E2-447E-A46B-7CB50DBC6808}" srcOrd="2" destOrd="0" presId="urn:microsoft.com/office/officeart/2018/2/layout/IconVerticalSolidList"/>
    <dgm:cxn modelId="{3E10B4FE-9EBA-4044-92A1-0713F0482FD6}" type="presParOf" srcId="{2AF54D01-723C-49D6-9432-6D4BD9A558B0}" destId="{B888DF0B-71BE-4D17-8FA8-461E6BBA671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E45AA8-1C39-4241-9DB7-43765694015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E7AF046A-C409-4C57-9AE8-261D26DF9627}">
      <dgm:prSet custT="1"/>
      <dgm:spPr/>
      <dgm:t>
        <a:bodyPr/>
        <a:lstStyle/>
        <a:p>
          <a:r>
            <a:rPr lang="en-GB" sz="1600" b="0" i="0" u="sng" dirty="0">
              <a:latin typeface="Poppins" panose="00000500000000000000" pitchFamily="2" charset="0"/>
              <a:cs typeface="Poppins" panose="00000500000000000000" pitchFamily="2" charset="0"/>
            </a:rPr>
            <a:t>At the last networking event, DG Cities asked: </a:t>
          </a:r>
          <a:endParaRPr lang="en-GB" sz="1600" dirty="0">
            <a:latin typeface="Poppins" panose="00000500000000000000" pitchFamily="2" charset="0"/>
            <a:cs typeface="Poppins" panose="00000500000000000000" pitchFamily="2" charset="0"/>
          </a:endParaRPr>
        </a:p>
      </dgm:t>
    </dgm:pt>
    <dgm:pt modelId="{74E084AF-ECE8-4405-8BEA-C8477EC4AF05}" type="parTrans" cxnId="{EC69C496-A983-47DF-957F-4EE6D5DD790A}">
      <dgm:prSet/>
      <dgm:spPr/>
      <dgm:t>
        <a:bodyPr/>
        <a:lstStyle/>
        <a:p>
          <a:endParaRPr lang="en-GB"/>
        </a:p>
      </dgm:t>
    </dgm:pt>
    <dgm:pt modelId="{FCA1C76F-3CAC-407B-9430-CBF9F561D886}" type="sibTrans" cxnId="{EC69C496-A983-47DF-957F-4EE6D5DD790A}">
      <dgm:prSet/>
      <dgm:spPr/>
      <dgm:t>
        <a:bodyPr/>
        <a:lstStyle/>
        <a:p>
          <a:endParaRPr lang="en-GB"/>
        </a:p>
      </dgm:t>
    </dgm:pt>
    <dgm:pt modelId="{B1564465-47FC-4CC6-8CA8-7E0A3A67558D}">
      <dgm:prSet custT="1"/>
      <dgm:spPr/>
      <dgm:t>
        <a:bodyPr/>
        <a:lstStyle/>
        <a:p>
          <a:pPr algn="ctr"/>
          <a:r>
            <a:rPr lang="en-GB" sz="1600" b="1" i="0" dirty="0">
              <a:solidFill>
                <a:schemeClr val="bg2"/>
              </a:solidFill>
              <a:latin typeface="Poppins" panose="00000500000000000000" pitchFamily="2" charset="0"/>
              <a:cs typeface="Poppins" panose="00000500000000000000" pitchFamily="2" charset="0"/>
            </a:rPr>
            <a:t>How would you like to learn about others and their work in Greenwich on health inequalities? </a:t>
          </a:r>
          <a:endParaRPr lang="en-GB" sz="1600" dirty="0">
            <a:solidFill>
              <a:schemeClr val="bg2"/>
            </a:solidFill>
            <a:latin typeface="Poppins" panose="00000500000000000000" pitchFamily="2" charset="0"/>
            <a:cs typeface="Poppins" panose="00000500000000000000" pitchFamily="2" charset="0"/>
          </a:endParaRPr>
        </a:p>
      </dgm:t>
    </dgm:pt>
    <dgm:pt modelId="{A3699BCB-9CAD-4405-9D27-942AA3F8846D}" type="parTrans" cxnId="{2F9D2353-C57F-46EE-8C98-2D874073247C}">
      <dgm:prSet/>
      <dgm:spPr/>
      <dgm:t>
        <a:bodyPr/>
        <a:lstStyle/>
        <a:p>
          <a:endParaRPr lang="en-GB"/>
        </a:p>
      </dgm:t>
    </dgm:pt>
    <dgm:pt modelId="{E54A6171-8F0B-4703-A27F-6A6E926D1076}" type="sibTrans" cxnId="{2F9D2353-C57F-46EE-8C98-2D874073247C}">
      <dgm:prSet/>
      <dgm:spPr/>
      <dgm:t>
        <a:bodyPr/>
        <a:lstStyle/>
        <a:p>
          <a:endParaRPr lang="en-GB"/>
        </a:p>
      </dgm:t>
    </dgm:pt>
    <dgm:pt modelId="{DACA95BC-A62D-4569-86B3-FA578E060F2F}">
      <dgm:prSet custT="1"/>
      <dgm:spPr/>
      <dgm:t>
        <a:bodyPr/>
        <a:lstStyle/>
        <a:p>
          <a:r>
            <a:rPr lang="en-GB" sz="1600" b="0" i="0" dirty="0">
              <a:latin typeface="Poppins" panose="00000500000000000000" pitchFamily="2" charset="0"/>
              <a:cs typeface="Poppins" panose="00000500000000000000" pitchFamily="2" charset="0"/>
            </a:rPr>
            <a:t>The value of the GHCF-led </a:t>
          </a:r>
          <a:r>
            <a:rPr lang="en-GB" sz="1600" b="1" i="0" dirty="0">
              <a:latin typeface="Poppins" panose="00000500000000000000" pitchFamily="2" charset="0"/>
              <a:cs typeface="Poppins" panose="00000500000000000000" pitchFamily="2" charset="0"/>
            </a:rPr>
            <a:t>in-person networking </a:t>
          </a:r>
          <a:r>
            <a:rPr lang="en-GB" sz="1600" b="0" i="0" dirty="0">
              <a:latin typeface="Poppins" panose="00000500000000000000" pitchFamily="2" charset="0"/>
              <a:cs typeface="Poppins" panose="00000500000000000000" pitchFamily="2" charset="0"/>
            </a:rPr>
            <a:t>was highlighted alongside these </a:t>
          </a:r>
          <a:r>
            <a:rPr lang="en-GB" sz="1600" b="0" i="0" u="sng" dirty="0">
              <a:latin typeface="Poppins" panose="00000500000000000000" pitchFamily="2" charset="0"/>
              <a:cs typeface="Poppins" panose="00000500000000000000" pitchFamily="2" charset="0"/>
            </a:rPr>
            <a:t>other ways of support sharing:</a:t>
          </a:r>
          <a:endParaRPr lang="en-GB" sz="1600" dirty="0">
            <a:latin typeface="Poppins" panose="00000500000000000000" pitchFamily="2" charset="0"/>
            <a:cs typeface="Poppins" panose="00000500000000000000" pitchFamily="2" charset="0"/>
          </a:endParaRPr>
        </a:p>
      </dgm:t>
    </dgm:pt>
    <dgm:pt modelId="{9596B71B-9B4D-4514-8D87-1286D5ABF1A6}" type="parTrans" cxnId="{2E2DD951-9DE2-420F-910F-8C6B80B39078}">
      <dgm:prSet/>
      <dgm:spPr/>
      <dgm:t>
        <a:bodyPr/>
        <a:lstStyle/>
        <a:p>
          <a:endParaRPr lang="en-GB"/>
        </a:p>
      </dgm:t>
    </dgm:pt>
    <dgm:pt modelId="{760FB072-699A-42F6-85F3-DF746F273CF0}" type="sibTrans" cxnId="{2E2DD951-9DE2-420F-910F-8C6B80B39078}">
      <dgm:prSet/>
      <dgm:spPr/>
      <dgm:t>
        <a:bodyPr/>
        <a:lstStyle/>
        <a:p>
          <a:endParaRPr lang="en-GB"/>
        </a:p>
      </dgm:t>
    </dgm:pt>
    <dgm:pt modelId="{CF32AA27-CD46-4BAE-BAE6-03B46FDBB540}">
      <dgm:prSet custT="1"/>
      <dgm:spPr/>
      <dgm:t>
        <a:bodyPr/>
        <a:lstStyle/>
        <a:p>
          <a:r>
            <a:rPr lang="en-US" sz="1600" b="0" i="0" dirty="0">
              <a:latin typeface="Poppins" panose="00000500000000000000" pitchFamily="2" charset="0"/>
              <a:cs typeface="Poppins" panose="00000500000000000000" pitchFamily="2" charset="0"/>
            </a:rPr>
            <a:t>Access to </a:t>
          </a:r>
          <a:r>
            <a:rPr lang="en-US" sz="1600" b="0" i="0" u="sng" dirty="0">
              <a:latin typeface="Poppins" panose="00000500000000000000" pitchFamily="2" charset="0"/>
              <a:cs typeface="Poppins" panose="00000500000000000000" pitchFamily="2" charset="0"/>
            </a:rPr>
            <a:t>1:1 or small-group peer learning </a:t>
          </a:r>
          <a:r>
            <a:rPr lang="en-US" sz="1600" b="0" i="0" dirty="0">
              <a:latin typeface="Poppins" panose="00000500000000000000" pitchFamily="2" charset="0"/>
              <a:cs typeface="Poppins" panose="00000500000000000000" pitchFamily="2" charset="0"/>
            </a:rPr>
            <a:t>and reflection sessions, instead of just large networking events.</a:t>
          </a:r>
          <a:endParaRPr lang="en-GB" sz="1600" dirty="0">
            <a:latin typeface="Poppins" panose="00000500000000000000" pitchFamily="2" charset="0"/>
            <a:cs typeface="Poppins" panose="00000500000000000000" pitchFamily="2" charset="0"/>
          </a:endParaRPr>
        </a:p>
      </dgm:t>
    </dgm:pt>
    <dgm:pt modelId="{5810B02D-F79D-41D7-8DDA-7307F5B3152B}" type="parTrans" cxnId="{81997119-26B0-41D9-ADC8-0E1CC55EFF92}">
      <dgm:prSet/>
      <dgm:spPr/>
      <dgm:t>
        <a:bodyPr/>
        <a:lstStyle/>
        <a:p>
          <a:endParaRPr lang="en-GB"/>
        </a:p>
      </dgm:t>
    </dgm:pt>
    <dgm:pt modelId="{D2C6C0AC-6227-45FB-AEA9-7E203368E4D7}" type="sibTrans" cxnId="{81997119-26B0-41D9-ADC8-0E1CC55EFF92}">
      <dgm:prSet/>
      <dgm:spPr/>
      <dgm:t>
        <a:bodyPr/>
        <a:lstStyle/>
        <a:p>
          <a:endParaRPr lang="en-GB"/>
        </a:p>
      </dgm:t>
    </dgm:pt>
    <dgm:pt modelId="{5EAC778E-8E4E-445D-B565-7F26E8BCD7F2}">
      <dgm:prSet custT="1"/>
      <dgm:spPr/>
      <dgm:t>
        <a:bodyPr/>
        <a:lstStyle/>
        <a:p>
          <a:r>
            <a:rPr lang="en-US" sz="1600" b="0" i="0" dirty="0">
              <a:latin typeface="Poppins" panose="00000500000000000000" pitchFamily="2" charset="0"/>
              <a:cs typeface="Poppins" panose="00000500000000000000" pitchFamily="2" charset="0"/>
            </a:rPr>
            <a:t>Create a </a:t>
          </a:r>
          <a:r>
            <a:rPr lang="en-US" sz="1600" b="0" i="0" u="sng" dirty="0">
              <a:latin typeface="Poppins" panose="00000500000000000000" pitchFamily="2" charset="0"/>
              <a:cs typeface="Poppins" panose="00000500000000000000" pitchFamily="2" charset="0"/>
            </a:rPr>
            <a:t>centralised resource hub </a:t>
          </a:r>
          <a:r>
            <a:rPr lang="en-US" sz="1600" b="0" i="0" dirty="0">
              <a:latin typeface="Poppins" panose="00000500000000000000" pitchFamily="2" charset="0"/>
              <a:cs typeface="Poppins" panose="00000500000000000000" pitchFamily="2" charset="0"/>
            </a:rPr>
            <a:t>to help VCSEs map, understand, and connect with peers.</a:t>
          </a:r>
          <a:endParaRPr lang="en-GB" sz="1600" b="0" i="0" dirty="0">
            <a:latin typeface="Poppins" panose="00000500000000000000" pitchFamily="2" charset="0"/>
            <a:cs typeface="Poppins" panose="00000500000000000000" pitchFamily="2" charset="0"/>
          </a:endParaRPr>
        </a:p>
      </dgm:t>
    </dgm:pt>
    <dgm:pt modelId="{44CA2533-9B93-4C9F-927E-DF94D2F92161}" type="parTrans" cxnId="{C19F21FF-D975-4E7D-B8C3-5861AA39C314}">
      <dgm:prSet/>
      <dgm:spPr/>
      <dgm:t>
        <a:bodyPr/>
        <a:lstStyle/>
        <a:p>
          <a:endParaRPr lang="en-GB"/>
        </a:p>
      </dgm:t>
    </dgm:pt>
    <dgm:pt modelId="{231888CC-D12B-404F-9A55-2EC3892EA538}" type="sibTrans" cxnId="{C19F21FF-D975-4E7D-B8C3-5861AA39C314}">
      <dgm:prSet/>
      <dgm:spPr/>
      <dgm:t>
        <a:bodyPr/>
        <a:lstStyle/>
        <a:p>
          <a:endParaRPr lang="en-GB"/>
        </a:p>
      </dgm:t>
    </dgm:pt>
    <dgm:pt modelId="{356391AA-89B3-4460-949C-BE80605EDEF8}">
      <dgm:prSet custT="1"/>
      <dgm:spPr/>
      <dgm:t>
        <a:bodyPr/>
        <a:lstStyle/>
        <a:p>
          <a:r>
            <a:rPr lang="en-US" sz="1600" b="0" i="0" dirty="0">
              <a:latin typeface="Poppins" panose="00000500000000000000" pitchFamily="2" charset="0"/>
              <a:cs typeface="Poppins" panose="00000500000000000000" pitchFamily="2" charset="0"/>
            </a:rPr>
            <a:t>Provide clear, accessible </a:t>
          </a:r>
          <a:r>
            <a:rPr lang="en-US" sz="1600" b="0" i="0" u="sng" dirty="0">
              <a:latin typeface="Poppins" panose="00000500000000000000" pitchFamily="2" charset="0"/>
              <a:cs typeface="Poppins" panose="00000500000000000000" pitchFamily="2" charset="0"/>
            </a:rPr>
            <a:t>mapping of who delivers </a:t>
          </a:r>
          <a:r>
            <a:rPr lang="en-US" sz="1600" b="0" i="0" dirty="0">
              <a:latin typeface="Poppins" panose="00000500000000000000" pitchFamily="2" charset="0"/>
              <a:cs typeface="Poppins" panose="00000500000000000000" pitchFamily="2" charset="0"/>
            </a:rPr>
            <a:t>local frontline services, support, and community outreach.</a:t>
          </a:r>
          <a:endParaRPr lang="en-GB" sz="1600" b="0" i="0" dirty="0">
            <a:latin typeface="Poppins" panose="00000500000000000000" pitchFamily="2" charset="0"/>
            <a:cs typeface="Poppins" panose="00000500000000000000" pitchFamily="2" charset="0"/>
          </a:endParaRPr>
        </a:p>
      </dgm:t>
    </dgm:pt>
    <dgm:pt modelId="{FFAC8ABD-6C25-42D4-AE04-BD6D88C174A8}" type="parTrans" cxnId="{2B207DBA-297C-41D6-9FC9-82CD5DB296FF}">
      <dgm:prSet/>
      <dgm:spPr/>
      <dgm:t>
        <a:bodyPr/>
        <a:lstStyle/>
        <a:p>
          <a:endParaRPr lang="en-GB"/>
        </a:p>
      </dgm:t>
    </dgm:pt>
    <dgm:pt modelId="{B0FFDAF6-E59E-4364-9A4A-95F209D58432}" type="sibTrans" cxnId="{2B207DBA-297C-41D6-9FC9-82CD5DB296FF}">
      <dgm:prSet/>
      <dgm:spPr/>
      <dgm:t>
        <a:bodyPr/>
        <a:lstStyle/>
        <a:p>
          <a:endParaRPr lang="en-GB"/>
        </a:p>
      </dgm:t>
    </dgm:pt>
    <dgm:pt modelId="{9B45F63E-8460-400A-96C1-18C306A9CA8C}">
      <dgm:prSet custT="1"/>
      <dgm:spPr/>
      <dgm:t>
        <a:bodyPr/>
        <a:lstStyle/>
        <a:p>
          <a:r>
            <a:rPr lang="en-US" sz="1600" b="0" i="0" u="sng" dirty="0">
              <a:latin typeface="Poppins" panose="00000500000000000000" pitchFamily="2" charset="0"/>
              <a:cs typeface="Poppins" panose="00000500000000000000" pitchFamily="2" charset="0"/>
            </a:rPr>
            <a:t>Set up dedicated groups or thematic tables </a:t>
          </a:r>
          <a:r>
            <a:rPr lang="en-US" sz="1600" b="0" i="0" dirty="0">
              <a:latin typeface="Poppins" panose="00000500000000000000" pitchFamily="2" charset="0"/>
              <a:cs typeface="Poppins" panose="00000500000000000000" pitchFamily="2" charset="0"/>
            </a:rPr>
            <a:t>(e.g., by demographics, wellbeing areas) to share best practices.</a:t>
          </a:r>
          <a:endParaRPr lang="en-GB" sz="1600" b="0" i="0" dirty="0">
            <a:latin typeface="Poppins" panose="00000500000000000000" pitchFamily="2" charset="0"/>
            <a:cs typeface="Poppins" panose="00000500000000000000" pitchFamily="2" charset="0"/>
          </a:endParaRPr>
        </a:p>
      </dgm:t>
    </dgm:pt>
    <dgm:pt modelId="{E681BEA0-9EB5-49DB-94E3-B3E882FEC6A9}" type="parTrans" cxnId="{033A7F73-9922-4CF1-8E5F-CC88629CC083}">
      <dgm:prSet/>
      <dgm:spPr/>
      <dgm:t>
        <a:bodyPr/>
        <a:lstStyle/>
        <a:p>
          <a:endParaRPr lang="en-GB"/>
        </a:p>
      </dgm:t>
    </dgm:pt>
    <dgm:pt modelId="{8A2E9EB7-AD99-4D0F-96A4-C0F479DE9FBB}" type="sibTrans" cxnId="{033A7F73-9922-4CF1-8E5F-CC88629CC083}">
      <dgm:prSet/>
      <dgm:spPr/>
      <dgm:t>
        <a:bodyPr/>
        <a:lstStyle/>
        <a:p>
          <a:endParaRPr lang="en-GB"/>
        </a:p>
      </dgm:t>
    </dgm:pt>
    <dgm:pt modelId="{CEFB2E89-8082-4B74-821E-6547507BE2B6}" type="pres">
      <dgm:prSet presAssocID="{C1E45AA8-1C39-4241-9DB7-437656940155}" presName="linear" presStyleCnt="0">
        <dgm:presLayoutVars>
          <dgm:animLvl val="lvl"/>
          <dgm:resizeHandles val="exact"/>
        </dgm:presLayoutVars>
      </dgm:prSet>
      <dgm:spPr/>
    </dgm:pt>
    <dgm:pt modelId="{AF375BE8-41E4-4CAC-8EEA-F869A04A3223}" type="pres">
      <dgm:prSet presAssocID="{E7AF046A-C409-4C57-9AE8-261D26DF9627}" presName="parentText" presStyleLbl="node1" presStyleIdx="0" presStyleCnt="3" custScaleY="96369">
        <dgm:presLayoutVars>
          <dgm:chMax val="0"/>
          <dgm:bulletEnabled val="1"/>
        </dgm:presLayoutVars>
      </dgm:prSet>
      <dgm:spPr/>
    </dgm:pt>
    <dgm:pt modelId="{41EC192F-30B6-475A-A4DC-665DC5579450}" type="pres">
      <dgm:prSet presAssocID="{FCA1C76F-3CAC-407B-9430-CBF9F561D886}" presName="spacer" presStyleCnt="0"/>
      <dgm:spPr/>
    </dgm:pt>
    <dgm:pt modelId="{9CEC67E3-3F22-47AB-89B6-048B08DAAB3F}" type="pres">
      <dgm:prSet presAssocID="{B1564465-47FC-4CC6-8CA8-7E0A3A67558D}" presName="parentText" presStyleLbl="node1" presStyleIdx="1" presStyleCnt="3" custScaleY="96745" custLinFactNeighborX="0" custLinFactNeighborY="-4264">
        <dgm:presLayoutVars>
          <dgm:chMax val="0"/>
          <dgm:bulletEnabled val="1"/>
        </dgm:presLayoutVars>
      </dgm:prSet>
      <dgm:spPr/>
    </dgm:pt>
    <dgm:pt modelId="{97C07FC0-F734-4E50-9579-8961950B2CBD}" type="pres">
      <dgm:prSet presAssocID="{E54A6171-8F0B-4703-A27F-6A6E926D1076}" presName="spacer" presStyleCnt="0"/>
      <dgm:spPr/>
    </dgm:pt>
    <dgm:pt modelId="{4A266163-FF67-4E3F-A14D-D161E2ACC5E9}" type="pres">
      <dgm:prSet presAssocID="{DACA95BC-A62D-4569-86B3-FA578E060F2F}" presName="parentText" presStyleLbl="node1" presStyleIdx="2" presStyleCnt="3" custScaleY="84811" custLinFactNeighborX="0" custLinFactNeighborY="-998">
        <dgm:presLayoutVars>
          <dgm:chMax val="0"/>
          <dgm:bulletEnabled val="1"/>
        </dgm:presLayoutVars>
      </dgm:prSet>
      <dgm:spPr/>
    </dgm:pt>
    <dgm:pt modelId="{143E590D-3408-46A8-971E-3EA3993B2BE7}" type="pres">
      <dgm:prSet presAssocID="{DACA95BC-A62D-4569-86B3-FA578E060F2F}" presName="childText" presStyleLbl="revTx" presStyleIdx="0" presStyleCnt="1" custLinFactNeighborX="2407" custLinFactNeighborY="-494">
        <dgm:presLayoutVars>
          <dgm:bulletEnabled val="1"/>
        </dgm:presLayoutVars>
      </dgm:prSet>
      <dgm:spPr/>
    </dgm:pt>
  </dgm:ptLst>
  <dgm:cxnLst>
    <dgm:cxn modelId="{87046909-DB13-4A95-8219-EE36C912C777}" type="presOf" srcId="{C1E45AA8-1C39-4241-9DB7-437656940155}" destId="{CEFB2E89-8082-4B74-821E-6547507BE2B6}" srcOrd="0" destOrd="0" presId="urn:microsoft.com/office/officeart/2005/8/layout/vList2"/>
    <dgm:cxn modelId="{81997119-26B0-41D9-ADC8-0E1CC55EFF92}" srcId="{DACA95BC-A62D-4569-86B3-FA578E060F2F}" destId="{CF32AA27-CD46-4BAE-BAE6-03B46FDBB540}" srcOrd="0" destOrd="0" parTransId="{5810B02D-F79D-41D7-8DDA-7307F5B3152B}" sibTransId="{D2C6C0AC-6227-45FB-AEA9-7E203368E4D7}"/>
    <dgm:cxn modelId="{84978F61-8A1E-4988-A796-834A6FE18A95}" type="presOf" srcId="{5EAC778E-8E4E-445D-B565-7F26E8BCD7F2}" destId="{143E590D-3408-46A8-971E-3EA3993B2BE7}" srcOrd="0" destOrd="1" presId="urn:microsoft.com/office/officeart/2005/8/layout/vList2"/>
    <dgm:cxn modelId="{2E2DD951-9DE2-420F-910F-8C6B80B39078}" srcId="{C1E45AA8-1C39-4241-9DB7-437656940155}" destId="{DACA95BC-A62D-4569-86B3-FA578E060F2F}" srcOrd="2" destOrd="0" parTransId="{9596B71B-9B4D-4514-8D87-1286D5ABF1A6}" sibTransId="{760FB072-699A-42F6-85F3-DF746F273CF0}"/>
    <dgm:cxn modelId="{2F9D2353-C57F-46EE-8C98-2D874073247C}" srcId="{C1E45AA8-1C39-4241-9DB7-437656940155}" destId="{B1564465-47FC-4CC6-8CA8-7E0A3A67558D}" srcOrd="1" destOrd="0" parTransId="{A3699BCB-9CAD-4405-9D27-942AA3F8846D}" sibTransId="{E54A6171-8F0B-4703-A27F-6A6E926D1076}"/>
    <dgm:cxn modelId="{033A7F73-9922-4CF1-8E5F-CC88629CC083}" srcId="{DACA95BC-A62D-4569-86B3-FA578E060F2F}" destId="{9B45F63E-8460-400A-96C1-18C306A9CA8C}" srcOrd="3" destOrd="0" parTransId="{E681BEA0-9EB5-49DB-94E3-B3E882FEC6A9}" sibTransId="{8A2E9EB7-AD99-4D0F-96A4-C0F479DE9FBB}"/>
    <dgm:cxn modelId="{73731878-1AA2-4AC1-A306-097ACC0A4116}" type="presOf" srcId="{9B45F63E-8460-400A-96C1-18C306A9CA8C}" destId="{143E590D-3408-46A8-971E-3EA3993B2BE7}" srcOrd="0" destOrd="3" presId="urn:microsoft.com/office/officeart/2005/8/layout/vList2"/>
    <dgm:cxn modelId="{5F94585A-AE61-4F74-84AD-038B5D5DD4F4}" type="presOf" srcId="{B1564465-47FC-4CC6-8CA8-7E0A3A67558D}" destId="{9CEC67E3-3F22-47AB-89B6-048B08DAAB3F}" srcOrd="0" destOrd="0" presId="urn:microsoft.com/office/officeart/2005/8/layout/vList2"/>
    <dgm:cxn modelId="{FB496A94-58E3-49AF-AB51-D72FADDDE539}" type="presOf" srcId="{356391AA-89B3-4460-949C-BE80605EDEF8}" destId="{143E590D-3408-46A8-971E-3EA3993B2BE7}" srcOrd="0" destOrd="2" presId="urn:microsoft.com/office/officeart/2005/8/layout/vList2"/>
    <dgm:cxn modelId="{5A004296-A441-413D-BE12-7C798DA71D9B}" type="presOf" srcId="{E7AF046A-C409-4C57-9AE8-261D26DF9627}" destId="{AF375BE8-41E4-4CAC-8EEA-F869A04A3223}" srcOrd="0" destOrd="0" presId="urn:microsoft.com/office/officeart/2005/8/layout/vList2"/>
    <dgm:cxn modelId="{EC69C496-A983-47DF-957F-4EE6D5DD790A}" srcId="{C1E45AA8-1C39-4241-9DB7-437656940155}" destId="{E7AF046A-C409-4C57-9AE8-261D26DF9627}" srcOrd="0" destOrd="0" parTransId="{74E084AF-ECE8-4405-8BEA-C8477EC4AF05}" sibTransId="{FCA1C76F-3CAC-407B-9430-CBF9F561D886}"/>
    <dgm:cxn modelId="{43AE2EA4-9861-4395-9648-6702C804DDC5}" type="presOf" srcId="{CF32AA27-CD46-4BAE-BAE6-03B46FDBB540}" destId="{143E590D-3408-46A8-971E-3EA3993B2BE7}" srcOrd="0" destOrd="0" presId="urn:microsoft.com/office/officeart/2005/8/layout/vList2"/>
    <dgm:cxn modelId="{2B207DBA-297C-41D6-9FC9-82CD5DB296FF}" srcId="{DACA95BC-A62D-4569-86B3-FA578E060F2F}" destId="{356391AA-89B3-4460-949C-BE80605EDEF8}" srcOrd="2" destOrd="0" parTransId="{FFAC8ABD-6C25-42D4-AE04-BD6D88C174A8}" sibTransId="{B0FFDAF6-E59E-4364-9A4A-95F209D58432}"/>
    <dgm:cxn modelId="{28D305DF-552A-4B0D-8730-B58D36439F12}" type="presOf" srcId="{DACA95BC-A62D-4569-86B3-FA578E060F2F}" destId="{4A266163-FF67-4E3F-A14D-D161E2ACC5E9}" srcOrd="0" destOrd="0" presId="urn:microsoft.com/office/officeart/2005/8/layout/vList2"/>
    <dgm:cxn modelId="{C19F21FF-D975-4E7D-B8C3-5861AA39C314}" srcId="{DACA95BC-A62D-4569-86B3-FA578E060F2F}" destId="{5EAC778E-8E4E-445D-B565-7F26E8BCD7F2}" srcOrd="1" destOrd="0" parTransId="{44CA2533-9B93-4C9F-927E-DF94D2F92161}" sibTransId="{231888CC-D12B-404F-9A55-2EC3892EA538}"/>
    <dgm:cxn modelId="{E6C9C9D5-3EE5-4CC3-8C07-B9EF2A872936}" type="presParOf" srcId="{CEFB2E89-8082-4B74-821E-6547507BE2B6}" destId="{AF375BE8-41E4-4CAC-8EEA-F869A04A3223}" srcOrd="0" destOrd="0" presId="urn:microsoft.com/office/officeart/2005/8/layout/vList2"/>
    <dgm:cxn modelId="{4CAB4938-D1FB-4165-85DC-C7EDC13F25D4}" type="presParOf" srcId="{CEFB2E89-8082-4B74-821E-6547507BE2B6}" destId="{41EC192F-30B6-475A-A4DC-665DC5579450}" srcOrd="1" destOrd="0" presId="urn:microsoft.com/office/officeart/2005/8/layout/vList2"/>
    <dgm:cxn modelId="{3A06B4E4-FE8E-435A-AD2F-AB8D244844E2}" type="presParOf" srcId="{CEFB2E89-8082-4B74-821E-6547507BE2B6}" destId="{9CEC67E3-3F22-47AB-89B6-048B08DAAB3F}" srcOrd="2" destOrd="0" presId="urn:microsoft.com/office/officeart/2005/8/layout/vList2"/>
    <dgm:cxn modelId="{BD68823D-B598-4BBE-8600-B5F11A08CF59}" type="presParOf" srcId="{CEFB2E89-8082-4B74-821E-6547507BE2B6}" destId="{97C07FC0-F734-4E50-9579-8961950B2CBD}" srcOrd="3" destOrd="0" presId="urn:microsoft.com/office/officeart/2005/8/layout/vList2"/>
    <dgm:cxn modelId="{E461B211-AF3B-4E8F-BF18-6FB1106BC157}" type="presParOf" srcId="{CEFB2E89-8082-4B74-821E-6547507BE2B6}" destId="{4A266163-FF67-4E3F-A14D-D161E2ACC5E9}" srcOrd="4" destOrd="0" presId="urn:microsoft.com/office/officeart/2005/8/layout/vList2"/>
    <dgm:cxn modelId="{63AC6BF1-45F9-4014-AD23-D4A8CA4ED194}" type="presParOf" srcId="{CEFB2E89-8082-4B74-821E-6547507BE2B6}" destId="{143E590D-3408-46A8-971E-3EA3993B2BE7}"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2AFA14-03F8-4DEF-AD86-A82CED31B889}">
      <dsp:nvSpPr>
        <dsp:cNvPr id="0" name=""/>
        <dsp:cNvSpPr/>
      </dsp:nvSpPr>
      <dsp:spPr>
        <a:xfrm>
          <a:off x="1398" y="304143"/>
          <a:ext cx="1762427" cy="38232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3262" tIns="180000" rIns="93262" bIns="180000" numCol="1" spcCol="1270" anchor="b"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u="none" kern="1200" dirty="0">
              <a:latin typeface="Poppins" panose="00000500000000000000" pitchFamily="2" charset="0"/>
              <a:cs typeface="Poppins" panose="00000500000000000000" pitchFamily="2" charset="0"/>
            </a:rPr>
            <a:t>To have a range of </a:t>
          </a:r>
          <a:r>
            <a:rPr lang="en-GB" sz="1400" b="1" u="none" kern="1200" dirty="0">
              <a:latin typeface="Poppins" panose="00000500000000000000" pitchFamily="2" charset="0"/>
              <a:cs typeface="Poppins" panose="00000500000000000000" pitchFamily="2" charset="0"/>
            </a:rPr>
            <a:t>staff and volunteers who reflect and represent the community’s own diversity</a:t>
          </a:r>
          <a:r>
            <a:rPr lang="en-GB" sz="1400" u="none" kern="1200" dirty="0">
              <a:latin typeface="Poppins" panose="00000500000000000000" pitchFamily="2" charset="0"/>
              <a:cs typeface="Poppins" panose="00000500000000000000" pitchFamily="2" charset="0"/>
            </a:rPr>
            <a:t>.</a:t>
          </a:r>
          <a:endParaRPr lang="en-GB" sz="1400" kern="1200" dirty="0">
            <a:latin typeface="Poppins" panose="00000500000000000000" pitchFamily="2" charset="0"/>
            <a:cs typeface="Poppins" panose="00000500000000000000" pitchFamily="2" charset="0"/>
          </a:endParaRPr>
        </a:p>
      </dsp:txBody>
      <dsp:txXfrm>
        <a:off x="1398" y="2139319"/>
        <a:ext cx="1762427" cy="1988107"/>
      </dsp:txXfrm>
    </dsp:sp>
    <dsp:sp modelId="{5C20D45B-277E-4307-A5F2-666A71D550DA}">
      <dsp:nvSpPr>
        <dsp:cNvPr id="0" name=""/>
        <dsp:cNvSpPr/>
      </dsp:nvSpPr>
      <dsp:spPr>
        <a:xfrm>
          <a:off x="536194" y="0"/>
          <a:ext cx="612832" cy="61283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227" tIns="12700" rIns="52227" bIns="12700" numCol="1" spcCol="1270" anchor="ctr" anchorCtr="0">
          <a:noAutofit/>
        </a:bodyPr>
        <a:lstStyle/>
        <a:p>
          <a:pPr marL="0" lvl="0" indent="0" algn="ctr" defTabSz="1377950">
            <a:lnSpc>
              <a:spcPct val="90000"/>
            </a:lnSpc>
            <a:spcBef>
              <a:spcPct val="0"/>
            </a:spcBef>
            <a:spcAft>
              <a:spcPct val="35000"/>
            </a:spcAft>
            <a:buNone/>
          </a:pPr>
          <a:r>
            <a:rPr sz="3100" kern="1200"/>
            <a:t>1</a:t>
          </a:r>
          <a:endParaRPr sz="3100" kern="1200" dirty="0"/>
        </a:p>
      </dsp:txBody>
      <dsp:txXfrm>
        <a:off x="625941" y="89747"/>
        <a:ext cx="433338" cy="433338"/>
      </dsp:txXfrm>
    </dsp:sp>
    <dsp:sp modelId="{113585FC-AB6D-4693-9002-440033AE703C}">
      <dsp:nvSpPr>
        <dsp:cNvPr id="0" name=""/>
        <dsp:cNvSpPr/>
      </dsp:nvSpPr>
      <dsp:spPr>
        <a:xfrm>
          <a:off x="1940068" y="313100"/>
          <a:ext cx="1762427" cy="38232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3262" tIns="180000" rIns="93262" bIns="180000" numCol="1" spcCol="1270" anchor="b"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b="1" u="none" kern="1200" dirty="0">
              <a:latin typeface="Poppins" panose="00000500000000000000" pitchFamily="2" charset="0"/>
              <a:cs typeface="Poppins" panose="00000500000000000000" pitchFamily="2" charset="0"/>
            </a:rPr>
            <a:t>Developing a sense of ownership and agency for beneficiaries</a:t>
          </a:r>
          <a:r>
            <a:rPr lang="en-GB" sz="1400" u="none" kern="1200" dirty="0">
              <a:latin typeface="Poppins" panose="00000500000000000000" pitchFamily="2" charset="0"/>
              <a:cs typeface="Poppins" panose="00000500000000000000" pitchFamily="2" charset="0"/>
            </a:rPr>
            <a:t>, for how much they engage and what they can then take away from the activity. </a:t>
          </a:r>
          <a:endParaRPr lang="en-GB" sz="1400" kern="1200" dirty="0">
            <a:latin typeface="Poppins" panose="00000500000000000000" pitchFamily="2" charset="0"/>
            <a:cs typeface="Poppins" panose="00000500000000000000" pitchFamily="2" charset="0"/>
          </a:endParaRPr>
        </a:p>
      </dsp:txBody>
      <dsp:txXfrm>
        <a:off x="1940068" y="2148276"/>
        <a:ext cx="1762427" cy="1988107"/>
      </dsp:txXfrm>
    </dsp:sp>
    <dsp:sp modelId="{4B70B2B6-88DB-4E4C-B8B2-D8F902D18DB7}">
      <dsp:nvSpPr>
        <dsp:cNvPr id="0" name=""/>
        <dsp:cNvSpPr/>
      </dsp:nvSpPr>
      <dsp:spPr>
        <a:xfrm>
          <a:off x="2474864" y="0"/>
          <a:ext cx="612832" cy="61283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227" tIns="12700" rIns="52227" bIns="12700" numCol="1" spcCol="1270" anchor="ctr" anchorCtr="0">
          <a:noAutofit/>
        </a:bodyPr>
        <a:lstStyle/>
        <a:p>
          <a:pPr marL="0" lvl="0" indent="0" algn="ctr" defTabSz="1377950">
            <a:lnSpc>
              <a:spcPct val="90000"/>
            </a:lnSpc>
            <a:spcBef>
              <a:spcPct val="0"/>
            </a:spcBef>
            <a:spcAft>
              <a:spcPct val="35000"/>
            </a:spcAft>
            <a:buNone/>
          </a:pPr>
          <a:r>
            <a:rPr sz="3100" kern="1200"/>
            <a:t>2</a:t>
          </a:r>
          <a:endParaRPr sz="3100" kern="1200" dirty="0"/>
        </a:p>
      </dsp:txBody>
      <dsp:txXfrm>
        <a:off x="2564611" y="89747"/>
        <a:ext cx="433338" cy="433338"/>
      </dsp:txXfrm>
    </dsp:sp>
    <dsp:sp modelId="{6BAB6C0E-D8DD-467A-AE6E-ABCC5A651AFB}">
      <dsp:nvSpPr>
        <dsp:cNvPr id="0" name=""/>
        <dsp:cNvSpPr/>
      </dsp:nvSpPr>
      <dsp:spPr>
        <a:xfrm>
          <a:off x="3878738" y="313100"/>
          <a:ext cx="1762427" cy="38232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3262" tIns="180000" rIns="93262" bIns="180000" numCol="1" spcCol="1270" anchor="b"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u="none" kern="1200" dirty="0">
              <a:latin typeface="Poppins" panose="00000500000000000000" pitchFamily="2" charset="0"/>
              <a:cs typeface="Poppins" panose="00000500000000000000" pitchFamily="2" charset="0"/>
            </a:rPr>
            <a:t>The value of </a:t>
          </a:r>
          <a:r>
            <a:rPr lang="en-GB" sz="1400" b="1" u="none" kern="1200" dirty="0">
              <a:latin typeface="Poppins" panose="00000500000000000000" pitchFamily="2" charset="0"/>
              <a:cs typeface="Poppins" panose="00000500000000000000" pitchFamily="2" charset="0"/>
            </a:rPr>
            <a:t>ongoing light-touch communications and updates </a:t>
          </a:r>
          <a:r>
            <a:rPr lang="en-GB" sz="1400" u="none" kern="1200" dirty="0">
              <a:latin typeface="Poppins" panose="00000500000000000000" pitchFamily="2" charset="0"/>
              <a:cs typeface="Poppins" panose="00000500000000000000" pitchFamily="2" charset="0"/>
            </a:rPr>
            <a:t>with beneficiaries, potential collaborators, and local providers.</a:t>
          </a:r>
        </a:p>
      </dsp:txBody>
      <dsp:txXfrm>
        <a:off x="3878738" y="2148276"/>
        <a:ext cx="1762427" cy="1988107"/>
      </dsp:txXfrm>
    </dsp:sp>
    <dsp:sp modelId="{C57791E9-2DE7-4C47-A42D-ABAA8F9BCE47}">
      <dsp:nvSpPr>
        <dsp:cNvPr id="0" name=""/>
        <dsp:cNvSpPr/>
      </dsp:nvSpPr>
      <dsp:spPr>
        <a:xfrm>
          <a:off x="4413534" y="0"/>
          <a:ext cx="612832" cy="61283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227" tIns="12700" rIns="52227" bIns="12700" numCol="1" spcCol="1270" anchor="ctr" anchorCtr="0">
          <a:noAutofit/>
        </a:bodyPr>
        <a:lstStyle/>
        <a:p>
          <a:pPr marL="0" lvl="0" indent="0" algn="ctr" defTabSz="1377950">
            <a:lnSpc>
              <a:spcPct val="90000"/>
            </a:lnSpc>
            <a:spcBef>
              <a:spcPct val="0"/>
            </a:spcBef>
            <a:spcAft>
              <a:spcPct val="35000"/>
            </a:spcAft>
            <a:buNone/>
          </a:pPr>
          <a:r>
            <a:rPr lang="en-GB" sz="3100" kern="1200"/>
            <a:t>3</a:t>
          </a:r>
        </a:p>
      </dsp:txBody>
      <dsp:txXfrm>
        <a:off x="4503281" y="89747"/>
        <a:ext cx="433338" cy="433338"/>
      </dsp:txXfrm>
    </dsp:sp>
    <dsp:sp modelId="{DF5F75DE-6683-41FD-BBB5-285B9ACE7FF6}">
      <dsp:nvSpPr>
        <dsp:cNvPr id="0" name=""/>
        <dsp:cNvSpPr/>
      </dsp:nvSpPr>
      <dsp:spPr>
        <a:xfrm>
          <a:off x="5817408" y="339945"/>
          <a:ext cx="1762427" cy="38232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3262" tIns="180000" rIns="93262" bIns="180000" numCol="1" spcCol="1270" anchor="b"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u="none" kern="1200" dirty="0">
              <a:latin typeface="Poppins" panose="00000500000000000000" pitchFamily="2" charset="0"/>
              <a:cs typeface="Poppins" panose="00000500000000000000" pitchFamily="2" charset="0"/>
            </a:rPr>
            <a:t>Exploring where there are </a:t>
          </a:r>
          <a:r>
            <a:rPr lang="en-GB" sz="1400" b="1" u="none" kern="1200" dirty="0">
              <a:latin typeface="Poppins" panose="00000500000000000000" pitchFamily="2" charset="0"/>
              <a:cs typeface="Poppins" panose="00000500000000000000" pitchFamily="2" charset="0"/>
            </a:rPr>
            <a:t>skills available from the community </a:t>
          </a:r>
          <a:r>
            <a:rPr lang="en-GB" sz="1400" u="none" kern="1200" dirty="0">
              <a:latin typeface="Poppins" panose="00000500000000000000" pitchFamily="2" charset="0"/>
              <a:cs typeface="Poppins" panose="00000500000000000000" pitchFamily="2" charset="0"/>
            </a:rPr>
            <a:t>to volunteer.</a:t>
          </a:r>
        </a:p>
        <a:p>
          <a:pPr marL="0" lvl="0" indent="0" algn="ctr" defTabSz="622300">
            <a:lnSpc>
              <a:spcPct val="90000"/>
            </a:lnSpc>
            <a:spcBef>
              <a:spcPct val="0"/>
            </a:spcBef>
            <a:spcAft>
              <a:spcPct val="35000"/>
            </a:spcAft>
            <a:buFont typeface="Arial" panose="020B0604020202020204" pitchFamily="34" charset="0"/>
            <a:buNone/>
          </a:pPr>
          <a:endParaRPr lang="en-GB" sz="1400" u="none" kern="1200" dirty="0">
            <a:latin typeface="Poppins" panose="00000500000000000000" pitchFamily="2" charset="0"/>
            <a:cs typeface="Poppins" panose="00000500000000000000" pitchFamily="2" charset="0"/>
          </a:endParaRPr>
        </a:p>
        <a:p>
          <a:pPr marL="0" lvl="0" indent="0" algn="ctr" defTabSz="622300">
            <a:lnSpc>
              <a:spcPct val="90000"/>
            </a:lnSpc>
            <a:spcBef>
              <a:spcPct val="0"/>
            </a:spcBef>
            <a:spcAft>
              <a:spcPct val="35000"/>
            </a:spcAft>
            <a:buFont typeface="Arial" panose="020B0604020202020204" pitchFamily="34" charset="0"/>
            <a:buNone/>
          </a:pPr>
          <a:r>
            <a:rPr lang="en-GB" sz="1400" u="none" kern="1200" dirty="0">
              <a:latin typeface="Poppins" panose="00000500000000000000" pitchFamily="2" charset="0"/>
              <a:cs typeface="Poppins" panose="00000500000000000000" pitchFamily="2" charset="0"/>
            </a:rPr>
            <a:t>Introducing people to opportunities to support or even join your team, at </a:t>
          </a:r>
          <a:r>
            <a:rPr lang="en-GB" sz="1400" b="1" u="none" kern="1200" dirty="0">
              <a:latin typeface="Poppins" panose="00000500000000000000" pitchFamily="2" charset="0"/>
              <a:cs typeface="Poppins" panose="00000500000000000000" pitchFamily="2" charset="0"/>
            </a:rPr>
            <a:t>the right pace</a:t>
          </a:r>
          <a:r>
            <a:rPr lang="en-GB" sz="1400" u="none" kern="1200" dirty="0">
              <a:latin typeface="Poppins" panose="00000500000000000000" pitchFamily="2" charset="0"/>
              <a:cs typeface="Poppins" panose="00000500000000000000" pitchFamily="2" charset="0"/>
            </a:rPr>
            <a:t>.</a:t>
          </a:r>
        </a:p>
      </dsp:txBody>
      <dsp:txXfrm>
        <a:off x="5817408" y="2175121"/>
        <a:ext cx="1762427" cy="1988107"/>
      </dsp:txXfrm>
    </dsp:sp>
    <dsp:sp modelId="{A8D76FAB-F192-412C-AF0C-C29BBBAFECFB}">
      <dsp:nvSpPr>
        <dsp:cNvPr id="0" name=""/>
        <dsp:cNvSpPr/>
      </dsp:nvSpPr>
      <dsp:spPr>
        <a:xfrm>
          <a:off x="6352204" y="0"/>
          <a:ext cx="612832" cy="61283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227" tIns="12700" rIns="52227" bIns="12700" numCol="1" spcCol="1270" anchor="ctr" anchorCtr="0">
          <a:noAutofit/>
        </a:bodyPr>
        <a:lstStyle/>
        <a:p>
          <a:pPr marL="0" lvl="0" indent="0" algn="ctr" defTabSz="1377950">
            <a:lnSpc>
              <a:spcPct val="90000"/>
            </a:lnSpc>
            <a:spcBef>
              <a:spcPct val="0"/>
            </a:spcBef>
            <a:spcAft>
              <a:spcPct val="35000"/>
            </a:spcAft>
            <a:buNone/>
          </a:pPr>
          <a:r>
            <a:rPr lang="en-GB" sz="3100" kern="1200"/>
            <a:t>4</a:t>
          </a:r>
        </a:p>
      </dsp:txBody>
      <dsp:txXfrm>
        <a:off x="6441951" y="89747"/>
        <a:ext cx="433338" cy="433338"/>
      </dsp:txXfrm>
    </dsp:sp>
    <dsp:sp modelId="{4582BF3F-A743-4464-9E33-86DE2AD1BE63}">
      <dsp:nvSpPr>
        <dsp:cNvPr id="0" name=""/>
        <dsp:cNvSpPr/>
      </dsp:nvSpPr>
      <dsp:spPr>
        <a:xfrm>
          <a:off x="7756078" y="313100"/>
          <a:ext cx="1762427" cy="38232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3262" tIns="180000" rIns="93262" bIns="180000" numCol="1" spcCol="1270" anchor="b"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b="1" u="none" kern="1200" dirty="0">
              <a:latin typeface="Poppins" panose="00000500000000000000" pitchFamily="2" charset="0"/>
              <a:cs typeface="Poppins" panose="00000500000000000000" pitchFamily="2" charset="0"/>
            </a:rPr>
            <a:t>Adaptability! – understanding what (potential) beneficiaries really need and want</a:t>
          </a:r>
          <a:r>
            <a:rPr lang="en-GB" sz="1400" u="none" kern="1200" dirty="0">
              <a:latin typeface="Poppins" panose="00000500000000000000" pitchFamily="2" charset="0"/>
              <a:cs typeface="Poppins" panose="00000500000000000000" pitchFamily="2" charset="0"/>
            </a:rPr>
            <a:t>. Sometimes this is just small adjustments to timings, the materials that are shared, or even the way that food is included.</a:t>
          </a:r>
        </a:p>
      </dsp:txBody>
      <dsp:txXfrm>
        <a:off x="7756078" y="2148276"/>
        <a:ext cx="1762427" cy="1988107"/>
      </dsp:txXfrm>
    </dsp:sp>
    <dsp:sp modelId="{70C9575F-AD0F-464C-BD6A-C1EC4EE4D276}">
      <dsp:nvSpPr>
        <dsp:cNvPr id="0" name=""/>
        <dsp:cNvSpPr/>
      </dsp:nvSpPr>
      <dsp:spPr>
        <a:xfrm>
          <a:off x="8290874" y="0"/>
          <a:ext cx="612832" cy="61283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227" tIns="12700" rIns="52227" bIns="12700" numCol="1" spcCol="1270" anchor="ctr" anchorCtr="0">
          <a:noAutofit/>
        </a:bodyPr>
        <a:lstStyle/>
        <a:p>
          <a:pPr marL="0" lvl="0" indent="0" algn="ctr" defTabSz="1377950">
            <a:lnSpc>
              <a:spcPct val="90000"/>
            </a:lnSpc>
            <a:spcBef>
              <a:spcPct val="0"/>
            </a:spcBef>
            <a:spcAft>
              <a:spcPct val="35000"/>
            </a:spcAft>
            <a:buNone/>
          </a:pPr>
          <a:r>
            <a:rPr lang="en-GB" sz="3100" kern="1200"/>
            <a:t>5</a:t>
          </a:r>
        </a:p>
      </dsp:txBody>
      <dsp:txXfrm>
        <a:off x="8380621" y="89747"/>
        <a:ext cx="433338" cy="433338"/>
      </dsp:txXfrm>
    </dsp:sp>
    <dsp:sp modelId="{A6E8CEDF-3BBA-4C6A-A95C-1C6489BD80B7}">
      <dsp:nvSpPr>
        <dsp:cNvPr id="0" name=""/>
        <dsp:cNvSpPr/>
      </dsp:nvSpPr>
      <dsp:spPr>
        <a:xfrm>
          <a:off x="9694748" y="339945"/>
          <a:ext cx="1762427" cy="38232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3262" tIns="180000" rIns="93262" bIns="180000" numCol="1" spcCol="1270" anchor="b"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400" b="1" u="none" kern="1200" dirty="0">
              <a:latin typeface="Poppins" panose="00000500000000000000" pitchFamily="2" charset="0"/>
              <a:cs typeface="Poppins" panose="00000500000000000000" pitchFamily="2" charset="0"/>
            </a:rPr>
            <a:t>Using digital systems and structured ways </a:t>
          </a:r>
          <a:r>
            <a:rPr lang="en-GB" sz="1400" u="none" kern="1200" dirty="0">
              <a:latin typeface="Poppins" panose="00000500000000000000" pitchFamily="2" charset="0"/>
              <a:cs typeface="Poppins" panose="00000500000000000000" pitchFamily="2" charset="0"/>
            </a:rPr>
            <a:t>of registering participation, to keep track and keep in touch with participants safely.</a:t>
          </a:r>
        </a:p>
      </dsp:txBody>
      <dsp:txXfrm>
        <a:off x="9694748" y="2175121"/>
        <a:ext cx="1762427" cy="1988107"/>
      </dsp:txXfrm>
    </dsp:sp>
    <dsp:sp modelId="{FBCE774E-FDE9-48E8-B836-FAA99F532307}">
      <dsp:nvSpPr>
        <dsp:cNvPr id="0" name=""/>
        <dsp:cNvSpPr/>
      </dsp:nvSpPr>
      <dsp:spPr>
        <a:xfrm>
          <a:off x="10229544" y="0"/>
          <a:ext cx="612832" cy="61283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227" tIns="12700" rIns="52227" bIns="12700" numCol="1" spcCol="1270" anchor="ctr" anchorCtr="0">
          <a:noAutofit/>
        </a:bodyPr>
        <a:lstStyle/>
        <a:p>
          <a:pPr marL="0" lvl="0" indent="0" algn="ctr" defTabSz="1377950">
            <a:lnSpc>
              <a:spcPct val="90000"/>
            </a:lnSpc>
            <a:spcBef>
              <a:spcPct val="0"/>
            </a:spcBef>
            <a:spcAft>
              <a:spcPct val="35000"/>
            </a:spcAft>
            <a:buNone/>
          </a:pPr>
          <a:r>
            <a:rPr lang="en-GB" sz="3100" kern="1200"/>
            <a:t>6</a:t>
          </a:r>
        </a:p>
      </dsp:txBody>
      <dsp:txXfrm>
        <a:off x="10319291" y="89747"/>
        <a:ext cx="433338" cy="4333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D634E-1023-4D0E-97C0-7D638B4502D8}">
      <dsp:nvSpPr>
        <dsp:cNvPr id="0" name=""/>
        <dsp:cNvSpPr/>
      </dsp:nvSpPr>
      <dsp:spPr>
        <a:xfrm>
          <a:off x="602299" y="2076"/>
          <a:ext cx="2047287" cy="908050"/>
        </a:xfrm>
        <a:prstGeom prst="rect">
          <a:avLst/>
        </a:prstGeom>
        <a:solidFill>
          <a:srgbClr val="035341"/>
        </a:solidFill>
        <a:ln w="25400" cap="flat" cmpd="sng" algn="ctr">
          <a:solidFill>
            <a:schemeClr val="accent1">
              <a:lumMod val="90000"/>
              <a:lumOff val="1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FFFFFF"/>
              </a:solidFill>
              <a:effectLst/>
              <a:latin typeface="Poppins" panose="00000500000000000000" pitchFamily="2" charset="0"/>
              <a:ea typeface="Poppins" panose="00000500000000000000" pitchFamily="2" charset="0"/>
              <a:cs typeface="Poppins" panose="00000500000000000000" pitchFamily="2" charset="0"/>
            </a:rPr>
            <a:t>30</a:t>
          </a:r>
          <a:r>
            <a:rPr lang="en-GB" sz="1800" kern="1200" dirty="0">
              <a:solidFill>
                <a:srgbClr val="FFFFFF"/>
              </a:solidFill>
              <a:effectLst/>
              <a:latin typeface="Poppins" panose="00000500000000000000" pitchFamily="2" charset="0"/>
              <a:ea typeface="Poppins" panose="00000500000000000000" pitchFamily="2" charset="0"/>
              <a:cs typeface="Poppins" panose="00000500000000000000" pitchFamily="2" charset="0"/>
            </a:rPr>
            <a:t> Questionnaire responses</a:t>
          </a:r>
          <a:endParaRPr lang="en-GB" sz="1800" kern="1200" dirty="0">
            <a:latin typeface="Poppins" panose="00000500000000000000" pitchFamily="2" charset="0"/>
            <a:cs typeface="Poppins" panose="00000500000000000000" pitchFamily="2" charset="0"/>
          </a:endParaRPr>
        </a:p>
      </dsp:txBody>
      <dsp:txXfrm>
        <a:off x="602299" y="2076"/>
        <a:ext cx="2047287" cy="908050"/>
      </dsp:txXfrm>
    </dsp:sp>
    <dsp:sp modelId="{1EA23171-6FB7-4766-8010-49CCEB32E47E}">
      <dsp:nvSpPr>
        <dsp:cNvPr id="0" name=""/>
        <dsp:cNvSpPr/>
      </dsp:nvSpPr>
      <dsp:spPr>
        <a:xfrm>
          <a:off x="1007193" y="955529"/>
          <a:ext cx="1237500" cy="908050"/>
        </a:xfrm>
        <a:prstGeom prst="rect">
          <a:avLst/>
        </a:prstGeom>
        <a:solidFill>
          <a:srgbClr val="035341"/>
        </a:solidFill>
        <a:ln w="25400" cap="flat" cmpd="sng" algn="ctr">
          <a:solidFill>
            <a:schemeClr val="accent1">
              <a:lumMod val="90000"/>
              <a:lumOff val="1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FFFFFF"/>
              </a:solidFill>
              <a:effectLst/>
              <a:latin typeface="Poppins" panose="00000500000000000000" pitchFamily="2" charset="0"/>
              <a:ea typeface="Poppins" panose="00000500000000000000" pitchFamily="2" charset="0"/>
              <a:cs typeface="Poppins" panose="00000500000000000000" pitchFamily="2" charset="0"/>
            </a:rPr>
            <a:t>Nine</a:t>
          </a:r>
          <a:r>
            <a:rPr lang="en-GB" sz="1800" kern="1200" dirty="0">
              <a:solidFill>
                <a:srgbClr val="FFFFFF"/>
              </a:solidFill>
              <a:effectLst/>
              <a:latin typeface="Poppins" panose="00000500000000000000" pitchFamily="2" charset="0"/>
              <a:ea typeface="Poppins" panose="00000500000000000000" pitchFamily="2" charset="0"/>
              <a:cs typeface="Poppins" panose="00000500000000000000" pitchFamily="2" charset="0"/>
            </a:rPr>
            <a:t> interviews</a:t>
          </a:r>
          <a:endParaRPr lang="en-GB" sz="1800" kern="1200" dirty="0">
            <a:latin typeface="Poppins" panose="00000500000000000000" pitchFamily="2" charset="0"/>
            <a:cs typeface="Poppins" panose="00000500000000000000" pitchFamily="2" charset="0"/>
          </a:endParaRPr>
        </a:p>
      </dsp:txBody>
      <dsp:txXfrm>
        <a:off x="1007193" y="955529"/>
        <a:ext cx="1237500" cy="908050"/>
      </dsp:txXfrm>
    </dsp:sp>
    <dsp:sp modelId="{C334E4BD-D9EB-48C3-8A94-5D940FD72C1A}">
      <dsp:nvSpPr>
        <dsp:cNvPr id="0" name=""/>
        <dsp:cNvSpPr/>
      </dsp:nvSpPr>
      <dsp:spPr>
        <a:xfrm>
          <a:off x="770943" y="1908981"/>
          <a:ext cx="1710000" cy="908050"/>
        </a:xfrm>
        <a:prstGeom prst="rect">
          <a:avLst/>
        </a:prstGeom>
        <a:solidFill>
          <a:srgbClr val="035341"/>
        </a:solidFill>
        <a:ln w="25400" cap="flat" cmpd="sng" algn="ctr">
          <a:solidFill>
            <a:schemeClr val="accent1">
              <a:lumMod val="90000"/>
              <a:lumOff val="1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Poppins" panose="00000500000000000000" pitchFamily="2" charset="0"/>
              <a:cs typeface="Poppins" panose="00000500000000000000" pitchFamily="2" charset="0"/>
            </a:rPr>
            <a:t>Five 1:1 </a:t>
          </a:r>
          <a:r>
            <a:rPr lang="en-GB" sz="1800" kern="1200" dirty="0">
              <a:latin typeface="Poppins" panose="00000500000000000000" pitchFamily="2" charset="0"/>
              <a:cs typeface="Poppins" panose="00000500000000000000" pitchFamily="2" charset="0"/>
            </a:rPr>
            <a:t>conversations</a:t>
          </a:r>
        </a:p>
      </dsp:txBody>
      <dsp:txXfrm>
        <a:off x="770943" y="1908981"/>
        <a:ext cx="1710000" cy="908050"/>
      </dsp:txXfrm>
    </dsp:sp>
    <dsp:sp modelId="{55BD38E7-DFFD-4E9B-A9D2-4AAB26CF8286}">
      <dsp:nvSpPr>
        <dsp:cNvPr id="0" name=""/>
        <dsp:cNvSpPr/>
      </dsp:nvSpPr>
      <dsp:spPr>
        <a:xfrm>
          <a:off x="793443" y="2862434"/>
          <a:ext cx="1665000" cy="908050"/>
        </a:xfrm>
        <a:prstGeom prst="rect">
          <a:avLst/>
        </a:prstGeom>
        <a:solidFill>
          <a:srgbClr val="035341"/>
        </a:solidFill>
        <a:ln w="25400" cap="flat" cmpd="sng" algn="ctr">
          <a:solidFill>
            <a:schemeClr val="accent1">
              <a:lumMod val="90000"/>
              <a:lumOff val="1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FFFFFF"/>
              </a:solidFill>
              <a:effectLst/>
              <a:latin typeface="Poppins" panose="00000500000000000000" pitchFamily="2" charset="0"/>
              <a:ea typeface="Poppins" panose="00000500000000000000" pitchFamily="2" charset="0"/>
              <a:cs typeface="Poppins" panose="00000500000000000000" pitchFamily="2" charset="0"/>
            </a:rPr>
            <a:t>37</a:t>
          </a:r>
          <a:r>
            <a:rPr lang="en-GB" sz="1800" kern="1200" dirty="0">
              <a:solidFill>
                <a:srgbClr val="FFFFFF"/>
              </a:solidFill>
              <a:effectLst/>
              <a:latin typeface="Poppins" panose="00000500000000000000" pitchFamily="2" charset="0"/>
              <a:ea typeface="Poppins" panose="00000500000000000000" pitchFamily="2" charset="0"/>
              <a:cs typeface="Poppins" panose="00000500000000000000" pitchFamily="2" charset="0"/>
            </a:rPr>
            <a:t> Monitoring forms</a:t>
          </a:r>
          <a:endParaRPr lang="en-GB" sz="1800" kern="1200" dirty="0">
            <a:latin typeface="Poppins" panose="00000500000000000000" pitchFamily="2" charset="0"/>
            <a:cs typeface="Poppins" panose="00000500000000000000" pitchFamily="2" charset="0"/>
          </a:endParaRPr>
        </a:p>
      </dsp:txBody>
      <dsp:txXfrm>
        <a:off x="793443" y="2862434"/>
        <a:ext cx="1665000" cy="908050"/>
      </dsp:txXfrm>
    </dsp:sp>
    <dsp:sp modelId="{60BF17D0-1B1E-41C4-AD9A-05E93BE63161}">
      <dsp:nvSpPr>
        <dsp:cNvPr id="0" name=""/>
        <dsp:cNvSpPr/>
      </dsp:nvSpPr>
      <dsp:spPr>
        <a:xfrm>
          <a:off x="973443" y="3815887"/>
          <a:ext cx="1305000" cy="908050"/>
        </a:xfrm>
        <a:prstGeom prst="rect">
          <a:avLst/>
        </a:prstGeom>
        <a:solidFill>
          <a:srgbClr val="035341"/>
        </a:solidFill>
        <a:ln w="25400" cap="flat" cmpd="sng" algn="ctr">
          <a:solidFill>
            <a:schemeClr val="accent1">
              <a:lumMod val="90000"/>
              <a:lumOff val="1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rgbClr val="FFFFFF"/>
              </a:solidFill>
              <a:effectLst/>
              <a:latin typeface="Poppins" panose="00000500000000000000" pitchFamily="2" charset="0"/>
              <a:ea typeface="Poppins" panose="00000500000000000000" pitchFamily="2" charset="0"/>
              <a:cs typeface="Poppins" panose="00000500000000000000" pitchFamily="2" charset="0"/>
            </a:rPr>
            <a:t>Eight</a:t>
          </a:r>
          <a:r>
            <a:rPr lang="en-GB" sz="1800" kern="1200" dirty="0">
              <a:solidFill>
                <a:srgbClr val="FFFFFF"/>
              </a:solidFill>
              <a:effectLst/>
              <a:latin typeface="Poppins" panose="00000500000000000000" pitchFamily="2" charset="0"/>
              <a:ea typeface="Poppins" panose="00000500000000000000" pitchFamily="2" charset="0"/>
              <a:cs typeface="Poppins" panose="00000500000000000000" pitchFamily="2" charset="0"/>
            </a:rPr>
            <a:t> case studies</a:t>
          </a:r>
          <a:endParaRPr lang="en-GB" sz="1800" kern="1200" dirty="0">
            <a:latin typeface="Poppins" panose="00000500000000000000" pitchFamily="2" charset="0"/>
            <a:cs typeface="Poppins" panose="00000500000000000000" pitchFamily="2" charset="0"/>
          </a:endParaRPr>
        </a:p>
      </dsp:txBody>
      <dsp:txXfrm>
        <a:off x="973443" y="3815887"/>
        <a:ext cx="1305000" cy="908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70510-31A8-468B-93CD-B80EB37CCE5A}">
      <dsp:nvSpPr>
        <dsp:cNvPr id="0" name=""/>
        <dsp:cNvSpPr/>
      </dsp:nvSpPr>
      <dsp:spPr>
        <a:xfrm>
          <a:off x="903185" y="570742"/>
          <a:ext cx="642304" cy="6423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37427C-597C-412B-A065-9E0A724D014D}">
      <dsp:nvSpPr>
        <dsp:cNvPr id="0" name=""/>
        <dsp:cNvSpPr/>
      </dsp:nvSpPr>
      <dsp:spPr>
        <a:xfrm>
          <a:off x="317082" y="1395682"/>
          <a:ext cx="1814510" cy="1179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dirty="0">
              <a:latin typeface="Poppins" panose="00000500000000000000" pitchFamily="2" charset="0"/>
              <a:cs typeface="Poppins" panose="00000500000000000000" pitchFamily="2" charset="0"/>
            </a:rPr>
            <a:t>Difficult to understand some communication and </a:t>
          </a:r>
          <a:r>
            <a:rPr lang="en-US" sz="1300" b="1" kern="1200" dirty="0">
              <a:latin typeface="Poppins" panose="00000500000000000000" pitchFamily="2" charset="0"/>
              <a:cs typeface="Poppins" panose="00000500000000000000" pitchFamily="2" charset="0"/>
            </a:rPr>
            <a:t>feedback from the fund. </a:t>
          </a:r>
          <a:endParaRPr lang="en-US" sz="1300" kern="1200" dirty="0">
            <a:latin typeface="Poppins" panose="00000500000000000000" pitchFamily="2" charset="0"/>
            <a:cs typeface="Poppins" panose="00000500000000000000" pitchFamily="2" charset="0"/>
          </a:endParaRPr>
        </a:p>
      </dsp:txBody>
      <dsp:txXfrm>
        <a:off x="317082" y="1395682"/>
        <a:ext cx="1814510" cy="1179373"/>
      </dsp:txXfrm>
    </dsp:sp>
    <dsp:sp modelId="{B82F6F0A-89B0-4187-A260-850E169F1FE5}">
      <dsp:nvSpPr>
        <dsp:cNvPr id="0" name=""/>
        <dsp:cNvSpPr/>
      </dsp:nvSpPr>
      <dsp:spPr>
        <a:xfrm>
          <a:off x="3055990" y="570742"/>
          <a:ext cx="642304" cy="6423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339C56-3680-4A43-B80B-9528689F2191}">
      <dsp:nvSpPr>
        <dsp:cNvPr id="0" name=""/>
        <dsp:cNvSpPr/>
      </dsp:nvSpPr>
      <dsp:spPr>
        <a:xfrm>
          <a:off x="2381378" y="1395682"/>
          <a:ext cx="1991529" cy="1179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dirty="0">
              <a:latin typeface="Poppins" panose="00000500000000000000" pitchFamily="2" charset="0"/>
              <a:cs typeface="Poppins" panose="00000500000000000000" pitchFamily="2" charset="0"/>
            </a:rPr>
            <a:t>Short </a:t>
          </a:r>
          <a:r>
            <a:rPr lang="en-US" sz="1300" b="1" kern="1200" dirty="0">
              <a:latin typeface="Poppins" panose="00000500000000000000" pitchFamily="2" charset="0"/>
              <a:cs typeface="Poppins" panose="00000500000000000000" pitchFamily="2" charset="0"/>
            </a:rPr>
            <a:t>time period </a:t>
          </a:r>
          <a:r>
            <a:rPr lang="en-US" sz="1300" kern="1200" dirty="0">
              <a:latin typeface="Poppins" panose="00000500000000000000" pitchFamily="2" charset="0"/>
              <a:cs typeface="Poppins" panose="00000500000000000000" pitchFamily="2" charset="0"/>
            </a:rPr>
            <a:t>between project end and next application phase - little time to reflect or seek support in the final stages of the project.</a:t>
          </a:r>
        </a:p>
      </dsp:txBody>
      <dsp:txXfrm>
        <a:off x="2381378" y="1395682"/>
        <a:ext cx="1991529" cy="1179373"/>
      </dsp:txXfrm>
    </dsp:sp>
    <dsp:sp modelId="{94872835-603F-42C7-9389-07606AC8327C}">
      <dsp:nvSpPr>
        <dsp:cNvPr id="0" name=""/>
        <dsp:cNvSpPr/>
      </dsp:nvSpPr>
      <dsp:spPr>
        <a:xfrm>
          <a:off x="5015212" y="570742"/>
          <a:ext cx="642304" cy="642304"/>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E5DF6B-1E26-4ADD-808D-C31BC5BBFD69}">
      <dsp:nvSpPr>
        <dsp:cNvPr id="0" name=""/>
        <dsp:cNvSpPr/>
      </dsp:nvSpPr>
      <dsp:spPr>
        <a:xfrm>
          <a:off x="4622693" y="1395682"/>
          <a:ext cx="1427343" cy="1179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b="1" kern="1200" dirty="0">
              <a:latin typeface="Poppins" panose="00000500000000000000" pitchFamily="2" charset="0"/>
              <a:cs typeface="Poppins" panose="00000500000000000000" pitchFamily="2" charset="0"/>
            </a:rPr>
            <a:t>Tight award remit </a:t>
          </a:r>
          <a:r>
            <a:rPr lang="en-US" sz="1300" kern="1200" dirty="0">
              <a:latin typeface="Poppins" panose="00000500000000000000" pitchFamily="2" charset="0"/>
              <a:cs typeface="Poppins" panose="00000500000000000000" pitchFamily="2" charset="0"/>
            </a:rPr>
            <a:t>– a few had to fit their project in the fund </a:t>
          </a:r>
        </a:p>
      </dsp:txBody>
      <dsp:txXfrm>
        <a:off x="4622693" y="1395682"/>
        <a:ext cx="1427343" cy="1179373"/>
      </dsp:txXfrm>
    </dsp:sp>
    <dsp:sp modelId="{C0A4227B-C73A-4C2D-ADB6-B9A82A1AE427}">
      <dsp:nvSpPr>
        <dsp:cNvPr id="0" name=""/>
        <dsp:cNvSpPr/>
      </dsp:nvSpPr>
      <dsp:spPr>
        <a:xfrm>
          <a:off x="6921651" y="570742"/>
          <a:ext cx="642304" cy="64230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EB41FD-8A82-4B80-B359-7CA11A3119A2}">
      <dsp:nvSpPr>
        <dsp:cNvPr id="0" name=""/>
        <dsp:cNvSpPr/>
      </dsp:nvSpPr>
      <dsp:spPr>
        <a:xfrm>
          <a:off x="6299822" y="1395682"/>
          <a:ext cx="1885963" cy="1179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dirty="0">
              <a:latin typeface="Poppins" panose="00000500000000000000" pitchFamily="2" charset="0"/>
              <a:cs typeface="Poppins" panose="00000500000000000000" pitchFamily="2" charset="0"/>
            </a:rPr>
            <a:t>Perceptions (whether the case or not) that requesting extensions or other </a:t>
          </a:r>
          <a:r>
            <a:rPr lang="en-US" sz="1300" b="1" kern="1200" dirty="0">
              <a:latin typeface="Poppins" panose="00000500000000000000" pitchFamily="2" charset="0"/>
              <a:cs typeface="Poppins" panose="00000500000000000000" pitchFamily="2" charset="0"/>
            </a:rPr>
            <a:t>fund-related changes </a:t>
          </a:r>
          <a:r>
            <a:rPr lang="en-US" sz="1300" kern="1200" dirty="0">
              <a:latin typeface="Poppins" panose="00000500000000000000" pitchFamily="2" charset="0"/>
              <a:cs typeface="Poppins" panose="00000500000000000000" pitchFamily="2" charset="0"/>
            </a:rPr>
            <a:t>require additional paperwork.</a:t>
          </a:r>
        </a:p>
      </dsp:txBody>
      <dsp:txXfrm>
        <a:off x="6299822" y="1395682"/>
        <a:ext cx="1885963" cy="1179373"/>
      </dsp:txXfrm>
    </dsp:sp>
    <dsp:sp modelId="{F467F4B8-9CF4-46C2-9FC9-16BEE41784E5}">
      <dsp:nvSpPr>
        <dsp:cNvPr id="0" name=""/>
        <dsp:cNvSpPr/>
      </dsp:nvSpPr>
      <dsp:spPr>
        <a:xfrm>
          <a:off x="1718717" y="3153782"/>
          <a:ext cx="642304" cy="642304"/>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E8055F-5D2A-4A81-BAD7-B5BFE8F19F48}">
      <dsp:nvSpPr>
        <dsp:cNvPr id="0" name=""/>
        <dsp:cNvSpPr/>
      </dsp:nvSpPr>
      <dsp:spPr>
        <a:xfrm>
          <a:off x="716809" y="3904613"/>
          <a:ext cx="2805886" cy="1179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dirty="0">
              <a:latin typeface="Poppins" panose="00000500000000000000" pitchFamily="2" charset="0"/>
              <a:cs typeface="Poppins" panose="00000500000000000000" pitchFamily="2" charset="0"/>
            </a:rPr>
            <a:t>Sometimes the funding timeline can create a risk of </a:t>
          </a:r>
          <a:r>
            <a:rPr lang="en-US" sz="1300" b="1" kern="1200" dirty="0">
              <a:latin typeface="Poppins" panose="00000500000000000000" pitchFamily="2" charset="0"/>
              <a:cs typeface="Poppins" panose="00000500000000000000" pitchFamily="2" charset="0"/>
            </a:rPr>
            <a:t>service delivery gaps, </a:t>
          </a:r>
          <a:r>
            <a:rPr lang="en-US" sz="1300" kern="1200" dirty="0">
              <a:latin typeface="Poppins" panose="00000500000000000000" pitchFamily="2" charset="0"/>
              <a:cs typeface="Poppins" panose="00000500000000000000" pitchFamily="2" charset="0"/>
            </a:rPr>
            <a:t>such as the </a:t>
          </a:r>
          <a:r>
            <a:rPr lang="en-US" sz="1300" b="1" kern="1200" dirty="0">
              <a:latin typeface="Poppins" panose="00000500000000000000" pitchFamily="2" charset="0"/>
              <a:cs typeface="Poppins" panose="00000500000000000000" pitchFamily="2" charset="0"/>
            </a:rPr>
            <a:t>time</a:t>
          </a:r>
          <a:r>
            <a:rPr lang="en-US" sz="1300" kern="1200" dirty="0">
              <a:latin typeface="Poppins" panose="00000500000000000000" pitchFamily="2" charset="0"/>
              <a:cs typeface="Poppins" panose="00000500000000000000" pitchFamily="2" charset="0"/>
            </a:rPr>
            <a:t> between receiving the last funding and the final-report.</a:t>
          </a:r>
        </a:p>
      </dsp:txBody>
      <dsp:txXfrm>
        <a:off x="716809" y="3904613"/>
        <a:ext cx="2805886" cy="1179373"/>
      </dsp:txXfrm>
    </dsp:sp>
    <dsp:sp modelId="{EAC37FB7-E826-48E4-BC33-B69F126F4C73}">
      <dsp:nvSpPr>
        <dsp:cNvPr id="0" name=""/>
        <dsp:cNvSpPr/>
      </dsp:nvSpPr>
      <dsp:spPr>
        <a:xfrm>
          <a:off x="4665638" y="3144912"/>
          <a:ext cx="642304" cy="6423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22E3C9-C73E-49A5-80E4-B15531EDCA0F}">
      <dsp:nvSpPr>
        <dsp:cNvPr id="0" name=""/>
        <dsp:cNvSpPr/>
      </dsp:nvSpPr>
      <dsp:spPr>
        <a:xfrm>
          <a:off x="3772481" y="3904613"/>
          <a:ext cx="2336447" cy="1179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b="1" kern="1200" dirty="0">
              <a:latin typeface="Poppins" panose="00000500000000000000" pitchFamily="2" charset="0"/>
              <a:cs typeface="Poppins" panose="00000500000000000000" pitchFamily="2" charset="0"/>
            </a:rPr>
            <a:t>Capturing long-term wellbeing improvements</a:t>
          </a:r>
          <a:r>
            <a:rPr lang="en-US" sz="1300" kern="1200" dirty="0">
              <a:latin typeface="Poppins" panose="00000500000000000000" pitchFamily="2" charset="0"/>
              <a:cs typeface="Poppins" panose="00000500000000000000" pitchFamily="2" charset="0"/>
            </a:rPr>
            <a:t>, particularly for individuals with more severe mental health conditions. This may require a more reflective evaluation approach.</a:t>
          </a:r>
        </a:p>
      </dsp:txBody>
      <dsp:txXfrm>
        <a:off x="3772481" y="3904613"/>
        <a:ext cx="2336447" cy="1179373"/>
      </dsp:txXfrm>
    </dsp:sp>
    <dsp:sp modelId="{33AB5F6D-16C5-44A6-A8F1-1C84CEAC9B18}">
      <dsp:nvSpPr>
        <dsp:cNvPr id="0" name=""/>
        <dsp:cNvSpPr/>
      </dsp:nvSpPr>
      <dsp:spPr>
        <a:xfrm>
          <a:off x="6768987" y="3144905"/>
          <a:ext cx="642304" cy="6423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68FE66-094B-4869-82B4-EA8996A2784F}">
      <dsp:nvSpPr>
        <dsp:cNvPr id="0" name=""/>
        <dsp:cNvSpPr/>
      </dsp:nvSpPr>
      <dsp:spPr>
        <a:xfrm>
          <a:off x="6358714" y="3904613"/>
          <a:ext cx="1427343" cy="11793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b="1" kern="1200" dirty="0">
              <a:latin typeface="Poppins" panose="00000500000000000000" pitchFamily="2" charset="0"/>
              <a:cs typeface="Poppins" panose="00000500000000000000" pitchFamily="2" charset="0"/>
            </a:rPr>
            <a:t>Challenging to measure impact</a:t>
          </a:r>
          <a:r>
            <a:rPr lang="en-US" sz="1300" kern="1200" dirty="0">
              <a:latin typeface="Poppins" panose="00000500000000000000" pitchFamily="2" charset="0"/>
              <a:cs typeface="Poppins" panose="00000500000000000000" pitchFamily="2" charset="0"/>
            </a:rPr>
            <a:t> due to </a:t>
          </a:r>
          <a:r>
            <a:rPr lang="en-US" sz="1300" b="1" kern="1200" dirty="0">
              <a:latin typeface="Poppins" panose="00000500000000000000" pitchFamily="2" charset="0"/>
              <a:cs typeface="Poppins" panose="00000500000000000000" pitchFamily="2" charset="0"/>
            </a:rPr>
            <a:t>few feedback responses</a:t>
          </a:r>
          <a:r>
            <a:rPr lang="en-US" sz="1300" b="1" kern="1200" dirty="0"/>
            <a:t>.</a:t>
          </a:r>
          <a:endParaRPr lang="en-US" sz="1300" kern="1200" dirty="0"/>
        </a:p>
      </dsp:txBody>
      <dsp:txXfrm>
        <a:off x="6358714" y="3904613"/>
        <a:ext cx="1427343" cy="11793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8AFF6-8525-43E3-8C2C-9C7357007DEB}">
      <dsp:nvSpPr>
        <dsp:cNvPr id="0" name=""/>
        <dsp:cNvSpPr/>
      </dsp:nvSpPr>
      <dsp:spPr>
        <a:xfrm>
          <a:off x="0" y="399809"/>
          <a:ext cx="6628642" cy="6084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D9C513-0CF9-402A-A933-461FDC2724E3}">
      <dsp:nvSpPr>
        <dsp:cNvPr id="0" name=""/>
        <dsp:cNvSpPr/>
      </dsp:nvSpPr>
      <dsp:spPr>
        <a:xfrm>
          <a:off x="184068" y="496035"/>
          <a:ext cx="334997" cy="3346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52A218-E327-414B-949D-CC3258C5A0F6}">
      <dsp:nvSpPr>
        <dsp:cNvPr id="0" name=""/>
        <dsp:cNvSpPr/>
      </dsp:nvSpPr>
      <dsp:spPr>
        <a:xfrm>
          <a:off x="694155" y="314242"/>
          <a:ext cx="5830928" cy="77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11" tIns="82511" rIns="82511" bIns="82511" numCol="1" spcCol="1270" anchor="ctr" anchorCtr="0">
          <a:noAutofit/>
        </a:bodyPr>
        <a:lstStyle/>
        <a:p>
          <a:pPr marL="0" lvl="0" indent="0" algn="l" defTabSz="666750">
            <a:lnSpc>
              <a:spcPct val="90000"/>
            </a:lnSpc>
            <a:spcBef>
              <a:spcPct val="0"/>
            </a:spcBef>
            <a:spcAft>
              <a:spcPts val="0"/>
            </a:spcAft>
            <a:buNone/>
          </a:pPr>
          <a:r>
            <a:rPr lang="en-US" sz="1500" b="1" i="0" kern="1200" dirty="0">
              <a:latin typeface="Poppins" panose="00000500000000000000" pitchFamily="2" charset="0"/>
              <a:cs typeface="Poppins" panose="00000500000000000000" pitchFamily="2" charset="0"/>
            </a:rPr>
            <a:t>Low attendance </a:t>
          </a:r>
          <a:r>
            <a:rPr lang="en-US" sz="1500" b="0" i="0" kern="1200" dirty="0">
              <a:latin typeface="Poppins" panose="00000500000000000000" pitchFamily="2" charset="0"/>
              <a:cs typeface="Poppins" panose="00000500000000000000" pitchFamily="2" charset="0"/>
            </a:rPr>
            <a:t>- personal commitments and timing of sessions were occasional barriers to attendance. </a:t>
          </a:r>
          <a:endParaRPr lang="en-US" sz="1500" kern="1200" dirty="0">
            <a:latin typeface="Poppins" panose="00000500000000000000" pitchFamily="2" charset="0"/>
            <a:cs typeface="Poppins" panose="00000500000000000000" pitchFamily="2" charset="0"/>
          </a:endParaRPr>
        </a:p>
      </dsp:txBody>
      <dsp:txXfrm>
        <a:off x="694155" y="314242"/>
        <a:ext cx="5830928" cy="779630"/>
      </dsp:txXfrm>
    </dsp:sp>
    <dsp:sp modelId="{E2E17E76-8166-4152-B2B3-9E62CD0C4F2E}">
      <dsp:nvSpPr>
        <dsp:cNvPr id="0" name=""/>
        <dsp:cNvSpPr/>
      </dsp:nvSpPr>
      <dsp:spPr>
        <a:xfrm>
          <a:off x="0" y="1252977"/>
          <a:ext cx="6628642" cy="94092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3EC307-BA40-4EA0-9A2E-F667135AEADE}">
      <dsp:nvSpPr>
        <dsp:cNvPr id="0" name=""/>
        <dsp:cNvSpPr/>
      </dsp:nvSpPr>
      <dsp:spPr>
        <a:xfrm>
          <a:off x="184068" y="1412670"/>
          <a:ext cx="334997" cy="3346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19A3C8-EA2A-4253-821C-4056B59929C5}">
      <dsp:nvSpPr>
        <dsp:cNvPr id="0" name=""/>
        <dsp:cNvSpPr/>
      </dsp:nvSpPr>
      <dsp:spPr>
        <a:xfrm>
          <a:off x="703135" y="1347477"/>
          <a:ext cx="5830928" cy="77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11" tIns="82511" rIns="82511" bIns="82511" numCol="1" spcCol="1270" anchor="ctr" anchorCtr="0">
          <a:noAutofit/>
        </a:bodyPr>
        <a:lstStyle/>
        <a:p>
          <a:pPr marL="0" lvl="0" indent="0" algn="l" defTabSz="666750">
            <a:lnSpc>
              <a:spcPct val="90000"/>
            </a:lnSpc>
            <a:spcBef>
              <a:spcPct val="0"/>
            </a:spcBef>
            <a:spcAft>
              <a:spcPts val="0"/>
            </a:spcAft>
            <a:buNone/>
          </a:pPr>
          <a:r>
            <a:rPr lang="en-US" sz="1500" b="1" i="0" kern="1200" dirty="0">
              <a:latin typeface="Poppins" panose="00000500000000000000" pitchFamily="2" charset="0"/>
              <a:cs typeface="Poppins" panose="00000500000000000000" pitchFamily="2" charset="0"/>
            </a:rPr>
            <a:t>Oversubscribed offer </a:t>
          </a:r>
          <a:r>
            <a:rPr lang="en-US" sz="1500" b="0" i="0" kern="1200" dirty="0">
              <a:latin typeface="Poppins" panose="00000500000000000000" pitchFamily="2" charset="0"/>
              <a:cs typeface="Poppins" panose="00000500000000000000" pitchFamily="2" charset="0"/>
            </a:rPr>
            <a:t>- high interest meant the space could feel crowded and sessions disruptive; or people were held on waiting lists.</a:t>
          </a:r>
          <a:endParaRPr lang="en-US" sz="1500" kern="1200" dirty="0">
            <a:latin typeface="Poppins" panose="00000500000000000000" pitchFamily="2" charset="0"/>
            <a:cs typeface="Poppins" panose="00000500000000000000" pitchFamily="2" charset="0"/>
          </a:endParaRPr>
        </a:p>
      </dsp:txBody>
      <dsp:txXfrm>
        <a:off x="703135" y="1347477"/>
        <a:ext cx="5830928" cy="779630"/>
      </dsp:txXfrm>
    </dsp:sp>
    <dsp:sp modelId="{CFD13756-EC9C-41AF-933C-3E7EF7864333}">
      <dsp:nvSpPr>
        <dsp:cNvPr id="0" name=""/>
        <dsp:cNvSpPr/>
      </dsp:nvSpPr>
      <dsp:spPr>
        <a:xfrm>
          <a:off x="0" y="2450211"/>
          <a:ext cx="6628642" cy="6084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D8069-B3A2-4DEA-8669-AC707C646358}">
      <dsp:nvSpPr>
        <dsp:cNvPr id="0" name=""/>
        <dsp:cNvSpPr/>
      </dsp:nvSpPr>
      <dsp:spPr>
        <a:xfrm>
          <a:off x="128693" y="2483898"/>
          <a:ext cx="334997" cy="3346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49B65B-DCF3-477C-885D-E9CCEE672634}">
      <dsp:nvSpPr>
        <dsp:cNvPr id="0" name=""/>
        <dsp:cNvSpPr/>
      </dsp:nvSpPr>
      <dsp:spPr>
        <a:xfrm>
          <a:off x="703135" y="2362174"/>
          <a:ext cx="5830928" cy="77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11" tIns="82511" rIns="82511" bIns="82511" numCol="1" spcCol="1270" anchor="ctr" anchorCtr="0">
          <a:noAutofit/>
        </a:bodyPr>
        <a:lstStyle/>
        <a:p>
          <a:pPr marL="0" lvl="0" indent="0" algn="l" defTabSz="666750">
            <a:lnSpc>
              <a:spcPct val="90000"/>
            </a:lnSpc>
            <a:spcBef>
              <a:spcPct val="0"/>
            </a:spcBef>
            <a:spcAft>
              <a:spcPts val="0"/>
            </a:spcAft>
            <a:buNone/>
          </a:pPr>
          <a:r>
            <a:rPr lang="en-US" sz="1500" b="1" i="0" kern="1200" dirty="0">
              <a:latin typeface="Poppins" panose="00000500000000000000" pitchFamily="2" charset="0"/>
              <a:cs typeface="Poppins" panose="00000500000000000000" pitchFamily="2" charset="0"/>
            </a:rPr>
            <a:t>Communication</a:t>
          </a:r>
          <a:r>
            <a:rPr lang="en-US" sz="1500" b="0" i="0" kern="1200" dirty="0">
              <a:latin typeface="Poppins" panose="00000500000000000000" pitchFamily="2" charset="0"/>
              <a:cs typeface="Poppins" panose="00000500000000000000" pitchFamily="2" charset="0"/>
            </a:rPr>
            <a:t> with </a:t>
          </a:r>
          <a:r>
            <a:rPr lang="en-US" sz="1500" b="1" i="0" kern="1200" dirty="0">
              <a:latin typeface="Poppins" panose="00000500000000000000" pitchFamily="2" charset="0"/>
              <a:cs typeface="Poppins" panose="00000500000000000000" pitchFamily="2" charset="0"/>
            </a:rPr>
            <a:t>partners</a:t>
          </a:r>
          <a:r>
            <a:rPr lang="en-US" sz="1500" b="0" i="0" kern="1200" dirty="0">
              <a:latin typeface="Poppins" panose="00000500000000000000" pitchFamily="2" charset="0"/>
              <a:cs typeface="Poppins" panose="00000500000000000000" pitchFamily="2" charset="0"/>
            </a:rPr>
            <a:t> and partner availability were significant challenges for some grantees.</a:t>
          </a:r>
          <a:endParaRPr lang="en-US" sz="1500" kern="1200" dirty="0">
            <a:latin typeface="Poppins" panose="00000500000000000000" pitchFamily="2" charset="0"/>
            <a:cs typeface="Poppins" panose="00000500000000000000" pitchFamily="2" charset="0"/>
          </a:endParaRPr>
        </a:p>
      </dsp:txBody>
      <dsp:txXfrm>
        <a:off x="703135" y="2362174"/>
        <a:ext cx="5830928" cy="779630"/>
      </dsp:txXfrm>
    </dsp:sp>
    <dsp:sp modelId="{D8A5785D-A9A1-4B2D-8849-1D6C6B007835}">
      <dsp:nvSpPr>
        <dsp:cNvPr id="0" name=""/>
        <dsp:cNvSpPr/>
      </dsp:nvSpPr>
      <dsp:spPr>
        <a:xfrm>
          <a:off x="0" y="3314484"/>
          <a:ext cx="6628642" cy="6084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C066FE-73EB-424D-9824-6C37EB9E397D}">
      <dsp:nvSpPr>
        <dsp:cNvPr id="0" name=""/>
        <dsp:cNvSpPr/>
      </dsp:nvSpPr>
      <dsp:spPr>
        <a:xfrm>
          <a:off x="184068" y="3361746"/>
          <a:ext cx="334997" cy="3346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6FF5DDC-D27E-4514-BC91-368C883C3817}">
      <dsp:nvSpPr>
        <dsp:cNvPr id="0" name=""/>
        <dsp:cNvSpPr/>
      </dsp:nvSpPr>
      <dsp:spPr>
        <a:xfrm>
          <a:off x="703135" y="3224835"/>
          <a:ext cx="5830928" cy="77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11" tIns="82511" rIns="82511" bIns="82511" numCol="1" spcCol="1270" anchor="ctr" anchorCtr="0">
          <a:noAutofit/>
        </a:bodyPr>
        <a:lstStyle/>
        <a:p>
          <a:pPr marL="0" lvl="0" indent="0" algn="l" defTabSz="666750">
            <a:lnSpc>
              <a:spcPct val="90000"/>
            </a:lnSpc>
            <a:spcBef>
              <a:spcPct val="0"/>
            </a:spcBef>
            <a:spcAft>
              <a:spcPts val="0"/>
            </a:spcAft>
            <a:buNone/>
          </a:pPr>
          <a:r>
            <a:rPr lang="en-US" sz="1500" b="0" i="0" kern="1200" dirty="0">
              <a:latin typeface="Poppins" panose="00000500000000000000" pitchFamily="2" charset="0"/>
              <a:cs typeface="Poppins" panose="00000500000000000000" pitchFamily="2" charset="0"/>
            </a:rPr>
            <a:t>Maintaining </a:t>
          </a:r>
          <a:r>
            <a:rPr lang="en-US" sz="1500" b="1" i="0" kern="1200" dirty="0">
              <a:latin typeface="Poppins" panose="00000500000000000000" pitchFamily="2" charset="0"/>
              <a:cs typeface="Poppins" panose="00000500000000000000" pitchFamily="2" charset="0"/>
            </a:rPr>
            <a:t>group</a:t>
          </a:r>
          <a:r>
            <a:rPr lang="en-US" sz="1500" b="0" i="0" kern="1200" dirty="0">
              <a:latin typeface="Poppins" panose="00000500000000000000" pitchFamily="2" charset="0"/>
              <a:cs typeface="Poppins" panose="00000500000000000000" pitchFamily="2" charset="0"/>
            </a:rPr>
            <a:t> </a:t>
          </a:r>
          <a:r>
            <a:rPr lang="en-US" sz="1500" b="1" i="0" kern="1200" dirty="0">
              <a:latin typeface="Poppins" panose="00000500000000000000" pitchFamily="2" charset="0"/>
              <a:cs typeface="Poppins" panose="00000500000000000000" pitchFamily="2" charset="0"/>
            </a:rPr>
            <a:t>dynamics</a:t>
          </a:r>
          <a:r>
            <a:rPr lang="en-US" sz="1500" b="0" i="0" kern="1200" dirty="0">
              <a:latin typeface="Poppins" panose="00000500000000000000" pitchFamily="2" charset="0"/>
              <a:cs typeface="Poppins" panose="00000500000000000000" pitchFamily="2" charset="0"/>
            </a:rPr>
            <a:t> and </a:t>
          </a:r>
          <a:r>
            <a:rPr lang="en-US" sz="1500" b="1" i="0" kern="1200" dirty="0">
              <a:latin typeface="Poppins" panose="00000500000000000000" pitchFamily="2" charset="0"/>
              <a:cs typeface="Poppins" panose="00000500000000000000" pitchFamily="2" charset="0"/>
            </a:rPr>
            <a:t>language</a:t>
          </a:r>
          <a:r>
            <a:rPr lang="en-US" sz="1500" b="0" i="0" kern="1200" dirty="0">
              <a:latin typeface="Poppins" panose="00000500000000000000" pitchFamily="2" charset="0"/>
              <a:cs typeface="Poppins" panose="00000500000000000000" pitchFamily="2" charset="0"/>
            </a:rPr>
            <a:t> diversity - often required additional preparation and in-session time.</a:t>
          </a:r>
          <a:endParaRPr lang="en-US" sz="1500" kern="1200" dirty="0">
            <a:latin typeface="Poppins" panose="00000500000000000000" pitchFamily="2" charset="0"/>
            <a:cs typeface="Poppins" panose="00000500000000000000" pitchFamily="2" charset="0"/>
          </a:endParaRPr>
        </a:p>
      </dsp:txBody>
      <dsp:txXfrm>
        <a:off x="703135" y="3224835"/>
        <a:ext cx="5830928" cy="779630"/>
      </dsp:txXfrm>
    </dsp:sp>
    <dsp:sp modelId="{4B82374E-87B6-4A44-82EC-D7DAA7BE5EF6}">
      <dsp:nvSpPr>
        <dsp:cNvPr id="0" name=""/>
        <dsp:cNvSpPr/>
      </dsp:nvSpPr>
      <dsp:spPr>
        <a:xfrm>
          <a:off x="0" y="4315912"/>
          <a:ext cx="6628642" cy="6084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B24623-848E-4615-809B-1DE587415700}">
      <dsp:nvSpPr>
        <dsp:cNvPr id="0" name=""/>
        <dsp:cNvSpPr/>
      </dsp:nvSpPr>
      <dsp:spPr>
        <a:xfrm>
          <a:off x="184068" y="4336284"/>
          <a:ext cx="334997" cy="3346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7E2F843-C81C-4A4D-BD31-9BF29457B035}">
      <dsp:nvSpPr>
        <dsp:cNvPr id="0" name=""/>
        <dsp:cNvSpPr/>
      </dsp:nvSpPr>
      <dsp:spPr>
        <a:xfrm>
          <a:off x="703135" y="4253160"/>
          <a:ext cx="5830928" cy="77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11" tIns="82511" rIns="82511" bIns="82511" numCol="1" spcCol="1270" anchor="ctr" anchorCtr="0">
          <a:noAutofit/>
        </a:bodyPr>
        <a:lstStyle/>
        <a:p>
          <a:pPr marL="0" lvl="0" indent="0" algn="l" defTabSz="666750">
            <a:lnSpc>
              <a:spcPct val="90000"/>
            </a:lnSpc>
            <a:spcBef>
              <a:spcPct val="0"/>
            </a:spcBef>
            <a:spcAft>
              <a:spcPts val="0"/>
            </a:spcAft>
            <a:buNone/>
          </a:pPr>
          <a:r>
            <a:rPr lang="en-US" sz="1500" b="1" i="0" kern="1200" dirty="0">
              <a:latin typeface="Poppins" panose="00000500000000000000" pitchFamily="2" charset="0"/>
              <a:cs typeface="Poppins" panose="00000500000000000000" pitchFamily="2" charset="0"/>
            </a:rPr>
            <a:t>General challenges -</a:t>
          </a:r>
          <a:r>
            <a:rPr lang="en-US" sz="1500" b="0" i="0" kern="1200" dirty="0">
              <a:latin typeface="Poppins" panose="00000500000000000000" pitchFamily="2" charset="0"/>
              <a:cs typeface="Poppins" panose="00000500000000000000" pitchFamily="2" charset="0"/>
            </a:rPr>
            <a:t> costs for items, training, venues, etc. often rise in the time between application &amp; fund award. </a:t>
          </a:r>
          <a:endParaRPr lang="en-US" sz="1500" kern="1200" dirty="0">
            <a:latin typeface="Poppins" panose="00000500000000000000" pitchFamily="2" charset="0"/>
            <a:cs typeface="Poppins" panose="00000500000000000000" pitchFamily="2" charset="0"/>
          </a:endParaRPr>
        </a:p>
      </dsp:txBody>
      <dsp:txXfrm>
        <a:off x="703135" y="4253160"/>
        <a:ext cx="5830928" cy="779630"/>
      </dsp:txXfrm>
    </dsp:sp>
    <dsp:sp modelId="{B94F38F4-0DA9-4A87-810B-88127DC762CD}">
      <dsp:nvSpPr>
        <dsp:cNvPr id="0" name=""/>
        <dsp:cNvSpPr/>
      </dsp:nvSpPr>
      <dsp:spPr>
        <a:xfrm>
          <a:off x="0" y="5173911"/>
          <a:ext cx="6628642" cy="6084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29EEB4-9D54-4D36-AC57-BEB490C2E839}">
      <dsp:nvSpPr>
        <dsp:cNvPr id="0" name=""/>
        <dsp:cNvSpPr/>
      </dsp:nvSpPr>
      <dsp:spPr>
        <a:xfrm>
          <a:off x="184068" y="5310822"/>
          <a:ext cx="334997" cy="3346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49A96F6-7020-46CF-BBFC-1C6291E2C9FE}">
      <dsp:nvSpPr>
        <dsp:cNvPr id="0" name=""/>
        <dsp:cNvSpPr/>
      </dsp:nvSpPr>
      <dsp:spPr>
        <a:xfrm>
          <a:off x="703135" y="5173911"/>
          <a:ext cx="5830928" cy="779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11" tIns="82511" rIns="82511" bIns="82511" numCol="1" spcCol="1270" anchor="ctr" anchorCtr="0">
          <a:noAutofit/>
        </a:bodyPr>
        <a:lstStyle/>
        <a:p>
          <a:pPr marL="0" lvl="0" indent="0" algn="l" defTabSz="666750">
            <a:lnSpc>
              <a:spcPct val="90000"/>
            </a:lnSpc>
            <a:spcBef>
              <a:spcPct val="0"/>
            </a:spcBef>
            <a:spcAft>
              <a:spcPts val="0"/>
            </a:spcAft>
            <a:buNone/>
          </a:pPr>
          <a:r>
            <a:rPr lang="en-US" sz="1500" b="0" i="0" kern="1200" dirty="0">
              <a:latin typeface="Poppins" panose="00000500000000000000" pitchFamily="2" charset="0"/>
              <a:cs typeface="Poppins" panose="00000500000000000000" pitchFamily="2" charset="0"/>
            </a:rPr>
            <a:t>Being awarded </a:t>
          </a:r>
          <a:r>
            <a:rPr lang="en-US" sz="1500" b="1" i="0" kern="1200" dirty="0">
              <a:latin typeface="Poppins" panose="00000500000000000000" pitchFamily="2" charset="0"/>
              <a:cs typeface="Poppins" panose="00000500000000000000" pitchFamily="2" charset="0"/>
            </a:rPr>
            <a:t>less funding than applied for – </a:t>
          </a:r>
          <a:r>
            <a:rPr lang="en-US" sz="1500" b="0" i="0" kern="1200" dirty="0">
              <a:latin typeface="Poppins" panose="00000500000000000000" pitchFamily="2" charset="0"/>
              <a:cs typeface="Poppins" panose="00000500000000000000" pitchFamily="2" charset="0"/>
            </a:rPr>
            <a:t>meaning costs and delivery plans may need to change.</a:t>
          </a:r>
          <a:endParaRPr lang="en-US" sz="1500" kern="1200" dirty="0">
            <a:latin typeface="Poppins" panose="00000500000000000000" pitchFamily="2" charset="0"/>
            <a:cs typeface="Poppins" panose="00000500000000000000" pitchFamily="2" charset="0"/>
          </a:endParaRPr>
        </a:p>
      </dsp:txBody>
      <dsp:txXfrm>
        <a:off x="703135" y="5173911"/>
        <a:ext cx="5830928" cy="7796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8AFF6-8525-43E3-8C2C-9C7357007DEB}">
      <dsp:nvSpPr>
        <dsp:cNvPr id="0" name=""/>
        <dsp:cNvSpPr/>
      </dsp:nvSpPr>
      <dsp:spPr>
        <a:xfrm>
          <a:off x="0" y="0"/>
          <a:ext cx="7435571" cy="1174108"/>
        </a:xfrm>
        <a:prstGeom prst="roundRect">
          <a:avLst>
            <a:gd name="adj" fmla="val 10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ABD9C513-0CF9-402A-A933-461FDC2724E3}">
      <dsp:nvSpPr>
        <dsp:cNvPr id="0" name=""/>
        <dsp:cNvSpPr/>
      </dsp:nvSpPr>
      <dsp:spPr>
        <a:xfrm>
          <a:off x="355167" y="266491"/>
          <a:ext cx="645759" cy="645759"/>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52A218-E327-414B-949D-CC3258C5A0F6}">
      <dsp:nvSpPr>
        <dsp:cNvPr id="0" name=""/>
        <dsp:cNvSpPr/>
      </dsp:nvSpPr>
      <dsp:spPr>
        <a:xfrm>
          <a:off x="1356095" y="2316"/>
          <a:ext cx="6079475" cy="1174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260" tIns="124260" rIns="124260" bIns="12426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Poppins" panose="00000500000000000000" pitchFamily="2" charset="0"/>
              <a:cs typeface="Poppins" panose="00000500000000000000" pitchFamily="2" charset="0"/>
            </a:rPr>
            <a:t>Volunteer recruitment/retention and coordination could be initially difficult, whilst attendance and the ability to collect feedback varied.</a:t>
          </a:r>
        </a:p>
      </dsp:txBody>
      <dsp:txXfrm>
        <a:off x="1356095" y="2316"/>
        <a:ext cx="6079475" cy="1174108"/>
      </dsp:txXfrm>
    </dsp:sp>
    <dsp:sp modelId="{C8FD459A-A17A-43C7-A7B1-A2453995A473}">
      <dsp:nvSpPr>
        <dsp:cNvPr id="0" name=""/>
        <dsp:cNvSpPr/>
      </dsp:nvSpPr>
      <dsp:spPr>
        <a:xfrm>
          <a:off x="0" y="1469952"/>
          <a:ext cx="7435571" cy="1174108"/>
        </a:xfrm>
        <a:prstGeom prst="roundRect">
          <a:avLst>
            <a:gd name="adj" fmla="val 10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75B8EA88-48F1-4D70-8628-1F2B268FE7DC}">
      <dsp:nvSpPr>
        <dsp:cNvPr id="0" name=""/>
        <dsp:cNvSpPr/>
      </dsp:nvSpPr>
      <dsp:spPr>
        <a:xfrm>
          <a:off x="355167" y="1734127"/>
          <a:ext cx="645759" cy="645759"/>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52A70C4-3A2D-42D2-95F9-6776FB03F165}">
      <dsp:nvSpPr>
        <dsp:cNvPr id="0" name=""/>
        <dsp:cNvSpPr/>
      </dsp:nvSpPr>
      <dsp:spPr>
        <a:xfrm>
          <a:off x="1356095" y="1469952"/>
          <a:ext cx="6079475" cy="1174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260" tIns="124260" rIns="124260" bIns="12426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Poppins" panose="00000500000000000000" pitchFamily="2" charset="0"/>
              <a:cs typeface="Poppins" panose="00000500000000000000" pitchFamily="2" charset="0"/>
            </a:rPr>
            <a:t>Partnership with schools comes with its own challenges, for example where school staff need to focus on other tasks and may not be able to provide a consistent point of contact.</a:t>
          </a:r>
        </a:p>
      </dsp:txBody>
      <dsp:txXfrm>
        <a:off x="1356095" y="1469952"/>
        <a:ext cx="6079475" cy="1174108"/>
      </dsp:txXfrm>
    </dsp:sp>
    <dsp:sp modelId="{B3992391-F5AC-443A-B1B7-833345F286A3}">
      <dsp:nvSpPr>
        <dsp:cNvPr id="0" name=""/>
        <dsp:cNvSpPr/>
      </dsp:nvSpPr>
      <dsp:spPr>
        <a:xfrm>
          <a:off x="0" y="2937588"/>
          <a:ext cx="7435571" cy="1174108"/>
        </a:xfrm>
        <a:prstGeom prst="roundRect">
          <a:avLst>
            <a:gd name="adj" fmla="val 10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86E73085-4FE3-4130-A2D4-A5E379162E63}">
      <dsp:nvSpPr>
        <dsp:cNvPr id="0" name=""/>
        <dsp:cNvSpPr/>
      </dsp:nvSpPr>
      <dsp:spPr>
        <a:xfrm>
          <a:off x="355167" y="3201763"/>
          <a:ext cx="645759" cy="645759"/>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4567485-D98D-4D22-A1B2-F2B2E04B9E8A}">
      <dsp:nvSpPr>
        <dsp:cNvPr id="0" name=""/>
        <dsp:cNvSpPr/>
      </dsp:nvSpPr>
      <dsp:spPr>
        <a:xfrm>
          <a:off x="1356095" y="2937588"/>
          <a:ext cx="6079475" cy="1174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260" tIns="124260" rIns="124260" bIns="124260" numCol="1" spcCol="1270" anchor="ctr" anchorCtr="0">
          <a:noAutofit/>
        </a:bodyPr>
        <a:lstStyle/>
        <a:p>
          <a:pPr marL="0" lvl="0" indent="0" algn="l" defTabSz="622300">
            <a:lnSpc>
              <a:spcPct val="100000"/>
            </a:lnSpc>
            <a:spcBef>
              <a:spcPct val="0"/>
            </a:spcBef>
            <a:spcAft>
              <a:spcPct val="35000"/>
            </a:spcAft>
            <a:buNone/>
          </a:pPr>
          <a:r>
            <a:rPr lang="en-US" sz="1400" kern="1200">
              <a:latin typeface="Poppins" panose="00000500000000000000" pitchFamily="2" charset="0"/>
              <a:cs typeface="Poppins" panose="00000500000000000000" pitchFamily="2" charset="0"/>
              <a:sym typeface="Poppins"/>
            </a:rPr>
            <a:t>For oversubscribed offers, a challenge was a) needing more staff and b) finding a way to support the participants with limited staff numbers and in smaller spaces. </a:t>
          </a:r>
          <a:endParaRPr lang="en-US" sz="1400" kern="1200" dirty="0">
            <a:latin typeface="Poppins" panose="00000500000000000000" pitchFamily="2" charset="0"/>
            <a:cs typeface="Poppins" panose="00000500000000000000" pitchFamily="2" charset="0"/>
            <a:sym typeface="Poppins"/>
          </a:endParaRPr>
        </a:p>
      </dsp:txBody>
      <dsp:txXfrm>
        <a:off x="1356095" y="2937588"/>
        <a:ext cx="6079475" cy="1174108"/>
      </dsp:txXfrm>
    </dsp:sp>
    <dsp:sp modelId="{B10C0648-2D8D-4883-9C9E-ADD4FFE8E775}">
      <dsp:nvSpPr>
        <dsp:cNvPr id="0" name=""/>
        <dsp:cNvSpPr/>
      </dsp:nvSpPr>
      <dsp:spPr>
        <a:xfrm>
          <a:off x="0" y="4405224"/>
          <a:ext cx="7435571" cy="1174108"/>
        </a:xfrm>
        <a:prstGeom prst="roundRect">
          <a:avLst>
            <a:gd name="adj" fmla="val 10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C470554F-BFEF-4FE0-BE15-9196C3566C95}">
      <dsp:nvSpPr>
        <dsp:cNvPr id="0" name=""/>
        <dsp:cNvSpPr/>
      </dsp:nvSpPr>
      <dsp:spPr>
        <a:xfrm>
          <a:off x="355167" y="4669399"/>
          <a:ext cx="645759" cy="645759"/>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888DF0B-71BE-4D17-8FA8-461E6BBA6711}">
      <dsp:nvSpPr>
        <dsp:cNvPr id="0" name=""/>
        <dsp:cNvSpPr/>
      </dsp:nvSpPr>
      <dsp:spPr>
        <a:xfrm>
          <a:off x="1356095" y="4405224"/>
          <a:ext cx="6079475" cy="1174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260" tIns="124260" rIns="124260" bIns="124260" numCol="1" spcCol="1270" anchor="ctr" anchorCtr="0">
          <a:noAutofit/>
        </a:bodyPr>
        <a:lstStyle/>
        <a:p>
          <a:pPr marL="0" lvl="0" indent="0" algn="l" defTabSz="622300">
            <a:lnSpc>
              <a:spcPct val="100000"/>
            </a:lnSpc>
            <a:spcBef>
              <a:spcPct val="0"/>
            </a:spcBef>
            <a:spcAft>
              <a:spcPct val="35000"/>
            </a:spcAft>
            <a:buNone/>
          </a:pPr>
          <a:r>
            <a:rPr lang="en-US" sz="1400" kern="1200" dirty="0">
              <a:latin typeface="Poppins" panose="00000500000000000000" pitchFamily="2" charset="0"/>
              <a:cs typeface="Poppins" panose="00000500000000000000" pitchFamily="2" charset="0"/>
              <a:sym typeface="Poppins"/>
            </a:rPr>
            <a:t>Working with complex groups meant that in some project’s staff/volunteers also needed support and time to reflect between activities, and look after their own wellbeing. </a:t>
          </a:r>
        </a:p>
      </dsp:txBody>
      <dsp:txXfrm>
        <a:off x="1356095" y="4405224"/>
        <a:ext cx="6079475" cy="11741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375BE8-41E4-4CAC-8EEA-F869A04A3223}">
      <dsp:nvSpPr>
        <dsp:cNvPr id="0" name=""/>
        <dsp:cNvSpPr/>
      </dsp:nvSpPr>
      <dsp:spPr>
        <a:xfrm>
          <a:off x="0" y="8873"/>
          <a:ext cx="6753224" cy="9741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u="sng" kern="1200" dirty="0">
              <a:latin typeface="Poppins" panose="00000500000000000000" pitchFamily="2" charset="0"/>
              <a:cs typeface="Poppins" panose="00000500000000000000" pitchFamily="2" charset="0"/>
            </a:rPr>
            <a:t>At the last networking event, DG Cities asked: </a:t>
          </a:r>
          <a:endParaRPr lang="en-GB" sz="1600" kern="1200" dirty="0">
            <a:latin typeface="Poppins" panose="00000500000000000000" pitchFamily="2" charset="0"/>
            <a:cs typeface="Poppins" panose="00000500000000000000" pitchFamily="2" charset="0"/>
          </a:endParaRPr>
        </a:p>
      </dsp:txBody>
      <dsp:txXfrm>
        <a:off x="47555" y="56428"/>
        <a:ext cx="6658114" cy="879064"/>
      </dsp:txXfrm>
    </dsp:sp>
    <dsp:sp modelId="{9CEC67E3-3F22-47AB-89B6-048B08DAAB3F}">
      <dsp:nvSpPr>
        <dsp:cNvPr id="0" name=""/>
        <dsp:cNvSpPr/>
      </dsp:nvSpPr>
      <dsp:spPr>
        <a:xfrm>
          <a:off x="0" y="1131936"/>
          <a:ext cx="6753224" cy="9779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i="0" kern="1200" dirty="0">
              <a:solidFill>
                <a:schemeClr val="bg2"/>
              </a:solidFill>
              <a:latin typeface="Poppins" panose="00000500000000000000" pitchFamily="2" charset="0"/>
              <a:cs typeface="Poppins" panose="00000500000000000000" pitchFamily="2" charset="0"/>
            </a:rPr>
            <a:t>How would you like to learn about others and their work in Greenwich on health inequalities? </a:t>
          </a:r>
          <a:endParaRPr lang="en-GB" sz="1600" kern="1200" dirty="0">
            <a:solidFill>
              <a:schemeClr val="bg2"/>
            </a:solidFill>
            <a:latin typeface="Poppins" panose="00000500000000000000" pitchFamily="2" charset="0"/>
            <a:cs typeface="Poppins" panose="00000500000000000000" pitchFamily="2" charset="0"/>
          </a:endParaRPr>
        </a:p>
      </dsp:txBody>
      <dsp:txXfrm>
        <a:off x="47741" y="1179677"/>
        <a:ext cx="6657742" cy="882493"/>
      </dsp:txXfrm>
    </dsp:sp>
    <dsp:sp modelId="{4A266163-FF67-4E3F-A14D-D161E2ACC5E9}">
      <dsp:nvSpPr>
        <dsp:cNvPr id="0" name=""/>
        <dsp:cNvSpPr/>
      </dsp:nvSpPr>
      <dsp:spPr>
        <a:xfrm>
          <a:off x="0" y="2247521"/>
          <a:ext cx="6753224" cy="8573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dirty="0">
              <a:latin typeface="Poppins" panose="00000500000000000000" pitchFamily="2" charset="0"/>
              <a:cs typeface="Poppins" panose="00000500000000000000" pitchFamily="2" charset="0"/>
            </a:rPr>
            <a:t>The value of the GHCF-led </a:t>
          </a:r>
          <a:r>
            <a:rPr lang="en-GB" sz="1600" b="1" i="0" kern="1200" dirty="0">
              <a:latin typeface="Poppins" panose="00000500000000000000" pitchFamily="2" charset="0"/>
              <a:cs typeface="Poppins" panose="00000500000000000000" pitchFamily="2" charset="0"/>
            </a:rPr>
            <a:t>in-person networking </a:t>
          </a:r>
          <a:r>
            <a:rPr lang="en-GB" sz="1600" b="0" i="0" kern="1200" dirty="0">
              <a:latin typeface="Poppins" panose="00000500000000000000" pitchFamily="2" charset="0"/>
              <a:cs typeface="Poppins" panose="00000500000000000000" pitchFamily="2" charset="0"/>
            </a:rPr>
            <a:t>was highlighted alongside these </a:t>
          </a:r>
          <a:r>
            <a:rPr lang="en-GB" sz="1600" b="0" i="0" u="sng" kern="1200" dirty="0">
              <a:latin typeface="Poppins" panose="00000500000000000000" pitchFamily="2" charset="0"/>
              <a:cs typeface="Poppins" panose="00000500000000000000" pitchFamily="2" charset="0"/>
            </a:rPr>
            <a:t>other ways of support sharing:</a:t>
          </a:r>
          <a:endParaRPr lang="en-GB" sz="1600" kern="1200" dirty="0">
            <a:latin typeface="Poppins" panose="00000500000000000000" pitchFamily="2" charset="0"/>
            <a:cs typeface="Poppins" panose="00000500000000000000" pitchFamily="2" charset="0"/>
          </a:endParaRPr>
        </a:p>
      </dsp:txBody>
      <dsp:txXfrm>
        <a:off x="41852" y="2289373"/>
        <a:ext cx="6669520" cy="773633"/>
      </dsp:txXfrm>
    </dsp:sp>
    <dsp:sp modelId="{143E590D-3408-46A8-971E-3EA3993B2BE7}">
      <dsp:nvSpPr>
        <dsp:cNvPr id="0" name=""/>
        <dsp:cNvSpPr/>
      </dsp:nvSpPr>
      <dsp:spPr>
        <a:xfrm>
          <a:off x="0" y="3124407"/>
          <a:ext cx="6753224" cy="2459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415"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b="0" i="0" kern="1200" dirty="0">
              <a:latin typeface="Poppins" panose="00000500000000000000" pitchFamily="2" charset="0"/>
              <a:cs typeface="Poppins" panose="00000500000000000000" pitchFamily="2" charset="0"/>
            </a:rPr>
            <a:t>Access to </a:t>
          </a:r>
          <a:r>
            <a:rPr lang="en-US" sz="1600" b="0" i="0" u="sng" kern="1200" dirty="0">
              <a:latin typeface="Poppins" panose="00000500000000000000" pitchFamily="2" charset="0"/>
              <a:cs typeface="Poppins" panose="00000500000000000000" pitchFamily="2" charset="0"/>
            </a:rPr>
            <a:t>1:1 or small-group peer learning </a:t>
          </a:r>
          <a:r>
            <a:rPr lang="en-US" sz="1600" b="0" i="0" kern="1200" dirty="0">
              <a:latin typeface="Poppins" panose="00000500000000000000" pitchFamily="2" charset="0"/>
              <a:cs typeface="Poppins" panose="00000500000000000000" pitchFamily="2" charset="0"/>
            </a:rPr>
            <a:t>and reflection sessions, instead of just large networking events.</a:t>
          </a:r>
          <a:endParaRPr lang="en-GB" sz="1600" kern="1200" dirty="0">
            <a:latin typeface="Poppins" panose="00000500000000000000" pitchFamily="2" charset="0"/>
            <a:cs typeface="Poppins" panose="00000500000000000000" pitchFamily="2" charset="0"/>
          </a:endParaRPr>
        </a:p>
        <a:p>
          <a:pPr marL="171450" lvl="1" indent="-171450" algn="l" defTabSz="711200">
            <a:lnSpc>
              <a:spcPct val="90000"/>
            </a:lnSpc>
            <a:spcBef>
              <a:spcPct val="0"/>
            </a:spcBef>
            <a:spcAft>
              <a:spcPct val="20000"/>
            </a:spcAft>
            <a:buChar char="•"/>
          </a:pPr>
          <a:r>
            <a:rPr lang="en-US" sz="1600" b="0" i="0" kern="1200" dirty="0">
              <a:latin typeface="Poppins" panose="00000500000000000000" pitchFamily="2" charset="0"/>
              <a:cs typeface="Poppins" panose="00000500000000000000" pitchFamily="2" charset="0"/>
            </a:rPr>
            <a:t>Create a </a:t>
          </a:r>
          <a:r>
            <a:rPr lang="en-US" sz="1600" b="0" i="0" u="sng" kern="1200" dirty="0">
              <a:latin typeface="Poppins" panose="00000500000000000000" pitchFamily="2" charset="0"/>
              <a:cs typeface="Poppins" panose="00000500000000000000" pitchFamily="2" charset="0"/>
            </a:rPr>
            <a:t>centralised resource hub </a:t>
          </a:r>
          <a:r>
            <a:rPr lang="en-US" sz="1600" b="0" i="0" kern="1200" dirty="0">
              <a:latin typeface="Poppins" panose="00000500000000000000" pitchFamily="2" charset="0"/>
              <a:cs typeface="Poppins" panose="00000500000000000000" pitchFamily="2" charset="0"/>
            </a:rPr>
            <a:t>to help VCSEs map, understand, and connect with peers.</a:t>
          </a:r>
          <a:endParaRPr lang="en-GB" sz="1600" b="0" i="0" kern="1200" dirty="0">
            <a:latin typeface="Poppins" panose="00000500000000000000" pitchFamily="2" charset="0"/>
            <a:cs typeface="Poppins" panose="00000500000000000000" pitchFamily="2" charset="0"/>
          </a:endParaRPr>
        </a:p>
        <a:p>
          <a:pPr marL="171450" lvl="1" indent="-171450" algn="l" defTabSz="711200">
            <a:lnSpc>
              <a:spcPct val="90000"/>
            </a:lnSpc>
            <a:spcBef>
              <a:spcPct val="0"/>
            </a:spcBef>
            <a:spcAft>
              <a:spcPct val="20000"/>
            </a:spcAft>
            <a:buChar char="•"/>
          </a:pPr>
          <a:r>
            <a:rPr lang="en-US" sz="1600" b="0" i="0" kern="1200" dirty="0">
              <a:latin typeface="Poppins" panose="00000500000000000000" pitchFamily="2" charset="0"/>
              <a:cs typeface="Poppins" panose="00000500000000000000" pitchFamily="2" charset="0"/>
            </a:rPr>
            <a:t>Provide clear, accessible </a:t>
          </a:r>
          <a:r>
            <a:rPr lang="en-US" sz="1600" b="0" i="0" u="sng" kern="1200" dirty="0">
              <a:latin typeface="Poppins" panose="00000500000000000000" pitchFamily="2" charset="0"/>
              <a:cs typeface="Poppins" panose="00000500000000000000" pitchFamily="2" charset="0"/>
            </a:rPr>
            <a:t>mapping of who delivers </a:t>
          </a:r>
          <a:r>
            <a:rPr lang="en-US" sz="1600" b="0" i="0" kern="1200" dirty="0">
              <a:latin typeface="Poppins" panose="00000500000000000000" pitchFamily="2" charset="0"/>
              <a:cs typeface="Poppins" panose="00000500000000000000" pitchFamily="2" charset="0"/>
            </a:rPr>
            <a:t>local frontline services, support, and community outreach.</a:t>
          </a:r>
          <a:endParaRPr lang="en-GB" sz="1600" b="0" i="0" kern="1200" dirty="0">
            <a:latin typeface="Poppins" panose="00000500000000000000" pitchFamily="2" charset="0"/>
            <a:cs typeface="Poppins" panose="00000500000000000000" pitchFamily="2" charset="0"/>
          </a:endParaRPr>
        </a:p>
        <a:p>
          <a:pPr marL="171450" lvl="1" indent="-171450" algn="l" defTabSz="711200">
            <a:lnSpc>
              <a:spcPct val="90000"/>
            </a:lnSpc>
            <a:spcBef>
              <a:spcPct val="0"/>
            </a:spcBef>
            <a:spcAft>
              <a:spcPct val="20000"/>
            </a:spcAft>
            <a:buChar char="•"/>
          </a:pPr>
          <a:r>
            <a:rPr lang="en-US" sz="1600" b="0" i="0" u="sng" kern="1200" dirty="0">
              <a:latin typeface="Poppins" panose="00000500000000000000" pitchFamily="2" charset="0"/>
              <a:cs typeface="Poppins" panose="00000500000000000000" pitchFamily="2" charset="0"/>
            </a:rPr>
            <a:t>Set up dedicated groups or thematic tables </a:t>
          </a:r>
          <a:r>
            <a:rPr lang="en-US" sz="1600" b="0" i="0" kern="1200" dirty="0">
              <a:latin typeface="Poppins" panose="00000500000000000000" pitchFamily="2" charset="0"/>
              <a:cs typeface="Poppins" panose="00000500000000000000" pitchFamily="2" charset="0"/>
            </a:rPr>
            <a:t>(e.g., by demographics, wellbeing areas) to share best practices.</a:t>
          </a:r>
          <a:endParaRPr lang="en-GB" sz="1600" b="0" i="0" kern="1200" dirty="0">
            <a:latin typeface="Poppins" panose="00000500000000000000" pitchFamily="2" charset="0"/>
            <a:cs typeface="Poppins" panose="00000500000000000000" pitchFamily="2" charset="0"/>
          </a:endParaRPr>
        </a:p>
      </dsp:txBody>
      <dsp:txXfrm>
        <a:off x="0" y="3124407"/>
        <a:ext cx="6753224" cy="2459159"/>
      </dsp:txXfrm>
    </dsp:sp>
  </dsp:spTree>
</dsp:drawing>
</file>

<file path=ppt/diagrams/layout1.xml><?xml version="1.0" encoding="utf-8"?>
<dgm:layoutDef xmlns:dgm="http://schemas.openxmlformats.org/drawingml/2006/diagram" xmlns:a="http://schemas.openxmlformats.org/drawingml/2006/main" uniqueId="urn:microsoft.com/office/officeart/2024/layout/NumberedTitleList#2">
  <dgm:title val=""/>
  <dgm:desc val=""/>
  <dgm:catLst>
    <dgm:cat type="list" pri="8150"/>
  </dgm:catLst>
  <dgm:sampData>
    <dgm:dataModel>
      <dgm:ptLst>
        <dgm:pt modelId="0" type="doc"/>
        <dgm:pt modelId="1">
          <dgm:prSet phldr="1"/>
        </dgm:pt>
        <dgm:pt modelId="2">
          <dgm:prSet phldr="1"/>
        </dgm:pt>
        <dgm:pt modelId="3">
          <dgm:prSet phldr="1"/>
        </dgm:pt>
        <dgm:pt modelId="101" type="sibTrans" cxnId="{287EC913-9C23-4924-A54D-231D7BCA5CD0}">
          <dgm:prSet phldrT="1"/>
          <dgm:t>
            <a:bodyPr/>
            <a:lstStyle/>
            <a:p>
              <a:r>
                <a:t>1</a:t>
              </a:r>
            </a:p>
          </dgm:t>
        </dgm:pt>
        <dgm:pt modelId="201" type="sibTrans" cxnId="{B778CB8F-554D-4683-960B-F0945EF089E6}">
          <dgm:prSet phldrT="2"/>
          <dgm:t>
            <a:bodyPr/>
            <a:lstStyle/>
            <a:p>
              <a:r>
                <a:t>2</a:t>
              </a:r>
            </a:p>
          </dgm:t>
        </dgm:pt>
        <dgm:pt modelId="301" type="sibTrans" cxnId="{19CA1B36-85A7-47F1-BFA3-F3429965F8CE}">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Name0">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4"/>
          <dgm:constr type="w" for="ch" forName="sibTransNodeCircle" refType="h" refFor="ch" refForName="sibTransNodeCircle"/>
          <dgm:constr type="ctrX" for="ch" forName="sibTransNodeCircle" refType="w" fact="0.5"/>
          <dgm:constr type="ctrY" for="ch" forName="sibTransNodeCircle" refType="h" fact="0.275"/>
          <dgm:constr type="r" for="ch" forName="nodeText" refType="r" refFor="ch" refForName="bgRect"/>
          <dgm:constr type="h" for="ch" forName="nodeText" refType="h" refFor="ch" refForName="bgRect" fact="0.52"/>
          <dgm:constr type="t" for="ch" forName="nodeText" refType="h" refFor="ch" refForName="bgRect" fact="0.48"/>
        </dgm:constrLst>
        <dgm:ruleLst/>
        <dgm:layoutNode name="bgRect" styleLbl="fgAcc1">
          <dgm:alg type="sp"/>
          <dgm:shape xmlns:r="http://schemas.openxmlformats.org/officeDocument/2006/relationships" type="roundRect" r:blip="">
            <dgm:adjLst>
              <dgm:adj idx="1" val="0.1"/>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15"/>
              <dgm:constr type="rMarg" refType="w" fact="0.15"/>
              <dgm:constr type="bMarg" val="1"/>
            </dgm:constrLst>
            <dgm:ruleLst>
              <dgm:rule type="primFontSz" val="14" fact="NaN" max="NaN"/>
            </dgm:ruleLst>
          </dgm:layoutNode>
        </dgm:forEach>
        <dgm:layoutNode name="nodeText" styleLbl="bgAccFollowNode1" moveWith="bgRect">
          <dgm:varLst>
            <dgm:bulletEnabled val="1"/>
          </dgm:varLst>
          <dgm:alg type="tx">
            <dgm:param type="parTxLTRAlign" val="ctr"/>
            <dgm:param type="parTxRTLAlign" val="r"/>
            <dgm:param type="txAnchorVert" val="mid"/>
          </dgm:alg>
          <dgm:shape xmlns:r="http://schemas.openxmlformats.org/officeDocument/2006/relationships" type="rect" r:blip="" zOrderOff="-1" hideGeom="1">
            <dgm:adjLst/>
          </dgm:shape>
          <dgm:presOf axis="desOrSelf" ptType="node"/>
          <dgm:constrLst>
            <dgm:constr type="primFontSz" val="32"/>
            <dgm:constr type="tMarg" val="26"/>
            <dgm:constr type="lMarg" refType="w" fact="0.15"/>
            <dgm:constr type="rMarg" refType="w" fact="0.15"/>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 name="Google Shape;6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 name="Google Shape;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a:extLst>
            <a:ext uri="{FF2B5EF4-FFF2-40B4-BE49-F238E27FC236}">
              <a16:creationId xmlns:a16="http://schemas.microsoft.com/office/drawing/2014/main" id="{DB5FC1F0-3C32-9198-CD75-2B0507236E2E}"/>
            </a:ext>
          </a:extLst>
        </p:cNvPr>
        <p:cNvGrpSpPr/>
        <p:nvPr/>
      </p:nvGrpSpPr>
      <p:grpSpPr>
        <a:xfrm>
          <a:off x="0" y="0"/>
          <a:ext cx="0" cy="0"/>
          <a:chOff x="0" y="0"/>
          <a:chExt cx="0" cy="0"/>
        </a:xfrm>
      </p:grpSpPr>
      <p:sp>
        <p:nvSpPr>
          <p:cNvPr id="38" name="Google Shape;38;p3:notes">
            <a:extLst>
              <a:ext uri="{FF2B5EF4-FFF2-40B4-BE49-F238E27FC236}">
                <a16:creationId xmlns:a16="http://schemas.microsoft.com/office/drawing/2014/main" id="{FFCA3714-0649-3EC6-E611-2C182375EEB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3:notes">
            <a:extLst>
              <a:ext uri="{FF2B5EF4-FFF2-40B4-BE49-F238E27FC236}">
                <a16:creationId xmlns:a16="http://schemas.microsoft.com/office/drawing/2014/main" id="{1A1CDB5A-F8E2-C840-79C1-CCBAB29B856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187459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a:extLst>
            <a:ext uri="{FF2B5EF4-FFF2-40B4-BE49-F238E27FC236}">
              <a16:creationId xmlns:a16="http://schemas.microsoft.com/office/drawing/2014/main" id="{4543C9C3-A99B-AA36-A89D-FA0C2469ADBB}"/>
            </a:ext>
          </a:extLst>
        </p:cNvPr>
        <p:cNvGrpSpPr/>
        <p:nvPr/>
      </p:nvGrpSpPr>
      <p:grpSpPr>
        <a:xfrm>
          <a:off x="0" y="0"/>
          <a:ext cx="0" cy="0"/>
          <a:chOff x="0" y="0"/>
          <a:chExt cx="0" cy="0"/>
        </a:xfrm>
      </p:grpSpPr>
      <p:sp>
        <p:nvSpPr>
          <p:cNvPr id="38" name="Google Shape;38;p3:notes">
            <a:extLst>
              <a:ext uri="{FF2B5EF4-FFF2-40B4-BE49-F238E27FC236}">
                <a16:creationId xmlns:a16="http://schemas.microsoft.com/office/drawing/2014/main" id="{19EB01B5-3FC1-E021-D5D1-1E4F908FA3A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3:notes">
            <a:extLst>
              <a:ext uri="{FF2B5EF4-FFF2-40B4-BE49-F238E27FC236}">
                <a16:creationId xmlns:a16="http://schemas.microsoft.com/office/drawing/2014/main" id="{8B6BF70F-EB83-7A9F-E121-7BD432D9580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340291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A3F59A43-B407-ECF4-DECF-45A51A79D942}"/>
            </a:ext>
          </a:extLst>
        </p:cNvPr>
        <p:cNvGrpSpPr/>
        <p:nvPr/>
      </p:nvGrpSpPr>
      <p:grpSpPr>
        <a:xfrm>
          <a:off x="0" y="0"/>
          <a:ext cx="0" cy="0"/>
          <a:chOff x="0" y="0"/>
          <a:chExt cx="0" cy="0"/>
        </a:xfrm>
      </p:grpSpPr>
      <p:sp>
        <p:nvSpPr>
          <p:cNvPr id="60" name="Google Shape;60;p6:notes">
            <a:extLst>
              <a:ext uri="{FF2B5EF4-FFF2-40B4-BE49-F238E27FC236}">
                <a16:creationId xmlns:a16="http://schemas.microsoft.com/office/drawing/2014/main" id="{4080089D-11A1-FAD1-D211-92AC7925A9F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 name="Google Shape;61;p6:notes">
            <a:extLst>
              <a:ext uri="{FF2B5EF4-FFF2-40B4-BE49-F238E27FC236}">
                <a16:creationId xmlns:a16="http://schemas.microsoft.com/office/drawing/2014/main" id="{4D3E8644-5659-7E3D-8559-97433188E6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865823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5DCED107-C112-8004-5E7E-7611939645B5}"/>
            </a:ext>
          </a:extLst>
        </p:cNvPr>
        <p:cNvGrpSpPr/>
        <p:nvPr/>
      </p:nvGrpSpPr>
      <p:grpSpPr>
        <a:xfrm>
          <a:off x="0" y="0"/>
          <a:ext cx="0" cy="0"/>
          <a:chOff x="0" y="0"/>
          <a:chExt cx="0" cy="0"/>
        </a:xfrm>
      </p:grpSpPr>
      <p:sp>
        <p:nvSpPr>
          <p:cNvPr id="60" name="Google Shape;60;p6:notes">
            <a:extLst>
              <a:ext uri="{FF2B5EF4-FFF2-40B4-BE49-F238E27FC236}">
                <a16:creationId xmlns:a16="http://schemas.microsoft.com/office/drawing/2014/main" id="{3E0821CF-937B-738C-4328-C476E4CE91B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1" name="Google Shape;61;p6:notes">
            <a:extLst>
              <a:ext uri="{FF2B5EF4-FFF2-40B4-BE49-F238E27FC236}">
                <a16:creationId xmlns:a16="http://schemas.microsoft.com/office/drawing/2014/main" id="{B6E221BA-6785-8EA3-614A-D970563056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283219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a:extLst>
            <a:ext uri="{FF2B5EF4-FFF2-40B4-BE49-F238E27FC236}">
              <a16:creationId xmlns:a16="http://schemas.microsoft.com/office/drawing/2014/main" id="{8DDBC86E-2C04-BB5E-9796-00866D496E16}"/>
            </a:ext>
          </a:extLst>
        </p:cNvPr>
        <p:cNvGrpSpPr/>
        <p:nvPr/>
      </p:nvGrpSpPr>
      <p:grpSpPr>
        <a:xfrm>
          <a:off x="0" y="0"/>
          <a:ext cx="0" cy="0"/>
          <a:chOff x="0" y="0"/>
          <a:chExt cx="0" cy="0"/>
        </a:xfrm>
      </p:grpSpPr>
      <p:sp>
        <p:nvSpPr>
          <p:cNvPr id="38" name="Google Shape;38;p3:notes">
            <a:extLst>
              <a:ext uri="{FF2B5EF4-FFF2-40B4-BE49-F238E27FC236}">
                <a16:creationId xmlns:a16="http://schemas.microsoft.com/office/drawing/2014/main" id="{D63064DC-494D-5EFF-9BF6-49AE2D49DE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3:notes">
            <a:extLst>
              <a:ext uri="{FF2B5EF4-FFF2-40B4-BE49-F238E27FC236}">
                <a16:creationId xmlns:a16="http://schemas.microsoft.com/office/drawing/2014/main" id="{9009D6B1-BFBF-B61F-C392-E7BF39040B7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3714588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2C7127DD-9DFF-EE8C-E430-A116F1278AD5}"/>
            </a:ext>
          </a:extLst>
        </p:cNvPr>
        <p:cNvGrpSpPr/>
        <p:nvPr/>
      </p:nvGrpSpPr>
      <p:grpSpPr>
        <a:xfrm>
          <a:off x="0" y="0"/>
          <a:ext cx="0" cy="0"/>
          <a:chOff x="0" y="0"/>
          <a:chExt cx="0" cy="0"/>
        </a:xfrm>
      </p:grpSpPr>
      <p:sp>
        <p:nvSpPr>
          <p:cNvPr id="60" name="Google Shape;60;p6:notes">
            <a:extLst>
              <a:ext uri="{FF2B5EF4-FFF2-40B4-BE49-F238E27FC236}">
                <a16:creationId xmlns:a16="http://schemas.microsoft.com/office/drawing/2014/main" id="{0C68F194-4102-BE89-7681-FB5CB4CF321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 name="Google Shape;61;p6:notes">
            <a:extLst>
              <a:ext uri="{FF2B5EF4-FFF2-40B4-BE49-F238E27FC236}">
                <a16:creationId xmlns:a16="http://schemas.microsoft.com/office/drawing/2014/main" id="{6A05B622-0AF2-C0B2-6B0A-EB1573D1B76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966014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a:extLst>
            <a:ext uri="{FF2B5EF4-FFF2-40B4-BE49-F238E27FC236}">
              <a16:creationId xmlns:a16="http://schemas.microsoft.com/office/drawing/2014/main" id="{D07DD97D-E648-359A-2CB7-2216671CA537}"/>
            </a:ext>
          </a:extLst>
        </p:cNvPr>
        <p:cNvGrpSpPr/>
        <p:nvPr/>
      </p:nvGrpSpPr>
      <p:grpSpPr>
        <a:xfrm>
          <a:off x="0" y="0"/>
          <a:ext cx="0" cy="0"/>
          <a:chOff x="0" y="0"/>
          <a:chExt cx="0" cy="0"/>
        </a:xfrm>
      </p:grpSpPr>
      <p:sp>
        <p:nvSpPr>
          <p:cNvPr id="60" name="Google Shape;60;p6:notes">
            <a:extLst>
              <a:ext uri="{FF2B5EF4-FFF2-40B4-BE49-F238E27FC236}">
                <a16:creationId xmlns:a16="http://schemas.microsoft.com/office/drawing/2014/main" id="{3876724A-6354-C2BF-E79B-9EC1EA24396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1" name="Google Shape;61;p6:notes">
            <a:extLst>
              <a:ext uri="{FF2B5EF4-FFF2-40B4-BE49-F238E27FC236}">
                <a16:creationId xmlns:a16="http://schemas.microsoft.com/office/drawing/2014/main" id="{61E71285-555F-2291-4EDA-F6BFB3EFC29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235218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ial"/>
                <a:ea typeface="Arial"/>
                <a:cs typeface="Arial"/>
                <a:sym typeface="Arial"/>
              </a:rPr>
              <a:t>19</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48125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CDA6A-75AC-55EA-2469-67B40695CC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C9C5D-64D4-C2FB-F388-0E35D0C2F9B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06B162E-F2E5-30B1-5A4A-E9D2FA25EED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AED3BDE-852C-34E6-9B24-8731F6B32CB7}"/>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ial"/>
                <a:ea typeface="Arial"/>
                <a:cs typeface="Arial"/>
                <a:sym typeface="Arial"/>
              </a:rPr>
              <a:t>20</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53099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F89F7-9785-D88D-42B5-B1B5A61967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408506-A153-1125-E5D0-0E68062B495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3F7473-6214-359E-DAAC-8DEED8D4634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B5FAE0A-6041-BFBE-7C0B-8AD3E32BAE35}"/>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ial"/>
                <a:ea typeface="Arial"/>
                <a:cs typeface="Arial"/>
                <a:sym typeface="Arial"/>
              </a:rPr>
              <a:t>21</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66224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a:extLst>
            <a:ext uri="{FF2B5EF4-FFF2-40B4-BE49-F238E27FC236}">
              <a16:creationId xmlns:a16="http://schemas.microsoft.com/office/drawing/2014/main" id="{422BABC2-5E84-D664-E556-A44A45A26171}"/>
            </a:ext>
          </a:extLst>
        </p:cNvPr>
        <p:cNvGrpSpPr/>
        <p:nvPr/>
      </p:nvGrpSpPr>
      <p:grpSpPr>
        <a:xfrm>
          <a:off x="0" y="0"/>
          <a:ext cx="0" cy="0"/>
          <a:chOff x="0" y="0"/>
          <a:chExt cx="0" cy="0"/>
        </a:xfrm>
      </p:grpSpPr>
      <p:sp>
        <p:nvSpPr>
          <p:cNvPr id="38" name="Google Shape;38;p3:notes">
            <a:extLst>
              <a:ext uri="{FF2B5EF4-FFF2-40B4-BE49-F238E27FC236}">
                <a16:creationId xmlns:a16="http://schemas.microsoft.com/office/drawing/2014/main" id="{AC6ECE80-8C28-A993-DD39-7CD5134FB93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3:notes">
            <a:extLst>
              <a:ext uri="{FF2B5EF4-FFF2-40B4-BE49-F238E27FC236}">
                <a16:creationId xmlns:a16="http://schemas.microsoft.com/office/drawing/2014/main" id="{D8FF461E-7769-93F0-F4E8-ED92349C88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438227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a:extLst>
            <a:ext uri="{FF2B5EF4-FFF2-40B4-BE49-F238E27FC236}">
              <a16:creationId xmlns:a16="http://schemas.microsoft.com/office/drawing/2014/main" id="{AE7EC541-923A-F705-59E6-682BA8F57BA3}"/>
            </a:ext>
          </a:extLst>
        </p:cNvPr>
        <p:cNvGrpSpPr/>
        <p:nvPr/>
      </p:nvGrpSpPr>
      <p:grpSpPr>
        <a:xfrm>
          <a:off x="0" y="0"/>
          <a:ext cx="0" cy="0"/>
          <a:chOff x="0" y="0"/>
          <a:chExt cx="0" cy="0"/>
        </a:xfrm>
      </p:grpSpPr>
      <p:sp>
        <p:nvSpPr>
          <p:cNvPr id="79" name="Google Shape;79;p8:notes">
            <a:extLst>
              <a:ext uri="{FF2B5EF4-FFF2-40B4-BE49-F238E27FC236}">
                <a16:creationId xmlns:a16="http://schemas.microsoft.com/office/drawing/2014/main" id="{B994E859-AF0E-C05C-D0E4-F82D5270F10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p8:notes">
            <a:extLst>
              <a:ext uri="{FF2B5EF4-FFF2-40B4-BE49-F238E27FC236}">
                <a16:creationId xmlns:a16="http://schemas.microsoft.com/office/drawing/2014/main" id="{4307E8B3-F4E9-47C7-6F2A-2956377D5E2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91267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ial"/>
                <a:ea typeface="Arial"/>
                <a:cs typeface="Arial"/>
                <a:sym typeface="Arial"/>
              </a:rPr>
              <a:t>29</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63939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ial"/>
                <a:ea typeface="Arial"/>
                <a:cs typeface="Arial"/>
                <a:sym typeface="Arial"/>
              </a:rPr>
              <a:t>30</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48128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a:extLst>
            <a:ext uri="{FF2B5EF4-FFF2-40B4-BE49-F238E27FC236}">
              <a16:creationId xmlns:a16="http://schemas.microsoft.com/office/drawing/2014/main" id="{C243D333-89C6-0A6B-AA1C-EEAD5422B902}"/>
            </a:ext>
          </a:extLst>
        </p:cNvPr>
        <p:cNvGrpSpPr/>
        <p:nvPr/>
      </p:nvGrpSpPr>
      <p:grpSpPr>
        <a:xfrm>
          <a:off x="0" y="0"/>
          <a:ext cx="0" cy="0"/>
          <a:chOff x="0" y="0"/>
          <a:chExt cx="0" cy="0"/>
        </a:xfrm>
      </p:grpSpPr>
      <p:sp>
        <p:nvSpPr>
          <p:cNvPr id="38" name="Google Shape;38;p3:notes">
            <a:extLst>
              <a:ext uri="{FF2B5EF4-FFF2-40B4-BE49-F238E27FC236}">
                <a16:creationId xmlns:a16="http://schemas.microsoft.com/office/drawing/2014/main" id="{CE76CE33-8645-EBAC-93FB-0CD53CD69A0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3:notes">
            <a:extLst>
              <a:ext uri="{FF2B5EF4-FFF2-40B4-BE49-F238E27FC236}">
                <a16:creationId xmlns:a16="http://schemas.microsoft.com/office/drawing/2014/main" id="{73959E77-3A00-7D97-36EE-B5620BAD435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547513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a:extLst>
            <a:ext uri="{FF2B5EF4-FFF2-40B4-BE49-F238E27FC236}">
              <a16:creationId xmlns:a16="http://schemas.microsoft.com/office/drawing/2014/main" id="{21E4546C-07CE-A944-F6BD-746FCACCBFD0}"/>
            </a:ext>
          </a:extLst>
        </p:cNvPr>
        <p:cNvGrpSpPr/>
        <p:nvPr/>
      </p:nvGrpSpPr>
      <p:grpSpPr>
        <a:xfrm>
          <a:off x="0" y="0"/>
          <a:ext cx="0" cy="0"/>
          <a:chOff x="0" y="0"/>
          <a:chExt cx="0" cy="0"/>
        </a:xfrm>
      </p:grpSpPr>
      <p:sp>
        <p:nvSpPr>
          <p:cNvPr id="38" name="Google Shape;38;p3:notes">
            <a:extLst>
              <a:ext uri="{FF2B5EF4-FFF2-40B4-BE49-F238E27FC236}">
                <a16:creationId xmlns:a16="http://schemas.microsoft.com/office/drawing/2014/main" id="{34626C92-9B63-10D4-0E4F-EF6E53FB929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3:notes">
            <a:extLst>
              <a:ext uri="{FF2B5EF4-FFF2-40B4-BE49-F238E27FC236}">
                <a16:creationId xmlns:a16="http://schemas.microsoft.com/office/drawing/2014/main" id="{974989B4-FC10-972C-62E8-3FF259653C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5925667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AI images on this slide. Generated with Google Nano Banana Pro 2 for which we have a subscription</a:t>
            </a:r>
          </a:p>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ial"/>
                <a:ea typeface="Arial"/>
                <a:cs typeface="Arial"/>
                <a:sym typeface="Arial"/>
              </a:rPr>
              <a:t>45</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87433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ial"/>
                <a:ea typeface="Arial"/>
                <a:cs typeface="Arial"/>
                <a:sym typeface="Arial"/>
              </a:rPr>
              <a:t>46</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9050408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a:extLst>
            <a:ext uri="{FF2B5EF4-FFF2-40B4-BE49-F238E27FC236}">
              <a16:creationId xmlns:a16="http://schemas.microsoft.com/office/drawing/2014/main" id="{91C29D06-1B68-9FA9-D5D3-53EC2205AA0D}"/>
            </a:ext>
          </a:extLst>
        </p:cNvPr>
        <p:cNvGrpSpPr/>
        <p:nvPr/>
      </p:nvGrpSpPr>
      <p:grpSpPr>
        <a:xfrm>
          <a:off x="0" y="0"/>
          <a:ext cx="0" cy="0"/>
          <a:chOff x="0" y="0"/>
          <a:chExt cx="0" cy="0"/>
        </a:xfrm>
      </p:grpSpPr>
      <p:sp>
        <p:nvSpPr>
          <p:cNvPr id="38" name="Google Shape;38;p3:notes">
            <a:extLst>
              <a:ext uri="{FF2B5EF4-FFF2-40B4-BE49-F238E27FC236}">
                <a16:creationId xmlns:a16="http://schemas.microsoft.com/office/drawing/2014/main" id="{2D8981F9-A560-0808-9551-BBDE854FD15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3:notes">
            <a:extLst>
              <a:ext uri="{FF2B5EF4-FFF2-40B4-BE49-F238E27FC236}">
                <a16:creationId xmlns:a16="http://schemas.microsoft.com/office/drawing/2014/main" id="{3FC0550F-3D3D-40AD-9767-0616EAF3CD6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1847255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AI images on this slide. Generated with Google Nano Banana Pro 2 for which we have a subscription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ial"/>
                <a:ea typeface="Arial"/>
                <a:cs typeface="Arial"/>
                <a:sym typeface="Arial"/>
              </a:rPr>
              <a:t>51</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375423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a:extLst>
            <a:ext uri="{FF2B5EF4-FFF2-40B4-BE49-F238E27FC236}">
              <a16:creationId xmlns:a16="http://schemas.microsoft.com/office/drawing/2014/main" id="{1C672CD3-FCE0-B5D3-7FBA-9A1D3A5CB70C}"/>
            </a:ext>
          </a:extLst>
        </p:cNvPr>
        <p:cNvGrpSpPr/>
        <p:nvPr/>
      </p:nvGrpSpPr>
      <p:grpSpPr>
        <a:xfrm>
          <a:off x="0" y="0"/>
          <a:ext cx="0" cy="0"/>
          <a:chOff x="0" y="0"/>
          <a:chExt cx="0" cy="0"/>
        </a:xfrm>
      </p:grpSpPr>
      <p:sp>
        <p:nvSpPr>
          <p:cNvPr id="38" name="Google Shape;38;p3:notes">
            <a:extLst>
              <a:ext uri="{FF2B5EF4-FFF2-40B4-BE49-F238E27FC236}">
                <a16:creationId xmlns:a16="http://schemas.microsoft.com/office/drawing/2014/main" id="{842D155F-3A2C-F12C-1EE8-095B7E3E40E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 name="Google Shape;39;p3:notes">
            <a:extLst>
              <a:ext uri="{FF2B5EF4-FFF2-40B4-BE49-F238E27FC236}">
                <a16:creationId xmlns:a16="http://schemas.microsoft.com/office/drawing/2014/main" id="{5C88AE24-02AC-563F-82C4-DB8AEEE438C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extLst>
      <p:ext uri="{BB962C8B-B14F-4D97-AF65-F5344CB8AC3E}">
        <p14:creationId xmlns:p14="http://schemas.microsoft.com/office/powerpoint/2010/main" val="2573143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
        <p:cNvGrpSpPr/>
        <p:nvPr/>
      </p:nvGrpSpPr>
      <p:grpSpPr>
        <a:xfrm>
          <a:off x="0" y="0"/>
          <a:ext cx="0" cy="0"/>
          <a:chOff x="0" y="0"/>
          <a:chExt cx="0" cy="0"/>
        </a:xfrm>
      </p:grpSpPr>
      <p:sp>
        <p:nvSpPr>
          <p:cNvPr id="13" name="Google Shape;13;p87"/>
          <p:cNvSpPr txBox="1">
            <a:spLocks noGrp="1"/>
          </p:cNvSpPr>
          <p:nvPr>
            <p:ph type="title"/>
          </p:nvPr>
        </p:nvSpPr>
        <p:spPr>
          <a:xfrm>
            <a:off x="371476" y="404813"/>
            <a:ext cx="5545138" cy="1044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Clr>
                <a:schemeClr val="dk1"/>
              </a:buClr>
              <a:buSzPts val="1800"/>
              <a:buNone/>
              <a:defRPr/>
            </a:lvl1pPr>
            <a:lvl2pPr lvl="1">
              <a:spcBef>
                <a:spcPts val="2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87"/>
          <p:cNvSpPr txBox="1">
            <a:spLocks noGrp="1"/>
          </p:cNvSpPr>
          <p:nvPr>
            <p:ph type="body" idx="1"/>
          </p:nvPr>
        </p:nvSpPr>
        <p:spPr>
          <a:xfrm>
            <a:off x="371476" y="1773238"/>
            <a:ext cx="5545138" cy="47164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1800"/>
              <a:buNone/>
              <a:defRPr/>
            </a:lvl1pPr>
            <a:lvl2pPr marL="914400" lvl="1" indent="-228600" algn="l">
              <a:lnSpc>
                <a:spcPct val="100000"/>
              </a:lnSpc>
              <a:spcBef>
                <a:spcPts val="1000"/>
              </a:spcBef>
              <a:spcAft>
                <a:spcPts val="0"/>
              </a:spcAft>
              <a:buClr>
                <a:schemeClr val="dk1"/>
              </a:buClr>
              <a:buSzPts val="1800"/>
              <a:buNone/>
              <a:defRPr/>
            </a:lvl2pPr>
            <a:lvl3pPr marL="1371600" lvl="2" indent="-228600" algn="l">
              <a:lnSpc>
                <a:spcPct val="100000"/>
              </a:lnSpc>
              <a:spcBef>
                <a:spcPts val="1000"/>
              </a:spcBef>
              <a:spcAft>
                <a:spcPts val="0"/>
              </a:spcAft>
              <a:buClr>
                <a:schemeClr val="dk1"/>
              </a:buClr>
              <a:buSzPts val="1800"/>
              <a:buNone/>
              <a:defRPr/>
            </a:lvl3pPr>
            <a:lvl4pPr marL="1828800" lvl="3" indent="-228600" algn="l">
              <a:lnSpc>
                <a:spcPct val="100000"/>
              </a:lnSpc>
              <a:spcBef>
                <a:spcPts val="1000"/>
              </a:spcBef>
              <a:spcAft>
                <a:spcPts val="0"/>
              </a:spcAft>
              <a:buClr>
                <a:schemeClr val="accent1"/>
              </a:buClr>
              <a:buSzPts val="1800"/>
              <a:buNone/>
              <a:defRPr/>
            </a:lvl4pPr>
            <a:lvl5pPr marL="2286000" lvl="4" indent="-228600" algn="l">
              <a:lnSpc>
                <a:spcPct val="90000"/>
              </a:lnSpc>
              <a:spcBef>
                <a:spcPts val="10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 name="Google Shape;15;p87"/>
          <p:cNvSpPr>
            <a:spLocks noGrp="1"/>
          </p:cNvSpPr>
          <p:nvPr>
            <p:ph type="pic" idx="2"/>
          </p:nvPr>
        </p:nvSpPr>
        <p:spPr>
          <a:xfrm>
            <a:off x="6275388" y="1773238"/>
            <a:ext cx="5545137" cy="4716462"/>
          </a:xfrm>
          <a:prstGeom prst="rect">
            <a:avLst/>
          </a:prstGeom>
          <a:noFill/>
          <a:ln>
            <a:noFill/>
          </a:ln>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6"/>
        <p:cNvGrpSpPr/>
        <p:nvPr/>
      </p:nvGrpSpPr>
      <p:grpSpPr>
        <a:xfrm>
          <a:off x="0" y="0"/>
          <a:ext cx="0" cy="0"/>
          <a:chOff x="0" y="0"/>
          <a:chExt cx="0" cy="0"/>
        </a:xfrm>
      </p:grpSpPr>
      <p:sp>
        <p:nvSpPr>
          <p:cNvPr id="17" name="Google Shape;17;p88"/>
          <p:cNvSpPr txBox="1">
            <a:spLocks noGrp="1"/>
          </p:cNvSpPr>
          <p:nvPr>
            <p:ph type="title"/>
          </p:nvPr>
        </p:nvSpPr>
        <p:spPr>
          <a:xfrm>
            <a:off x="371476" y="404813"/>
            <a:ext cx="5545138" cy="1044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Clr>
                <a:schemeClr val="dk1"/>
              </a:buClr>
              <a:buSzPts val="1800"/>
              <a:buNone/>
              <a:defRPr/>
            </a:lvl1pPr>
            <a:lvl2pPr lvl="1">
              <a:spcBef>
                <a:spcPts val="20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88"/>
          <p:cNvSpPr txBox="1">
            <a:spLocks noGrp="1"/>
          </p:cNvSpPr>
          <p:nvPr>
            <p:ph type="body" idx="1"/>
          </p:nvPr>
        </p:nvSpPr>
        <p:spPr>
          <a:xfrm>
            <a:off x="371476" y="1773238"/>
            <a:ext cx="5545138" cy="47164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Clr>
                <a:schemeClr val="dk1"/>
              </a:buClr>
              <a:buSzPts val="1800"/>
              <a:buNone/>
              <a:defRPr/>
            </a:lvl1pPr>
            <a:lvl2pPr marL="914400" lvl="1" indent="-228600" algn="l">
              <a:lnSpc>
                <a:spcPct val="100000"/>
              </a:lnSpc>
              <a:spcBef>
                <a:spcPts val="1000"/>
              </a:spcBef>
              <a:spcAft>
                <a:spcPts val="0"/>
              </a:spcAft>
              <a:buClr>
                <a:schemeClr val="dk1"/>
              </a:buClr>
              <a:buSzPts val="1800"/>
              <a:buNone/>
              <a:defRPr/>
            </a:lvl2pPr>
            <a:lvl3pPr marL="1371600" lvl="2" indent="-228600" algn="l">
              <a:lnSpc>
                <a:spcPct val="100000"/>
              </a:lnSpc>
              <a:spcBef>
                <a:spcPts val="1000"/>
              </a:spcBef>
              <a:spcAft>
                <a:spcPts val="0"/>
              </a:spcAft>
              <a:buClr>
                <a:schemeClr val="dk1"/>
              </a:buClr>
              <a:buSzPts val="1800"/>
              <a:buNone/>
              <a:defRPr/>
            </a:lvl3pPr>
            <a:lvl4pPr marL="1828800" lvl="3" indent="-228600" algn="l">
              <a:lnSpc>
                <a:spcPct val="100000"/>
              </a:lnSpc>
              <a:spcBef>
                <a:spcPts val="1000"/>
              </a:spcBef>
              <a:spcAft>
                <a:spcPts val="0"/>
              </a:spcAft>
              <a:buClr>
                <a:schemeClr val="accent1"/>
              </a:buClr>
              <a:buSzPts val="1800"/>
              <a:buNone/>
              <a:defRPr/>
            </a:lvl4pPr>
            <a:lvl5pPr marL="2286000" lvl="4" indent="-228600" algn="l">
              <a:lnSpc>
                <a:spcPct val="90000"/>
              </a:lnSpc>
              <a:spcBef>
                <a:spcPts val="10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117">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6"/>
          <p:cNvSpPr txBox="1">
            <a:spLocks noGrp="1"/>
          </p:cNvSpPr>
          <p:nvPr>
            <p:ph type="title"/>
          </p:nvPr>
        </p:nvSpPr>
        <p:spPr>
          <a:xfrm>
            <a:off x="371475" y="404813"/>
            <a:ext cx="5545138" cy="10440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chemeClr val="dk1"/>
              </a:buClr>
              <a:buSzPts val="3400"/>
              <a:buFont typeface="Poppins"/>
              <a:buNone/>
              <a:defRPr sz="3400" b="1" i="0" u="none" strike="noStrike" cap="none">
                <a:solidFill>
                  <a:schemeClr val="dk1"/>
                </a:solidFill>
                <a:latin typeface="Poppins"/>
                <a:ea typeface="Poppins"/>
                <a:cs typeface="Poppins"/>
                <a:sym typeface="Poppins"/>
              </a:defRPr>
            </a:lvl1pPr>
            <a:lvl2pPr lvl="1">
              <a:spcBef>
                <a:spcPts val="200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6"/>
          <p:cNvSpPr txBox="1">
            <a:spLocks noGrp="1"/>
          </p:cNvSpPr>
          <p:nvPr>
            <p:ph type="body" idx="1"/>
          </p:nvPr>
        </p:nvSpPr>
        <p:spPr>
          <a:xfrm>
            <a:off x="377653" y="1773238"/>
            <a:ext cx="5538960" cy="471646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Clr>
                <a:schemeClr val="dk1"/>
              </a:buClr>
              <a:buSzPts val="20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3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55">
          <p15:clr>
            <a:srgbClr val="F26B43"/>
          </p15:clr>
        </p15:guide>
        <p15:guide id="4" pos="234">
          <p15:clr>
            <a:srgbClr val="F26B43"/>
          </p15:clr>
        </p15:guide>
        <p15:guide id="5" pos="7446">
          <p15:clr>
            <a:srgbClr val="F26B43"/>
          </p15:clr>
        </p15:guide>
        <p15:guide id="6" orient="horz" pos="4088">
          <p15:clr>
            <a:srgbClr val="F26B43"/>
          </p15:clr>
        </p15:guide>
        <p15:guide id="7" orient="horz" pos="1117">
          <p15:clr>
            <a:srgbClr val="F26B43"/>
          </p15:clr>
        </p15:guide>
        <p15:guide id="8" pos="3953">
          <p15:clr>
            <a:srgbClr val="F26B43"/>
          </p15:clr>
        </p15:guide>
        <p15:guide id="9" pos="372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s://www.dgcities.com/ghc"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dgcities.com/ghc"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43.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dgcities.com/ghc"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3" name="Google Shape;70;p1" descr="A black background with green lines&#10;&#10;Description automatically generated">
            <a:extLst>
              <a:ext uri="{FF2B5EF4-FFF2-40B4-BE49-F238E27FC236}">
                <a16:creationId xmlns:a16="http://schemas.microsoft.com/office/drawing/2014/main" id="{F6A96348-41AC-F5A1-D2EA-5DEDFB580E1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7257"/>
            <a:ext cx="12192000" cy="6858000"/>
          </a:xfrm>
          <a:prstGeom prst="rect">
            <a:avLst/>
          </a:prstGeom>
          <a:noFill/>
          <a:ln>
            <a:noFill/>
          </a:ln>
        </p:spPr>
      </p:pic>
      <p:sp>
        <p:nvSpPr>
          <p:cNvPr id="72" name="Google Shape;72;p1"/>
          <p:cNvSpPr txBox="1"/>
          <p:nvPr/>
        </p:nvSpPr>
        <p:spPr>
          <a:xfrm>
            <a:off x="371463" y="770567"/>
            <a:ext cx="10906000" cy="1197200"/>
          </a:xfrm>
          <a:prstGeom prst="rect">
            <a:avLst/>
          </a:prstGeom>
          <a:solidFill>
            <a:schemeClr val="lt1"/>
          </a:solidFill>
          <a:ln>
            <a:noFill/>
          </a:ln>
        </p:spPr>
        <p:txBody>
          <a:bodyPr spcFirstLastPara="1" wrap="square" lIns="90000" tIns="45700" rIns="91433" bIns="45700" anchor="t" anchorCtr="0">
            <a:noAutofit/>
          </a:bodyPr>
          <a:lstStyle/>
          <a:p>
            <a:pPr>
              <a:buClr>
                <a:schemeClr val="dk1"/>
              </a:buClr>
              <a:buSzPts val="2600"/>
            </a:pPr>
            <a:r>
              <a:rPr lang="en-GB" sz="3467" b="1" dirty="0">
                <a:solidFill>
                  <a:schemeClr val="dk1"/>
                </a:solidFill>
                <a:latin typeface="Poppins"/>
                <a:ea typeface="Poppins"/>
                <a:cs typeface="Poppins"/>
                <a:sym typeface="Poppins"/>
              </a:rPr>
              <a:t>GHCF Evaluation – Wave 2</a:t>
            </a:r>
            <a:endParaRPr sz="2000" b="1" dirty="0">
              <a:solidFill>
                <a:schemeClr val="dk1"/>
              </a:solidFill>
              <a:latin typeface="Poppins"/>
              <a:ea typeface="Poppins"/>
              <a:cs typeface="Poppins"/>
              <a:sym typeface="Poppins"/>
            </a:endParaRPr>
          </a:p>
        </p:txBody>
      </p:sp>
      <p:sp>
        <p:nvSpPr>
          <p:cNvPr id="73" name="Google Shape;73;p1"/>
          <p:cNvSpPr/>
          <p:nvPr/>
        </p:nvSpPr>
        <p:spPr>
          <a:xfrm>
            <a:off x="5363479" y="1649089"/>
            <a:ext cx="6166013" cy="4072779"/>
          </a:xfrm>
          <a:custGeom>
            <a:avLst/>
            <a:gdLst/>
            <a:ahLst/>
            <a:cxnLst/>
            <a:rect l="l" t="t" r="r" b="b"/>
            <a:pathLst>
              <a:path w="2899379" h="1915100" extrusionOk="0">
                <a:moveTo>
                  <a:pt x="0" y="49521"/>
                </a:moveTo>
                <a:cubicBezTo>
                  <a:pt x="0" y="20243"/>
                  <a:pt x="18369" y="-2863"/>
                  <a:pt x="68126" y="288"/>
                </a:cubicBezTo>
                <a:lnTo>
                  <a:pt x="2846367" y="220202"/>
                </a:lnTo>
                <a:cubicBezTo>
                  <a:pt x="2875645" y="220202"/>
                  <a:pt x="2896204" y="247111"/>
                  <a:pt x="2896204" y="276389"/>
                </a:cubicBezTo>
                <a:cubicBezTo>
                  <a:pt x="2897262" y="738280"/>
                  <a:pt x="2898321" y="1200172"/>
                  <a:pt x="2899379" y="1662063"/>
                </a:cubicBezTo>
                <a:cubicBezTo>
                  <a:pt x="2899379" y="1691341"/>
                  <a:pt x="2875645" y="1715075"/>
                  <a:pt x="2846367" y="1715075"/>
                </a:cubicBezTo>
                <a:lnTo>
                  <a:pt x="50441" y="1915100"/>
                </a:lnTo>
                <a:cubicBezTo>
                  <a:pt x="21163" y="1915100"/>
                  <a:pt x="604" y="1900891"/>
                  <a:pt x="604" y="1871613"/>
                </a:cubicBezTo>
                <a:cubicBezTo>
                  <a:pt x="-656" y="1334099"/>
                  <a:pt x="1260" y="587035"/>
                  <a:pt x="0" y="49521"/>
                </a:cubicBezTo>
                <a:close/>
              </a:path>
            </a:pathLst>
          </a:custGeom>
          <a:solidFill>
            <a:schemeClr val="dk2"/>
          </a:solidFill>
          <a:ln>
            <a:noFill/>
          </a:ln>
        </p:spPr>
        <p:txBody>
          <a:bodyPr spcFirstLastPara="1" wrap="square" lIns="91433" tIns="45700" rIns="91433" bIns="45700" anchor="ctr" anchorCtr="0">
            <a:noAutofit/>
          </a:bodyPr>
          <a:lstStyle/>
          <a:p>
            <a:pPr algn="ctr">
              <a:buSzPts val="1400"/>
            </a:pPr>
            <a:endParaRPr sz="1867">
              <a:solidFill>
                <a:schemeClr val="lt1"/>
              </a:solidFill>
            </a:endParaRPr>
          </a:p>
        </p:txBody>
      </p:sp>
      <p:sp>
        <p:nvSpPr>
          <p:cNvPr id="75" name="Google Shape;75;p1"/>
          <p:cNvSpPr txBox="1"/>
          <p:nvPr/>
        </p:nvSpPr>
        <p:spPr>
          <a:xfrm>
            <a:off x="371463" y="1708976"/>
            <a:ext cx="4749200" cy="2826929"/>
          </a:xfrm>
          <a:prstGeom prst="rect">
            <a:avLst/>
          </a:prstGeom>
          <a:solidFill>
            <a:schemeClr val="lt1"/>
          </a:solidFill>
          <a:ln>
            <a:noFill/>
          </a:ln>
        </p:spPr>
        <p:txBody>
          <a:bodyPr spcFirstLastPara="1" wrap="square" lIns="90000" tIns="45700" rIns="91433" bIns="45700" anchor="t" anchorCtr="0">
            <a:noAutofit/>
          </a:bodyPr>
          <a:lstStyle/>
          <a:p>
            <a:pPr>
              <a:buClr>
                <a:schemeClr val="dk1"/>
              </a:buClr>
              <a:buSzPts val="2600"/>
            </a:pPr>
            <a:r>
              <a:rPr lang="en-GB" sz="3467" b="1" dirty="0">
                <a:solidFill>
                  <a:schemeClr val="dk1"/>
                </a:solidFill>
                <a:latin typeface="Poppins"/>
                <a:ea typeface="Poppins"/>
                <a:cs typeface="Poppins"/>
                <a:sym typeface="Poppins"/>
              </a:rPr>
              <a:t>Phases 1&amp;2: </a:t>
            </a:r>
            <a:r>
              <a:rPr lang="en-GB" sz="3467" b="1" u="sng" dirty="0">
                <a:solidFill>
                  <a:schemeClr val="dk1"/>
                </a:solidFill>
                <a:latin typeface="Poppins"/>
                <a:ea typeface="Poppins"/>
                <a:cs typeface="Poppins"/>
                <a:sym typeface="Poppins"/>
              </a:rPr>
              <a:t>Progress Report and key findings</a:t>
            </a:r>
            <a:endParaRPr sz="3467" b="1" u="sng" dirty="0">
              <a:solidFill>
                <a:schemeClr val="dk1"/>
              </a:solidFill>
              <a:latin typeface="Poppins"/>
              <a:ea typeface="Poppins"/>
              <a:cs typeface="Poppins"/>
              <a:sym typeface="Poppins"/>
            </a:endParaRPr>
          </a:p>
          <a:p>
            <a:pPr>
              <a:buClr>
                <a:schemeClr val="dk1"/>
              </a:buClr>
              <a:buSzPts val="2600"/>
            </a:pPr>
            <a:endParaRPr lang="en-GB" sz="3467" b="1" dirty="0">
              <a:solidFill>
                <a:schemeClr val="dk1"/>
              </a:solidFill>
              <a:latin typeface="Poppins"/>
              <a:ea typeface="Poppins"/>
              <a:cs typeface="Poppins"/>
              <a:sym typeface="Poppins"/>
            </a:endParaRPr>
          </a:p>
          <a:p>
            <a:pPr>
              <a:buClr>
                <a:schemeClr val="dk1"/>
              </a:buClr>
              <a:buSzPts val="2600"/>
            </a:pPr>
            <a:endParaRPr lang="en-GB" sz="3467" b="1" dirty="0">
              <a:solidFill>
                <a:schemeClr val="dk1"/>
              </a:solidFill>
              <a:latin typeface="Poppins"/>
              <a:ea typeface="Poppins"/>
              <a:cs typeface="Poppins"/>
              <a:sym typeface="Poppins"/>
            </a:endParaRPr>
          </a:p>
          <a:p>
            <a:pPr>
              <a:buClr>
                <a:schemeClr val="dk1"/>
              </a:buClr>
              <a:buSzPts val="2600"/>
            </a:pPr>
            <a:endParaRPr sz="3467" b="1" dirty="0">
              <a:solidFill>
                <a:schemeClr val="dk1"/>
              </a:solidFill>
              <a:latin typeface="Poppins"/>
              <a:ea typeface="Poppins"/>
              <a:cs typeface="Poppins"/>
              <a:sym typeface="Poppins"/>
            </a:endParaRPr>
          </a:p>
          <a:p>
            <a:pPr>
              <a:buClr>
                <a:schemeClr val="dk1"/>
              </a:buClr>
              <a:buSzPts val="2600"/>
            </a:pPr>
            <a:r>
              <a:rPr lang="en-GB" sz="3467" b="1" dirty="0">
                <a:solidFill>
                  <a:schemeClr val="dk1"/>
                </a:solidFill>
                <a:latin typeface="Poppins"/>
                <a:ea typeface="Poppins"/>
                <a:cs typeface="Poppins"/>
                <a:sym typeface="Poppins"/>
              </a:rPr>
              <a:t>July 2026</a:t>
            </a:r>
            <a:endParaRPr sz="3467" b="1" dirty="0">
              <a:solidFill>
                <a:schemeClr val="dk1"/>
              </a:solidFill>
              <a:latin typeface="Poppins"/>
              <a:ea typeface="Poppins"/>
              <a:cs typeface="Poppins"/>
              <a:sym typeface="Poppins"/>
            </a:endParaRPr>
          </a:p>
          <a:p>
            <a:pPr>
              <a:buClr>
                <a:schemeClr val="dk1"/>
              </a:buClr>
              <a:buSzPts val="2600"/>
            </a:pPr>
            <a:endParaRPr sz="3467" dirty="0">
              <a:solidFill>
                <a:schemeClr val="dk1"/>
              </a:solidFill>
              <a:latin typeface="Poppins"/>
              <a:ea typeface="Poppins"/>
              <a:cs typeface="Poppins"/>
              <a:sym typeface="Poppins"/>
            </a:endParaRPr>
          </a:p>
          <a:p>
            <a:pPr>
              <a:buClr>
                <a:schemeClr val="dk1"/>
              </a:buClr>
              <a:buSzPts val="2600"/>
            </a:pPr>
            <a:endParaRPr sz="3467" b="1" dirty="0">
              <a:solidFill>
                <a:schemeClr val="dk1"/>
              </a:solidFill>
              <a:latin typeface="Poppins"/>
              <a:ea typeface="Poppins"/>
              <a:cs typeface="Poppins"/>
              <a:sym typeface="Poppins"/>
            </a:endParaRPr>
          </a:p>
        </p:txBody>
      </p:sp>
      <p:pic>
        <p:nvPicPr>
          <p:cNvPr id="4" name="image3.png">
            <a:extLst>
              <a:ext uri="{FF2B5EF4-FFF2-40B4-BE49-F238E27FC236}">
                <a16:creationId xmlns:a16="http://schemas.microsoft.com/office/drawing/2014/main" id="{73B7D5A9-2C0E-73BD-9403-F1121125018D}"/>
              </a:ext>
            </a:extLst>
          </p:cNvPr>
          <p:cNvPicPr/>
          <p:nvPr/>
        </p:nvPicPr>
        <p:blipFill>
          <a:blip r:embed="rId4" cstate="email">
            <a:extLst>
              <a:ext uri="{28A0092B-C50C-407E-A947-70E740481C1C}">
                <a14:useLocalDpi xmlns:a14="http://schemas.microsoft.com/office/drawing/2010/main"/>
              </a:ext>
            </a:extLst>
          </a:blip>
          <a:srcRect/>
          <a:stretch>
            <a:fillRect/>
          </a:stretch>
        </p:blipFill>
        <p:spPr>
          <a:xfrm>
            <a:off x="9348711" y="354522"/>
            <a:ext cx="2616200" cy="1104900"/>
          </a:xfrm>
          <a:prstGeom prst="rect">
            <a:avLst/>
          </a:prstGeom>
          <a:ln/>
        </p:spPr>
      </p:pic>
      <p:pic>
        <p:nvPicPr>
          <p:cNvPr id="6" name="Google Shape;76;p1">
            <a:extLst>
              <a:ext uri="{FF2B5EF4-FFF2-40B4-BE49-F238E27FC236}">
                <a16:creationId xmlns:a16="http://schemas.microsoft.com/office/drawing/2014/main" id="{F6954F0F-28B1-8FB0-60A2-1620C28891F6}"/>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134134" y="2157434"/>
            <a:ext cx="4624700" cy="3056100"/>
          </a:xfrm>
          <a:prstGeom prst="rect">
            <a:avLst/>
          </a:prstGeom>
          <a:noFill/>
          <a:ln>
            <a:noFill/>
          </a:ln>
        </p:spPr>
      </p:pic>
      <p:pic>
        <p:nvPicPr>
          <p:cNvPr id="7" name="Google Shape;71;p1" descr="A black background with a black square&#10;&#10;Description automatically generated with medium confidence">
            <a:extLst>
              <a:ext uri="{FF2B5EF4-FFF2-40B4-BE49-F238E27FC236}">
                <a16:creationId xmlns:a16="http://schemas.microsoft.com/office/drawing/2014/main" id="{80F477AC-F2BC-EBAC-64E5-60F4FE92B94B}"/>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74820" y="6143386"/>
            <a:ext cx="1440000" cy="34218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2"/>
        <p:cNvGrpSpPr/>
        <p:nvPr/>
      </p:nvGrpSpPr>
      <p:grpSpPr>
        <a:xfrm>
          <a:off x="0" y="0"/>
          <a:ext cx="0" cy="0"/>
          <a:chOff x="0" y="0"/>
          <a:chExt cx="0" cy="0"/>
        </a:xfrm>
      </p:grpSpPr>
      <p:sp>
        <p:nvSpPr>
          <p:cNvPr id="34" name="Google Shape;34;p2"/>
          <p:cNvSpPr txBox="1"/>
          <p:nvPr/>
        </p:nvSpPr>
        <p:spPr>
          <a:xfrm>
            <a:off x="5734050" y="1634862"/>
            <a:ext cx="6381752" cy="4371975"/>
          </a:xfrm>
          <a:prstGeom prst="rect">
            <a:avLst/>
          </a:prstGeom>
          <a:solidFill>
            <a:schemeClr val="accent1"/>
          </a:solidFill>
          <a:ln>
            <a:noFill/>
          </a:ln>
        </p:spPr>
        <p:txBody>
          <a:bodyPr spcFirstLastPara="1" wrap="square" lIns="91425" tIns="90000" rIns="91425" bIns="45700" anchor="t" anchorCtr="0">
            <a:noAutofit/>
          </a:bodyPr>
          <a:lstStyle/>
          <a:p>
            <a:pPr marL="457200" marR="0" lvl="0" indent="-457200" algn="l" rtl="0">
              <a:lnSpc>
                <a:spcPct val="100000"/>
              </a:lnSpc>
              <a:spcBef>
                <a:spcPts val="600"/>
              </a:spcBef>
              <a:spcAft>
                <a:spcPts val="0"/>
              </a:spcAft>
              <a:buClr>
                <a:schemeClr val="dk2"/>
              </a:buClr>
              <a:buSzPts val="2000"/>
              <a:buFont typeface="Play"/>
              <a:buAutoNum type="arabicPeriod"/>
            </a:pPr>
            <a:r>
              <a:rPr lang="en-GB" sz="2400" dirty="0">
                <a:solidFill>
                  <a:schemeClr val="lt1"/>
                </a:solidFill>
                <a:latin typeface="Poppins"/>
                <a:ea typeface="Poppins"/>
                <a:cs typeface="Poppins"/>
                <a:sym typeface="Poppins"/>
              </a:rPr>
              <a:t>Key findings and learning</a:t>
            </a:r>
          </a:p>
          <a:p>
            <a:pPr marL="457200" marR="0" lvl="0" indent="-457200" algn="l" rtl="0">
              <a:lnSpc>
                <a:spcPct val="100000"/>
              </a:lnSpc>
              <a:spcBef>
                <a:spcPts val="600"/>
              </a:spcBef>
              <a:spcAft>
                <a:spcPts val="0"/>
              </a:spcAft>
              <a:buClr>
                <a:schemeClr val="dk2"/>
              </a:buClr>
              <a:buSzPts val="2000"/>
              <a:buFont typeface="Play"/>
              <a:buAutoNum type="arabicPeriod"/>
            </a:pPr>
            <a:endParaRPr lang="en-GB" sz="2400" dirty="0">
              <a:solidFill>
                <a:schemeClr val="lt1"/>
              </a:solidFill>
              <a:latin typeface="Poppins"/>
              <a:ea typeface="Poppins"/>
              <a:cs typeface="Poppins"/>
              <a:sym typeface="Poppins"/>
            </a:endParaRPr>
          </a:p>
          <a:p>
            <a:pPr marL="457200" marR="0" lvl="0" indent="-457200" algn="l" rtl="0">
              <a:lnSpc>
                <a:spcPct val="100000"/>
              </a:lnSpc>
              <a:spcBef>
                <a:spcPts val="600"/>
              </a:spcBef>
              <a:spcAft>
                <a:spcPts val="0"/>
              </a:spcAft>
              <a:buClr>
                <a:schemeClr val="dk2"/>
              </a:buClr>
              <a:buSzPts val="2000"/>
              <a:buFont typeface="Play"/>
              <a:buAutoNum type="arabicPeriod"/>
            </a:pPr>
            <a:endParaRPr lang="en-GB" sz="2400" dirty="0">
              <a:solidFill>
                <a:schemeClr val="lt1"/>
              </a:solidFill>
              <a:latin typeface="Poppins"/>
              <a:ea typeface="Poppins"/>
              <a:cs typeface="Poppins"/>
              <a:sym typeface="Poppins"/>
            </a:endParaRPr>
          </a:p>
          <a:p>
            <a:pPr marL="457200" marR="0" lvl="0" indent="-457200" algn="l" rtl="0">
              <a:lnSpc>
                <a:spcPct val="100000"/>
              </a:lnSpc>
              <a:spcBef>
                <a:spcPts val="600"/>
              </a:spcBef>
              <a:spcAft>
                <a:spcPts val="0"/>
              </a:spcAft>
              <a:buClr>
                <a:schemeClr val="dk2"/>
              </a:buClr>
              <a:buSzPts val="2000"/>
              <a:buFont typeface="Play"/>
              <a:buAutoNum type="arabicPeriod"/>
            </a:pPr>
            <a:r>
              <a:rPr lang="en-GB" sz="2400" dirty="0">
                <a:solidFill>
                  <a:schemeClr val="lt1"/>
                </a:solidFill>
                <a:latin typeface="Poppins"/>
                <a:ea typeface="Poppins"/>
                <a:cs typeface="Poppins"/>
                <a:sym typeface="Poppins"/>
              </a:rPr>
              <a:t>Overview to Wave 2 approach and participation</a:t>
            </a:r>
          </a:p>
          <a:p>
            <a:pPr marL="457200" marR="0" lvl="0" indent="-457200" algn="l" rtl="0">
              <a:lnSpc>
                <a:spcPct val="100000"/>
              </a:lnSpc>
              <a:spcBef>
                <a:spcPts val="600"/>
              </a:spcBef>
              <a:spcAft>
                <a:spcPts val="0"/>
              </a:spcAft>
              <a:buClr>
                <a:schemeClr val="dk2"/>
              </a:buClr>
              <a:buSzPts val="2000"/>
              <a:buFont typeface="Play"/>
              <a:buAutoNum type="arabicPeriod"/>
            </a:pPr>
            <a:r>
              <a:rPr lang="en-GB" sz="2400" dirty="0">
                <a:solidFill>
                  <a:schemeClr val="lt1"/>
                </a:solidFill>
                <a:latin typeface="Poppins"/>
                <a:ea typeface="Poppins"/>
                <a:cs typeface="Poppins"/>
                <a:sym typeface="Poppins"/>
              </a:rPr>
              <a:t>Reach of GHCF</a:t>
            </a:r>
          </a:p>
          <a:p>
            <a:pPr marL="457200" marR="0" lvl="0" indent="-457200" algn="l" rtl="0">
              <a:lnSpc>
                <a:spcPct val="100000"/>
              </a:lnSpc>
              <a:spcBef>
                <a:spcPts val="600"/>
              </a:spcBef>
              <a:spcAft>
                <a:spcPts val="0"/>
              </a:spcAft>
              <a:buClr>
                <a:schemeClr val="dk2"/>
              </a:buClr>
              <a:buSzPts val="2000"/>
              <a:buFont typeface="Play"/>
              <a:buAutoNum type="arabicPeriod"/>
            </a:pPr>
            <a:r>
              <a:rPr lang="en-GB" sz="2400" b="0" i="0" u="none" strike="noStrike" cap="none" dirty="0">
                <a:solidFill>
                  <a:schemeClr val="lt1"/>
                </a:solidFill>
                <a:latin typeface="Poppins"/>
                <a:ea typeface="Poppins"/>
                <a:cs typeface="Poppins"/>
                <a:sym typeface="Poppins"/>
              </a:rPr>
              <a:t>An</a:t>
            </a:r>
            <a:r>
              <a:rPr lang="en-GB" sz="2400" dirty="0">
                <a:solidFill>
                  <a:schemeClr val="lt1"/>
                </a:solidFill>
                <a:latin typeface="Poppins"/>
                <a:ea typeface="Poppins"/>
                <a:cs typeface="Poppins"/>
                <a:sym typeface="Poppins"/>
              </a:rPr>
              <a:t>alysis highlights</a:t>
            </a:r>
          </a:p>
          <a:p>
            <a:pPr marL="457200" marR="0" lvl="0" indent="-457200" algn="l" rtl="0">
              <a:lnSpc>
                <a:spcPct val="100000"/>
              </a:lnSpc>
              <a:spcBef>
                <a:spcPts val="600"/>
              </a:spcBef>
              <a:spcAft>
                <a:spcPts val="0"/>
              </a:spcAft>
              <a:buClr>
                <a:schemeClr val="dk2"/>
              </a:buClr>
              <a:buSzPts val="2000"/>
              <a:buFont typeface="Play"/>
              <a:buAutoNum type="arabicPeriod"/>
            </a:pPr>
            <a:endParaRPr lang="en-GB" sz="2400" dirty="0">
              <a:solidFill>
                <a:schemeClr val="lt1"/>
              </a:solidFill>
              <a:latin typeface="Poppins"/>
              <a:ea typeface="Poppins"/>
              <a:cs typeface="Poppins"/>
              <a:sym typeface="Poppins"/>
            </a:endParaRPr>
          </a:p>
          <a:p>
            <a:pPr lvl="3">
              <a:spcBef>
                <a:spcPts val="600"/>
              </a:spcBef>
              <a:buClr>
                <a:schemeClr val="dk2"/>
              </a:buClr>
              <a:buSzPts val="2000"/>
            </a:pPr>
            <a:endParaRPr lang="en-US" sz="1600" dirty="0"/>
          </a:p>
          <a:p>
            <a:pPr lvl="3">
              <a:spcBef>
                <a:spcPts val="600"/>
              </a:spcBef>
              <a:buClr>
                <a:schemeClr val="dk2"/>
              </a:buClr>
              <a:buSzPts val="2000"/>
            </a:pPr>
            <a:endParaRPr lang="en-US" sz="1600" dirty="0"/>
          </a:p>
          <a:p>
            <a:pPr marL="457200" marR="0" lvl="0" indent="-457200" algn="l" rtl="0">
              <a:lnSpc>
                <a:spcPct val="100000"/>
              </a:lnSpc>
              <a:spcBef>
                <a:spcPts val="600"/>
              </a:spcBef>
              <a:spcAft>
                <a:spcPts val="0"/>
              </a:spcAft>
              <a:buClr>
                <a:schemeClr val="dk2"/>
              </a:buClr>
              <a:buSzPts val="2000"/>
              <a:buFont typeface="Play"/>
              <a:buAutoNum type="arabicPeriod"/>
            </a:pPr>
            <a:endParaRPr lang="en-US" sz="2400" b="0" i="0" u="none" strike="noStrike" cap="none" dirty="0">
              <a:solidFill>
                <a:schemeClr val="lt1"/>
              </a:solidFill>
              <a:latin typeface="Poppins"/>
              <a:ea typeface="Poppins"/>
              <a:cs typeface="Poppins"/>
              <a:sym typeface="Poppins"/>
            </a:endParaRPr>
          </a:p>
          <a:p>
            <a:pPr marL="457200" marR="0" lvl="0" indent="-457200" algn="l" rtl="0">
              <a:lnSpc>
                <a:spcPct val="100000"/>
              </a:lnSpc>
              <a:spcBef>
                <a:spcPts val="600"/>
              </a:spcBef>
              <a:spcAft>
                <a:spcPts val="0"/>
              </a:spcAft>
              <a:buClr>
                <a:schemeClr val="dk2"/>
              </a:buClr>
              <a:buSzPts val="2000"/>
              <a:buFont typeface="Play"/>
              <a:buAutoNum type="arabicPeriod"/>
            </a:pPr>
            <a:r>
              <a:rPr lang="en-US" sz="2400" b="0" i="0" u="none" strike="noStrike" cap="none" dirty="0">
                <a:solidFill>
                  <a:schemeClr val="lt1"/>
                </a:solidFill>
                <a:latin typeface="Poppins"/>
                <a:ea typeface="Poppins"/>
                <a:cs typeface="Poppins"/>
                <a:sym typeface="Poppins"/>
              </a:rPr>
              <a:t>Recommendations and next steps</a:t>
            </a:r>
          </a:p>
        </p:txBody>
      </p:sp>
      <p:sp>
        <p:nvSpPr>
          <p:cNvPr id="36" name="Google Shape;36;p2"/>
          <p:cNvSpPr txBox="1"/>
          <p:nvPr/>
        </p:nvSpPr>
        <p:spPr>
          <a:xfrm>
            <a:off x="371476" y="1767207"/>
            <a:ext cx="5545137" cy="564513"/>
          </a:xfrm>
          <a:prstGeom prst="rect">
            <a:avLst/>
          </a:prstGeom>
          <a:noFill/>
          <a:ln>
            <a:noFill/>
          </a:ln>
        </p:spPr>
        <p:txBody>
          <a:bodyPr spcFirstLastPara="1" wrap="square" lIns="90000" tIns="0" rIns="91425" bIns="45700" anchor="t" anchorCtr="0">
            <a:noAutofit/>
          </a:bodyPr>
          <a:lstStyle/>
          <a:p>
            <a:pPr marL="0" marR="0" lvl="0" indent="0" algn="l" rtl="0">
              <a:lnSpc>
                <a:spcPct val="100000"/>
              </a:lnSpc>
              <a:spcBef>
                <a:spcPts val="0"/>
              </a:spcBef>
              <a:spcAft>
                <a:spcPts val="0"/>
              </a:spcAft>
              <a:buClr>
                <a:schemeClr val="lt1"/>
              </a:buClr>
              <a:buSzPts val="3400"/>
              <a:buFont typeface="Arial"/>
              <a:buNone/>
            </a:pPr>
            <a:r>
              <a:rPr lang="en-GB" sz="3400" b="1" i="0" u="none" strike="noStrike" cap="none" dirty="0">
                <a:solidFill>
                  <a:schemeClr val="lt1"/>
                </a:solidFill>
                <a:latin typeface="Poppins"/>
                <a:ea typeface="Poppins"/>
                <a:cs typeface="Poppins"/>
                <a:sym typeface="Poppins"/>
              </a:rPr>
              <a:t>Table of contents</a:t>
            </a:r>
            <a:endParaRPr dirty="0"/>
          </a:p>
        </p:txBody>
      </p:sp>
      <p:sp>
        <p:nvSpPr>
          <p:cNvPr id="2" name="TextBox 1">
            <a:extLst>
              <a:ext uri="{FF2B5EF4-FFF2-40B4-BE49-F238E27FC236}">
                <a16:creationId xmlns:a16="http://schemas.microsoft.com/office/drawing/2014/main" id="{A13E6EC4-A35A-62E3-FAC7-A4C85EFDFF14}"/>
              </a:ext>
            </a:extLst>
          </p:cNvPr>
          <p:cNvSpPr txBox="1"/>
          <p:nvPr/>
        </p:nvSpPr>
        <p:spPr>
          <a:xfrm>
            <a:off x="6019802" y="4806508"/>
            <a:ext cx="4673074" cy="1200329"/>
          </a:xfrm>
          <a:prstGeom prst="rect">
            <a:avLst/>
          </a:prstGeom>
          <a:noFill/>
        </p:spPr>
        <p:txBody>
          <a:bodyPr wrap="none" rtlCol="0">
            <a:spAutoFit/>
          </a:bodyPr>
          <a:lstStyle/>
          <a:p>
            <a:pPr marL="457200" lvl="8" indent="-457200">
              <a:buClr>
                <a:schemeClr val="dk2"/>
              </a:buClr>
              <a:buSzPts val="2000"/>
              <a:buFont typeface="Arial" panose="020B0604020202020204" pitchFamily="34" charset="0"/>
              <a:buChar char="•"/>
            </a:pPr>
            <a:r>
              <a:rPr lang="en-GB" sz="1800" dirty="0">
                <a:solidFill>
                  <a:schemeClr val="lt1"/>
                </a:solidFill>
                <a:latin typeface="Poppins"/>
                <a:ea typeface="Poppins"/>
                <a:cs typeface="Poppins"/>
                <a:sym typeface="Poppins"/>
              </a:rPr>
              <a:t>Experience with the fund</a:t>
            </a:r>
          </a:p>
          <a:p>
            <a:pPr marL="457200" lvl="8" indent="-457200">
              <a:buClr>
                <a:schemeClr val="dk2"/>
              </a:buClr>
              <a:buSzPts val="2000"/>
              <a:buFont typeface="Arial" panose="020B0604020202020204" pitchFamily="34" charset="0"/>
              <a:buChar char="•"/>
            </a:pPr>
            <a:r>
              <a:rPr lang="en-GB" sz="1800" dirty="0">
                <a:solidFill>
                  <a:schemeClr val="lt1"/>
                </a:solidFill>
                <a:latin typeface="Poppins"/>
                <a:ea typeface="Poppins"/>
                <a:cs typeface="Poppins"/>
                <a:sym typeface="Poppins"/>
              </a:rPr>
              <a:t>VCSE outcomes and impacts</a:t>
            </a:r>
          </a:p>
          <a:p>
            <a:pPr marL="457200" lvl="8" indent="-457200">
              <a:buClr>
                <a:schemeClr val="dk2"/>
              </a:buClr>
              <a:buSzPts val="2000"/>
              <a:buFont typeface="Arial" panose="020B0604020202020204" pitchFamily="34" charset="0"/>
              <a:buChar char="•"/>
            </a:pPr>
            <a:r>
              <a:rPr lang="en-GB" sz="1800" dirty="0">
                <a:solidFill>
                  <a:schemeClr val="lt1"/>
                </a:solidFill>
                <a:latin typeface="Poppins"/>
                <a:ea typeface="Poppins"/>
                <a:cs typeface="Poppins"/>
                <a:sym typeface="Poppins"/>
              </a:rPr>
              <a:t>Beneficiary outcomes and impacts</a:t>
            </a:r>
          </a:p>
          <a:p>
            <a:pPr marL="457200" lvl="8" indent="-457200">
              <a:buClr>
                <a:schemeClr val="dk2"/>
              </a:buClr>
              <a:buSzPts val="2000"/>
              <a:buFont typeface="Arial" panose="020B0604020202020204" pitchFamily="34" charset="0"/>
              <a:buChar char="•"/>
            </a:pPr>
            <a:r>
              <a:rPr lang="en-GB" sz="1800" dirty="0">
                <a:solidFill>
                  <a:schemeClr val="lt1"/>
                </a:solidFill>
                <a:latin typeface="Poppins"/>
                <a:ea typeface="Poppins"/>
                <a:cs typeface="Poppins"/>
                <a:sym typeface="Poppins"/>
              </a:rPr>
              <a:t>The health system in Greenwich</a:t>
            </a:r>
          </a:p>
        </p:txBody>
      </p:sp>
      <p:pic>
        <p:nvPicPr>
          <p:cNvPr id="3" name="Google Shape;35;p2" descr="A green neon circle with black background&#10;&#10;Description automatically generated">
            <a:extLst>
              <a:ext uri="{FF2B5EF4-FFF2-40B4-BE49-F238E27FC236}">
                <a16:creationId xmlns:a16="http://schemas.microsoft.com/office/drawing/2014/main" id="{0AABB769-2D60-D288-B374-643B916281C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198748" y="1389995"/>
            <a:ext cx="2332309" cy="1099335"/>
          </a:xfrm>
          <a:prstGeom prst="rect">
            <a:avLst/>
          </a:prstGeom>
          <a:noFill/>
          <a:ln>
            <a:noFill/>
          </a:ln>
        </p:spPr>
      </p:pic>
      <p:pic>
        <p:nvPicPr>
          <p:cNvPr id="5" name="Google Shape;33;p2">
            <a:extLst>
              <a:ext uri="{FF2B5EF4-FFF2-40B4-BE49-F238E27FC236}">
                <a16:creationId xmlns:a16="http://schemas.microsoft.com/office/drawing/2014/main" id="{32812120-A345-2FAD-837D-95C32F43C18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sp>
        <p:nvSpPr>
          <p:cNvPr id="6" name="TextBox 5">
            <a:extLst>
              <a:ext uri="{FF2B5EF4-FFF2-40B4-BE49-F238E27FC236}">
                <a16:creationId xmlns:a16="http://schemas.microsoft.com/office/drawing/2014/main" id="{F61CBAF4-0B1E-38A0-2B6A-2B58D743205A}"/>
              </a:ext>
            </a:extLst>
          </p:cNvPr>
          <p:cNvSpPr txBox="1"/>
          <p:nvPr/>
        </p:nvSpPr>
        <p:spPr>
          <a:xfrm>
            <a:off x="6019802" y="2251189"/>
            <a:ext cx="6096000" cy="646331"/>
          </a:xfrm>
          <a:prstGeom prst="rect">
            <a:avLst/>
          </a:prstGeom>
          <a:noFill/>
        </p:spPr>
        <p:txBody>
          <a:bodyPr wrap="square">
            <a:spAutoFit/>
          </a:bodyPr>
          <a:lstStyle/>
          <a:p>
            <a:pPr marL="457200" lvl="8" indent="-457200">
              <a:buClr>
                <a:schemeClr val="dk2"/>
              </a:buClr>
              <a:buSzPts val="2000"/>
              <a:buFont typeface="Arial" panose="020B0604020202020204" pitchFamily="34" charset="0"/>
              <a:buChar char="•"/>
            </a:pPr>
            <a:r>
              <a:rPr lang="en-GB" sz="1800" dirty="0">
                <a:solidFill>
                  <a:schemeClr val="lt1"/>
                </a:solidFill>
                <a:latin typeface="Poppins"/>
                <a:ea typeface="Poppins"/>
                <a:cs typeface="Poppins"/>
                <a:sym typeface="Poppins"/>
              </a:rPr>
              <a:t>Wave 2 key findings</a:t>
            </a:r>
          </a:p>
          <a:p>
            <a:pPr marL="457200" lvl="8" indent="-457200">
              <a:buClr>
                <a:schemeClr val="dk2"/>
              </a:buClr>
              <a:buSzPts val="2000"/>
              <a:buFont typeface="Arial" panose="020B0604020202020204" pitchFamily="34" charset="0"/>
              <a:buChar char="•"/>
            </a:pPr>
            <a:r>
              <a:rPr lang="en-GB" sz="1800" dirty="0">
                <a:solidFill>
                  <a:schemeClr val="lt1"/>
                </a:solidFill>
                <a:latin typeface="Poppins"/>
                <a:ea typeface="Poppins"/>
                <a:cs typeface="Poppins"/>
                <a:sym typeface="Poppins"/>
              </a:rPr>
              <a:t>Learning from and for grantees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82E9F-0717-BD33-31C7-44A2028A0B40}"/>
              </a:ext>
            </a:extLst>
          </p:cNvPr>
          <p:cNvSpPr>
            <a:spLocks noGrp="1"/>
          </p:cNvSpPr>
          <p:nvPr>
            <p:ph type="title"/>
          </p:nvPr>
        </p:nvSpPr>
        <p:spPr>
          <a:xfrm>
            <a:off x="371476" y="404813"/>
            <a:ext cx="6041516" cy="1044000"/>
          </a:xfrm>
        </p:spPr>
        <p:txBody>
          <a:bodyPr>
            <a:normAutofit/>
          </a:bodyPr>
          <a:lstStyle/>
          <a:p>
            <a:r>
              <a:rPr lang="en-GB" sz="3200" dirty="0"/>
              <a:t>Document guidance</a:t>
            </a:r>
          </a:p>
        </p:txBody>
      </p:sp>
      <p:sp>
        <p:nvSpPr>
          <p:cNvPr id="3" name="Text Placeholder 2">
            <a:extLst>
              <a:ext uri="{FF2B5EF4-FFF2-40B4-BE49-F238E27FC236}">
                <a16:creationId xmlns:a16="http://schemas.microsoft.com/office/drawing/2014/main" id="{C6B2C085-33B3-0772-3A77-F3F1E642AE7B}"/>
              </a:ext>
            </a:extLst>
          </p:cNvPr>
          <p:cNvSpPr>
            <a:spLocks noGrp="1"/>
          </p:cNvSpPr>
          <p:nvPr>
            <p:ph type="body" idx="1"/>
          </p:nvPr>
        </p:nvSpPr>
        <p:spPr>
          <a:xfrm>
            <a:off x="371475" y="1581150"/>
            <a:ext cx="8043476" cy="4908550"/>
          </a:xfrm>
        </p:spPr>
        <p:txBody>
          <a:bodyPr>
            <a:normAutofit lnSpcReduction="10000"/>
          </a:bodyPr>
          <a:lstStyle/>
          <a:p>
            <a:pPr marL="273050" indent="0"/>
            <a:r>
              <a:rPr lang="en-GB" dirty="0"/>
              <a:t>You may wish to view sections that interest you in turn, rather than read this document page by page – </a:t>
            </a:r>
            <a:r>
              <a:rPr lang="en-GB" b="0" dirty="0"/>
              <a:t>please see the contents page above to guide you.</a:t>
            </a:r>
          </a:p>
          <a:p>
            <a:pPr marL="273050" indent="0"/>
            <a:endParaRPr lang="en-GB" b="0" dirty="0"/>
          </a:p>
          <a:p>
            <a:pPr marL="273050" indent="0"/>
            <a:r>
              <a:rPr lang="en-GB" b="0" dirty="0"/>
              <a:t>Anonymised quotes from participants are included, and formatted as such </a:t>
            </a:r>
            <a:r>
              <a:rPr lang="en-GB" b="0" i="1" dirty="0">
                <a:solidFill>
                  <a:schemeClr val="accent1"/>
                </a:solidFill>
              </a:rPr>
              <a:t>“</a:t>
            </a:r>
            <a:r>
              <a:rPr lang="en-GB" b="0" i="1" dirty="0" err="1">
                <a:solidFill>
                  <a:schemeClr val="accent1"/>
                </a:solidFill>
              </a:rPr>
              <a:t>xxxx</a:t>
            </a:r>
            <a:r>
              <a:rPr lang="en-GB" b="0" i="1" dirty="0">
                <a:solidFill>
                  <a:schemeClr val="accent1"/>
                </a:solidFill>
              </a:rPr>
              <a:t>” </a:t>
            </a:r>
            <a:r>
              <a:rPr lang="en-GB" b="0" dirty="0">
                <a:solidFill>
                  <a:schemeClr val="tx1"/>
                </a:solidFill>
              </a:rPr>
              <a:t>and the strand and data source they reflect a</a:t>
            </a:r>
            <a:r>
              <a:rPr lang="en-GB" b="0" dirty="0"/>
              <a:t>re referred to throughout the presentation. </a:t>
            </a:r>
          </a:p>
          <a:p>
            <a:pPr marL="273050" indent="0"/>
            <a:endParaRPr lang="en-GB" b="0" dirty="0"/>
          </a:p>
          <a:p>
            <a:pPr marL="273050" indent="0"/>
            <a:r>
              <a:rPr lang="en-GB" b="0" dirty="0"/>
              <a:t>Throughout we often refer simply to ‘VCSEs’ to refer to fund grantees overall, which may reflect different types of individuals, groups, and more formal organisations.</a:t>
            </a:r>
          </a:p>
          <a:p>
            <a:pPr marL="273050" indent="0"/>
            <a:br>
              <a:rPr lang="en-GB" b="0" dirty="0"/>
            </a:br>
            <a:r>
              <a:rPr lang="en-GB" b="0" dirty="0"/>
              <a:t>Some </a:t>
            </a:r>
            <a:r>
              <a:rPr lang="en-GB" dirty="0"/>
              <a:t>Case Studies </a:t>
            </a:r>
            <a:r>
              <a:rPr lang="en-GB" b="0" dirty="0"/>
              <a:t>are referred to, which are available to view on the dedicated webpage.</a:t>
            </a:r>
          </a:p>
          <a:p>
            <a:pPr marL="273050" indent="0"/>
            <a:endParaRPr lang="en-GB" b="0" dirty="0"/>
          </a:p>
          <a:p>
            <a:pPr marL="273050" indent="0"/>
            <a:r>
              <a:rPr lang="en-GB" b="0" dirty="0"/>
              <a:t>All pictures used in this presentation have creative use license and graphs and visuals are created by DG Cities.</a:t>
            </a:r>
          </a:p>
          <a:p>
            <a:pPr marL="273050" indent="0"/>
            <a:endParaRPr lang="en-GB" b="0" dirty="0"/>
          </a:p>
        </p:txBody>
      </p:sp>
      <p:pic>
        <p:nvPicPr>
          <p:cNvPr id="4" name="Picture 3" descr="A black background with a black square&#10;&#10;AI-generated content may be incorrect.">
            <a:extLst>
              <a:ext uri="{FF2B5EF4-FFF2-40B4-BE49-F238E27FC236}">
                <a16:creationId xmlns:a16="http://schemas.microsoft.com/office/drawing/2014/main" id="{B8D7199F-BD63-35CC-55F4-FF4D58FAFA2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96593" y="1220881"/>
            <a:ext cx="3143250" cy="3143250"/>
          </a:xfrm>
          <a:prstGeom prst="rect">
            <a:avLst/>
          </a:prstGeom>
        </p:spPr>
      </p:pic>
      <p:sp>
        <p:nvSpPr>
          <p:cNvPr id="8" name="Google Shape;159;p27">
            <a:extLst>
              <a:ext uri="{FF2B5EF4-FFF2-40B4-BE49-F238E27FC236}">
                <a16:creationId xmlns:a16="http://schemas.microsoft.com/office/drawing/2014/main" id="{D8E720BC-C8D7-03BE-C229-E4E8AF3A3D6B}"/>
              </a:ext>
            </a:extLst>
          </p:cNvPr>
          <p:cNvSpPr txBox="1"/>
          <p:nvPr/>
        </p:nvSpPr>
        <p:spPr>
          <a:xfrm>
            <a:off x="8725461" y="4696205"/>
            <a:ext cx="3014382" cy="1323399"/>
          </a:xfrm>
          <a:prstGeom prst="rect">
            <a:avLst/>
          </a:prstGeom>
          <a:solidFill>
            <a:schemeClr val="accent4">
              <a:lumMod val="20000"/>
              <a:lumOff val="80000"/>
            </a:scheme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2000" b="0" i="0" u="none" strike="noStrike" cap="none" dirty="0">
                <a:solidFill>
                  <a:schemeClr val="accent1"/>
                </a:solidFill>
                <a:latin typeface="Poppins"/>
                <a:ea typeface="Poppins"/>
                <a:cs typeface="Poppins"/>
                <a:sym typeface="Poppins"/>
              </a:rPr>
              <a:t>Access our webpage here: </a:t>
            </a:r>
            <a:endParaRPr dirty="0"/>
          </a:p>
          <a:p>
            <a:pPr marL="0" marR="0" lvl="0" indent="0" algn="ctr" rtl="0">
              <a:lnSpc>
                <a:spcPct val="100000"/>
              </a:lnSpc>
              <a:spcBef>
                <a:spcPts val="0"/>
              </a:spcBef>
              <a:spcAft>
                <a:spcPts val="0"/>
              </a:spcAft>
              <a:buNone/>
            </a:pPr>
            <a:r>
              <a:rPr lang="en-GB" sz="2000" b="0" i="0" u="sng" strike="noStrike" cap="none" dirty="0">
                <a:solidFill>
                  <a:schemeClr val="accent1"/>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https://www.dgcities.com/ghc</a:t>
            </a:r>
            <a:endParaRPr sz="2000" b="0" i="0" u="sng" strike="noStrike" cap="none" dirty="0">
              <a:solidFill>
                <a:schemeClr val="accent1"/>
              </a:solidFill>
              <a:latin typeface="Poppins"/>
              <a:ea typeface="Poppins"/>
              <a:cs typeface="Poppins"/>
              <a:sym typeface="Poppins"/>
            </a:endParaRPr>
          </a:p>
        </p:txBody>
      </p:sp>
    </p:spTree>
    <p:extLst>
      <p:ext uri="{BB962C8B-B14F-4D97-AF65-F5344CB8AC3E}">
        <p14:creationId xmlns:p14="http://schemas.microsoft.com/office/powerpoint/2010/main" val="506853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
        <p:cNvGrpSpPr/>
        <p:nvPr/>
      </p:nvGrpSpPr>
      <p:grpSpPr>
        <a:xfrm>
          <a:off x="0" y="0"/>
          <a:ext cx="0" cy="0"/>
          <a:chOff x="0" y="0"/>
          <a:chExt cx="0" cy="0"/>
        </a:xfrm>
      </p:grpSpPr>
      <p:sp>
        <p:nvSpPr>
          <p:cNvPr id="42" name="Google Shape;42;p3"/>
          <p:cNvSpPr txBox="1"/>
          <p:nvPr/>
        </p:nvSpPr>
        <p:spPr>
          <a:xfrm>
            <a:off x="371476" y="1767207"/>
            <a:ext cx="5545137" cy="564513"/>
          </a:xfrm>
          <a:prstGeom prst="rect">
            <a:avLst/>
          </a:prstGeom>
          <a:solidFill>
            <a:schemeClr val="accent1"/>
          </a:solidFill>
          <a:ln>
            <a:noFill/>
          </a:ln>
        </p:spPr>
        <p:txBody>
          <a:bodyPr spcFirstLastPara="1" wrap="square" lIns="90000" tIns="0" rIns="91425" bIns="45700" anchor="t" anchorCtr="0">
            <a:noAutofit/>
          </a:bodyPr>
          <a:lstStyle/>
          <a:p>
            <a:pPr marL="0" marR="0" lvl="0" indent="0" algn="l" rtl="0">
              <a:lnSpc>
                <a:spcPct val="100000"/>
              </a:lnSpc>
              <a:spcBef>
                <a:spcPts val="0"/>
              </a:spcBef>
              <a:spcAft>
                <a:spcPts val="0"/>
              </a:spcAft>
              <a:buClr>
                <a:schemeClr val="lt1"/>
              </a:buClr>
              <a:buSzPts val="3400"/>
              <a:buFont typeface="Arial"/>
              <a:buNone/>
            </a:pPr>
            <a:r>
              <a:rPr lang="en-GB" sz="3400" b="1" dirty="0">
                <a:solidFill>
                  <a:schemeClr val="lt1"/>
                </a:solidFill>
                <a:latin typeface="Poppins"/>
                <a:cs typeface="Poppins"/>
                <a:sym typeface="Poppins"/>
              </a:rPr>
              <a:t>Purpose of the GHCF evaluation</a:t>
            </a:r>
            <a:endParaRPr dirty="0"/>
          </a:p>
        </p:txBody>
      </p:sp>
      <p:sp>
        <p:nvSpPr>
          <p:cNvPr id="43" name="Google Shape;43;p3"/>
          <p:cNvSpPr txBox="1"/>
          <p:nvPr/>
        </p:nvSpPr>
        <p:spPr>
          <a:xfrm>
            <a:off x="443769" y="2828374"/>
            <a:ext cx="5652231" cy="3755287"/>
          </a:xfrm>
          <a:prstGeom prst="rect">
            <a:avLst/>
          </a:prstGeom>
          <a:solidFill>
            <a:schemeClr val="accent1"/>
          </a:solidFill>
          <a:ln>
            <a:noFill/>
          </a:ln>
        </p:spPr>
        <p:txBody>
          <a:bodyPr spcFirstLastPara="1" wrap="square" lIns="91425" tIns="90000" rIns="91425" bIns="45700" anchor="t" anchorCtr="0">
            <a:noAutofit/>
          </a:bodyPr>
          <a:lstStyle/>
          <a:p>
            <a:pPr marL="0" marR="0" lvl="0" indent="0" algn="l" rtl="0">
              <a:lnSpc>
                <a:spcPct val="150000"/>
              </a:lnSpc>
              <a:spcBef>
                <a:spcPts val="0"/>
              </a:spcBef>
              <a:spcAft>
                <a:spcPts val="0"/>
              </a:spcAft>
              <a:buClr>
                <a:schemeClr val="lt1"/>
              </a:buClr>
              <a:buSzPts val="2000"/>
              <a:buFont typeface="Arial"/>
              <a:buNone/>
            </a:pPr>
            <a:r>
              <a:rPr lang="en-GB" sz="1800" i="0" u="none" strike="noStrike" cap="none" dirty="0">
                <a:solidFill>
                  <a:schemeClr val="lt1"/>
                </a:solidFill>
                <a:latin typeface="Poppins"/>
                <a:ea typeface="Poppins"/>
                <a:cs typeface="Poppins"/>
                <a:sym typeface="Poppins"/>
              </a:rPr>
              <a:t>The Greenwich Healthier Communities Fund aims to </a:t>
            </a:r>
            <a:r>
              <a:rPr lang="en-GB" sz="1800" b="1" i="0" u="none" strike="noStrike" cap="none" dirty="0">
                <a:solidFill>
                  <a:schemeClr val="lt1"/>
                </a:solidFill>
                <a:latin typeface="Poppins"/>
                <a:ea typeface="Poppins"/>
                <a:cs typeface="Poppins"/>
                <a:sym typeface="Poppins"/>
              </a:rPr>
              <a:t>prevent and respond to health inequalities </a:t>
            </a:r>
            <a:r>
              <a:rPr lang="en-GB" sz="1800" i="0" u="none" strike="noStrike" cap="none" dirty="0">
                <a:solidFill>
                  <a:schemeClr val="lt1"/>
                </a:solidFill>
                <a:latin typeface="Poppins"/>
                <a:ea typeface="Poppins"/>
                <a:cs typeface="Poppins"/>
                <a:sym typeface="Poppins"/>
              </a:rPr>
              <a:t>across the Royal Borough of Greenwich to ensure everyone has </a:t>
            </a:r>
            <a:r>
              <a:rPr lang="en-GB" sz="1800" b="1" i="0" u="none" strike="noStrike" cap="none" dirty="0">
                <a:solidFill>
                  <a:schemeClr val="lt1"/>
                </a:solidFill>
                <a:latin typeface="Poppins"/>
                <a:ea typeface="Poppins"/>
                <a:cs typeface="Poppins"/>
                <a:sym typeface="Poppins"/>
              </a:rPr>
              <a:t>equal access to the services and support </a:t>
            </a:r>
            <a:r>
              <a:rPr lang="en-GB" sz="1800" i="0" u="none" strike="noStrike" cap="none" dirty="0">
                <a:solidFill>
                  <a:schemeClr val="lt1"/>
                </a:solidFill>
                <a:latin typeface="Poppins"/>
                <a:ea typeface="Poppins"/>
                <a:cs typeface="Poppins"/>
                <a:sym typeface="Poppins"/>
              </a:rPr>
              <a:t>they need. </a:t>
            </a:r>
            <a:br>
              <a:rPr lang="en-GB" sz="1800" i="0" u="none" strike="noStrike" cap="none" dirty="0">
                <a:solidFill>
                  <a:schemeClr val="lt1"/>
                </a:solidFill>
                <a:latin typeface="Poppins"/>
                <a:ea typeface="Poppins"/>
                <a:cs typeface="Poppins"/>
                <a:sym typeface="Poppins"/>
              </a:rPr>
            </a:br>
            <a:br>
              <a:rPr lang="en-GB" sz="1800" b="1" i="0" u="none" strike="noStrike" cap="none" dirty="0">
                <a:solidFill>
                  <a:schemeClr val="lt1"/>
                </a:solidFill>
                <a:latin typeface="Poppins"/>
                <a:ea typeface="Poppins"/>
                <a:cs typeface="Poppins"/>
                <a:sym typeface="Poppins"/>
              </a:rPr>
            </a:br>
            <a:r>
              <a:rPr lang="en-GB" sz="1800" b="1" i="0" u="none" strike="noStrike" cap="none" dirty="0">
                <a:solidFill>
                  <a:schemeClr val="lt1"/>
                </a:solidFill>
                <a:latin typeface="Poppins"/>
                <a:ea typeface="Poppins"/>
                <a:cs typeface="Poppins"/>
                <a:sym typeface="Poppins"/>
              </a:rPr>
              <a:t>GHCF consults, co-designs, and provides funding (running </a:t>
            </a:r>
            <a:r>
              <a:rPr lang="en-GB" sz="1800" b="1" dirty="0">
                <a:solidFill>
                  <a:schemeClr val="lt1"/>
                </a:solidFill>
                <a:latin typeface="Poppins"/>
                <a:ea typeface="Poppins"/>
                <a:cs typeface="Poppins"/>
                <a:sym typeface="Poppins"/>
              </a:rPr>
              <a:t>2024-2028) </a:t>
            </a:r>
            <a:r>
              <a:rPr lang="en-GB" sz="1800" i="0" u="none" strike="noStrike" cap="none" dirty="0">
                <a:solidFill>
                  <a:schemeClr val="lt1"/>
                </a:solidFill>
                <a:latin typeface="Poppins"/>
                <a:ea typeface="Poppins"/>
                <a:cs typeface="Poppins"/>
                <a:sym typeface="Poppins"/>
              </a:rPr>
              <a:t>to organisations and communities across Greenwic</a:t>
            </a:r>
            <a:r>
              <a:rPr lang="en-GB" sz="1800" dirty="0">
                <a:solidFill>
                  <a:schemeClr val="lt1"/>
                </a:solidFill>
                <a:latin typeface="Poppins"/>
                <a:ea typeface="Poppins"/>
                <a:cs typeface="Poppins"/>
                <a:sym typeface="Poppins"/>
              </a:rPr>
              <a:t>h. </a:t>
            </a:r>
          </a:p>
          <a:p>
            <a:pPr marL="0" marR="0" lvl="0" indent="0" algn="l" rtl="0">
              <a:lnSpc>
                <a:spcPct val="150000"/>
              </a:lnSpc>
              <a:spcBef>
                <a:spcPts val="0"/>
              </a:spcBef>
              <a:spcAft>
                <a:spcPts val="0"/>
              </a:spcAft>
              <a:buClr>
                <a:schemeClr val="lt1"/>
              </a:buClr>
              <a:buSzPts val="2000"/>
              <a:buFont typeface="Arial"/>
              <a:buNone/>
            </a:pPr>
            <a:endParaRPr lang="en-GB" sz="1800" b="1" dirty="0">
              <a:solidFill>
                <a:schemeClr val="lt1"/>
              </a:solidFill>
              <a:latin typeface="Poppins"/>
              <a:ea typeface="Poppins"/>
              <a:cs typeface="Poppins"/>
              <a:sym typeface="Poppins"/>
            </a:endParaRPr>
          </a:p>
        </p:txBody>
      </p:sp>
      <p:sp>
        <p:nvSpPr>
          <p:cNvPr id="3" name="TextBox 2">
            <a:extLst>
              <a:ext uri="{FF2B5EF4-FFF2-40B4-BE49-F238E27FC236}">
                <a16:creationId xmlns:a16="http://schemas.microsoft.com/office/drawing/2014/main" id="{740C4BDF-2E7A-CF21-2008-995DD0E625FF}"/>
              </a:ext>
            </a:extLst>
          </p:cNvPr>
          <p:cNvSpPr txBox="1"/>
          <p:nvPr/>
        </p:nvSpPr>
        <p:spPr>
          <a:xfrm>
            <a:off x="6472991" y="1767207"/>
            <a:ext cx="5065294" cy="4438907"/>
          </a:xfrm>
          <a:prstGeom prst="rect">
            <a:avLst/>
          </a:prstGeom>
          <a:noFill/>
          <a:ln>
            <a:noFill/>
          </a:ln>
        </p:spPr>
        <p:txBody>
          <a:bodyPr wrap="square" rtlCol="0">
            <a:spAutoFit/>
          </a:bodyPr>
          <a:lstStyle/>
          <a:p>
            <a:pPr>
              <a:lnSpc>
                <a:spcPct val="150000"/>
              </a:lnSpc>
              <a:spcBef>
                <a:spcPts val="600"/>
              </a:spcBef>
            </a:pPr>
            <a:r>
              <a:rPr lang="en-GB" sz="1800" dirty="0">
                <a:solidFill>
                  <a:schemeClr val="bg1"/>
                </a:solidFill>
                <a:latin typeface="Poppins" panose="00000500000000000000" pitchFamily="2" charset="0"/>
                <a:cs typeface="Poppins" panose="00000500000000000000" pitchFamily="2" charset="0"/>
              </a:rPr>
              <a:t>DG Cities was commissioned in 2025 to:</a:t>
            </a:r>
          </a:p>
          <a:p>
            <a:pPr marL="285750" indent="-285750">
              <a:lnSpc>
                <a:spcPct val="150000"/>
              </a:lnSpc>
              <a:spcBef>
                <a:spcPts val="600"/>
              </a:spcBef>
              <a:buClr>
                <a:srgbClr val="FEFFFB"/>
              </a:buClr>
              <a:buFont typeface="Arial" panose="020B0604020202020204" pitchFamily="34" charset="0"/>
              <a:buChar char="•"/>
            </a:pPr>
            <a:r>
              <a:rPr lang="en-GB" sz="1800" b="1" dirty="0">
                <a:solidFill>
                  <a:schemeClr val="bg1"/>
                </a:solidFill>
                <a:latin typeface="Poppins" panose="00000500000000000000" pitchFamily="2" charset="0"/>
                <a:cs typeface="Poppins" panose="00000500000000000000" pitchFamily="2" charset="0"/>
              </a:rPr>
              <a:t>Assess the impact </a:t>
            </a:r>
            <a:r>
              <a:rPr lang="en-GB" sz="1800" dirty="0">
                <a:solidFill>
                  <a:schemeClr val="bg1"/>
                </a:solidFill>
                <a:latin typeface="Poppins" panose="00000500000000000000" pitchFamily="2" charset="0"/>
                <a:cs typeface="Poppins" panose="00000500000000000000" pitchFamily="2" charset="0"/>
              </a:rPr>
              <a:t>of the GHCF on organisations and communities.</a:t>
            </a:r>
          </a:p>
          <a:p>
            <a:pPr marL="285750" indent="-285750">
              <a:lnSpc>
                <a:spcPct val="150000"/>
              </a:lnSpc>
              <a:spcBef>
                <a:spcPts val="600"/>
              </a:spcBef>
              <a:buClr>
                <a:srgbClr val="FEFFFB"/>
              </a:buClr>
              <a:buFont typeface="Arial" panose="020B0604020202020204" pitchFamily="34" charset="0"/>
              <a:buChar char="•"/>
            </a:pPr>
            <a:r>
              <a:rPr lang="en-GB" sz="1800" b="1" dirty="0">
                <a:solidFill>
                  <a:schemeClr val="bg1"/>
                </a:solidFill>
                <a:latin typeface="Poppins" panose="00000500000000000000" pitchFamily="2" charset="0"/>
                <a:cs typeface="Poppins" panose="00000500000000000000" pitchFamily="2" charset="0"/>
              </a:rPr>
              <a:t>Provide knowledge exchange and capacity building </a:t>
            </a:r>
            <a:r>
              <a:rPr lang="en-GB" sz="1800" dirty="0">
                <a:solidFill>
                  <a:schemeClr val="bg1"/>
                </a:solidFill>
                <a:latin typeface="Poppins" panose="00000500000000000000" pitchFamily="2" charset="0"/>
                <a:cs typeface="Poppins" panose="00000500000000000000" pitchFamily="2" charset="0"/>
              </a:rPr>
              <a:t>to participating organisations in the fund.</a:t>
            </a:r>
          </a:p>
          <a:p>
            <a:pPr marL="285750" indent="-285750">
              <a:lnSpc>
                <a:spcPct val="150000"/>
              </a:lnSpc>
              <a:spcBef>
                <a:spcPts val="600"/>
              </a:spcBef>
              <a:buClr>
                <a:srgbClr val="FEFFFB"/>
              </a:buClr>
              <a:buFont typeface="Arial" panose="020B0604020202020204" pitchFamily="34" charset="0"/>
              <a:buChar char="•"/>
            </a:pPr>
            <a:r>
              <a:rPr lang="en-GB" sz="1800" b="1" dirty="0">
                <a:solidFill>
                  <a:schemeClr val="bg1"/>
                </a:solidFill>
                <a:latin typeface="Poppins" panose="00000500000000000000" pitchFamily="2" charset="0"/>
                <a:cs typeface="Poppins" panose="00000500000000000000" pitchFamily="2" charset="0"/>
              </a:rPr>
              <a:t>Provide</a:t>
            </a:r>
            <a:r>
              <a:rPr lang="en-GB" sz="1800" dirty="0">
                <a:solidFill>
                  <a:schemeClr val="bg1"/>
                </a:solidFill>
                <a:latin typeface="Poppins" panose="00000500000000000000" pitchFamily="2" charset="0"/>
                <a:cs typeface="Poppins" panose="00000500000000000000" pitchFamily="2" charset="0"/>
              </a:rPr>
              <a:t> GHCF’s key </a:t>
            </a:r>
            <a:r>
              <a:rPr lang="en-GB" sz="1800" b="1" dirty="0">
                <a:solidFill>
                  <a:schemeClr val="bg1"/>
                </a:solidFill>
                <a:latin typeface="Poppins" panose="00000500000000000000" pitchFamily="2" charset="0"/>
                <a:cs typeface="Poppins" panose="00000500000000000000" pitchFamily="2" charset="0"/>
              </a:rPr>
              <a:t>stakeholders</a:t>
            </a:r>
            <a:r>
              <a:rPr lang="en-GB" sz="1800" dirty="0">
                <a:solidFill>
                  <a:schemeClr val="bg1"/>
                </a:solidFill>
                <a:latin typeface="Poppins" panose="00000500000000000000" pitchFamily="2" charset="0"/>
                <a:cs typeface="Poppins" panose="00000500000000000000" pitchFamily="2" charset="0"/>
              </a:rPr>
              <a:t> with </a:t>
            </a:r>
            <a:r>
              <a:rPr lang="en-GB" sz="1800" b="1" dirty="0">
                <a:solidFill>
                  <a:schemeClr val="bg1"/>
                </a:solidFill>
                <a:latin typeface="Poppins" panose="00000500000000000000" pitchFamily="2" charset="0"/>
                <a:cs typeface="Poppins" panose="00000500000000000000" pitchFamily="2" charset="0"/>
              </a:rPr>
              <a:t>evidence, insights and stories </a:t>
            </a:r>
            <a:r>
              <a:rPr lang="en-GB" sz="1800" dirty="0">
                <a:solidFill>
                  <a:schemeClr val="bg1"/>
                </a:solidFill>
                <a:latin typeface="Poppins" panose="00000500000000000000" pitchFamily="2" charset="0"/>
                <a:cs typeface="Poppins" panose="00000500000000000000" pitchFamily="2" charset="0"/>
              </a:rPr>
              <a:t>to showcase impacts and learning from the VCSE sector in the borough.</a:t>
            </a:r>
          </a:p>
        </p:txBody>
      </p:sp>
      <p:pic>
        <p:nvPicPr>
          <p:cNvPr id="2" name="Google Shape;41;p3">
            <a:extLst>
              <a:ext uri="{FF2B5EF4-FFF2-40B4-BE49-F238E27FC236}">
                <a16:creationId xmlns:a16="http://schemas.microsoft.com/office/drawing/2014/main" id="{5155ACF4-D0CA-08E7-9EB2-E98A8EDA647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pic>
        <p:nvPicPr>
          <p:cNvPr id="4" name="Google Shape;44;p3" descr="A yellow line on a black background&#10;&#10;Description automatically generated">
            <a:extLst>
              <a:ext uri="{FF2B5EF4-FFF2-40B4-BE49-F238E27FC236}">
                <a16:creationId xmlns:a16="http://schemas.microsoft.com/office/drawing/2014/main" id="{B1287B78-E0F5-5D10-6FE5-2D599431BB2B}"/>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0800000">
            <a:off x="443769" y="2208890"/>
            <a:ext cx="4200525" cy="177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
          <a:extLst>
            <a:ext uri="{FF2B5EF4-FFF2-40B4-BE49-F238E27FC236}">
              <a16:creationId xmlns:a16="http://schemas.microsoft.com/office/drawing/2014/main" id="{53E3695E-2038-E7DA-CB25-4802E145C4DE}"/>
            </a:ext>
          </a:extLst>
        </p:cNvPr>
        <p:cNvGrpSpPr/>
        <p:nvPr/>
      </p:nvGrpSpPr>
      <p:grpSpPr>
        <a:xfrm>
          <a:off x="0" y="0"/>
          <a:ext cx="0" cy="0"/>
          <a:chOff x="0" y="0"/>
          <a:chExt cx="0" cy="0"/>
        </a:xfrm>
      </p:grpSpPr>
      <p:sp>
        <p:nvSpPr>
          <p:cNvPr id="42" name="Google Shape;42;p3">
            <a:extLst>
              <a:ext uri="{FF2B5EF4-FFF2-40B4-BE49-F238E27FC236}">
                <a16:creationId xmlns:a16="http://schemas.microsoft.com/office/drawing/2014/main" id="{B706B930-A2DC-A1B4-D917-605B1AD3AD13}"/>
              </a:ext>
            </a:extLst>
          </p:cNvPr>
          <p:cNvSpPr txBox="1"/>
          <p:nvPr/>
        </p:nvSpPr>
        <p:spPr>
          <a:xfrm>
            <a:off x="371476" y="1767207"/>
            <a:ext cx="5545137" cy="564513"/>
          </a:xfrm>
          <a:prstGeom prst="rect">
            <a:avLst/>
          </a:prstGeom>
          <a:solidFill>
            <a:schemeClr val="accent1"/>
          </a:solidFill>
          <a:ln>
            <a:noFill/>
          </a:ln>
        </p:spPr>
        <p:txBody>
          <a:bodyPr spcFirstLastPara="1" wrap="square" lIns="90000" tIns="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GB" sz="3400" b="1" i="0" u="none" strike="noStrike" kern="0" cap="none" spc="0" normalizeH="0" baseline="0" noProof="0" dirty="0">
                <a:ln>
                  <a:noFill/>
                </a:ln>
                <a:solidFill>
                  <a:srgbClr val="FFFFFF"/>
                </a:solidFill>
                <a:effectLst/>
                <a:uLnTx/>
                <a:uFillTx/>
                <a:latin typeface="Poppins"/>
                <a:cs typeface="Poppins"/>
                <a:sym typeface="Poppins"/>
              </a:rPr>
              <a:t>1. Key findings and learnings – Wave 2</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TextBox 2">
            <a:extLst>
              <a:ext uri="{FF2B5EF4-FFF2-40B4-BE49-F238E27FC236}">
                <a16:creationId xmlns:a16="http://schemas.microsoft.com/office/drawing/2014/main" id="{D0EE47BC-69CA-B53C-B170-5B02555158E4}"/>
              </a:ext>
            </a:extLst>
          </p:cNvPr>
          <p:cNvSpPr txBox="1"/>
          <p:nvPr/>
        </p:nvSpPr>
        <p:spPr>
          <a:xfrm>
            <a:off x="6508850" y="2386691"/>
            <a:ext cx="5065294" cy="4023409"/>
          </a:xfrm>
          <a:prstGeom prst="rect">
            <a:avLst/>
          </a:prstGeom>
          <a:noFill/>
          <a:ln>
            <a:noFill/>
          </a:ln>
        </p:spPr>
        <p:txBody>
          <a:bodyPr wrap="square" rtlCol="0">
            <a:spAutoFit/>
          </a:bodyPr>
          <a:lstStyle/>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 next two slides summarise the key findings that have emerged from Wave 2 of the evaluation.</a:t>
            </a:r>
          </a:p>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endParaRPr lang="en-GB" sz="1800" dirty="0">
              <a:solidFill>
                <a:srgbClr val="FFFFFF"/>
              </a:solidFill>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These are then followed by three slides covering some of the learning from GHCF grantees in Wave 2, which may be useful for others.</a:t>
            </a:r>
          </a:p>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endPar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p:txBody>
      </p:sp>
      <p:pic>
        <p:nvPicPr>
          <p:cNvPr id="2" name="Google Shape;41;p3">
            <a:extLst>
              <a:ext uri="{FF2B5EF4-FFF2-40B4-BE49-F238E27FC236}">
                <a16:creationId xmlns:a16="http://schemas.microsoft.com/office/drawing/2014/main" id="{71EA095C-37C4-8C99-DA6D-2B262D0B66D9}"/>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pic>
        <p:nvPicPr>
          <p:cNvPr id="4" name="Google Shape;44;p3" descr="A yellow line on a black background&#10;&#10;Description automatically generated">
            <a:extLst>
              <a:ext uri="{FF2B5EF4-FFF2-40B4-BE49-F238E27FC236}">
                <a16:creationId xmlns:a16="http://schemas.microsoft.com/office/drawing/2014/main" id="{DC66413C-5FFE-39FB-7E96-CDCEF4C1469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0800000">
            <a:off x="443769" y="2208890"/>
            <a:ext cx="4200525" cy="177800"/>
          </a:xfrm>
          <a:prstGeom prst="rect">
            <a:avLst/>
          </a:prstGeom>
          <a:noFill/>
          <a:ln>
            <a:noFill/>
          </a:ln>
        </p:spPr>
      </p:pic>
    </p:spTree>
    <p:extLst>
      <p:ext uri="{BB962C8B-B14F-4D97-AF65-F5344CB8AC3E}">
        <p14:creationId xmlns:p14="http://schemas.microsoft.com/office/powerpoint/2010/main" val="335233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0759B-438D-BB12-8768-DEEEFC9857E6}"/>
              </a:ext>
            </a:extLst>
          </p:cNvPr>
          <p:cNvSpPr>
            <a:spLocks noGrp="1"/>
          </p:cNvSpPr>
          <p:nvPr>
            <p:ph type="title"/>
          </p:nvPr>
        </p:nvSpPr>
        <p:spPr>
          <a:xfrm>
            <a:off x="371476" y="299866"/>
            <a:ext cx="5545138" cy="776287"/>
          </a:xfrm>
        </p:spPr>
        <p:txBody>
          <a:bodyPr/>
          <a:lstStyle/>
          <a:p>
            <a:r>
              <a:rPr lang="en-GB" dirty="0"/>
              <a:t>Key findings 1-4</a:t>
            </a:r>
          </a:p>
        </p:txBody>
      </p:sp>
      <p:sp>
        <p:nvSpPr>
          <p:cNvPr id="4" name="Title 1">
            <a:extLst>
              <a:ext uri="{FF2B5EF4-FFF2-40B4-BE49-F238E27FC236}">
                <a16:creationId xmlns:a16="http://schemas.microsoft.com/office/drawing/2014/main" id="{8B56CCF8-2712-7125-4D89-C909009F2EF7}"/>
              </a:ext>
            </a:extLst>
          </p:cNvPr>
          <p:cNvSpPr txBox="1">
            <a:spLocks/>
          </p:cNvSpPr>
          <p:nvPr/>
        </p:nvSpPr>
        <p:spPr>
          <a:xfrm>
            <a:off x="371476" y="980424"/>
            <a:ext cx="11201399" cy="458213"/>
          </a:xfrm>
          <a:prstGeom prst="rect">
            <a:avLst/>
          </a:prstGeom>
          <a:noFill/>
          <a:ln>
            <a:noFill/>
          </a:ln>
        </p:spPr>
        <p:txBody>
          <a:bodyPr spcFirstLastPara="1" wrap="square" lIns="91425" tIns="45700" rIns="91425" bIns="45700" anchor="t" anchorCtr="0">
            <a:normAutofit fontScale="55000" lnSpcReduction="20000"/>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1"/>
              </a:buClr>
              <a:buSzPts val="1800"/>
              <a:buFont typeface="Poppins"/>
              <a:buNone/>
              <a:defRPr sz="3400" b="1" i="0" u="none" strike="noStrike" cap="none">
                <a:solidFill>
                  <a:schemeClr val="dk1"/>
                </a:solidFill>
                <a:latin typeface="Poppins"/>
                <a:ea typeface="Poppins"/>
                <a:cs typeface="Poppins"/>
                <a:sym typeface="Poppins"/>
              </a:defRPr>
            </a:lvl1pPr>
            <a:lvl2pPr marR="0" lvl="1" algn="l" rtl="0">
              <a:lnSpc>
                <a:spcPct val="100000"/>
              </a:lnSpc>
              <a:spcBef>
                <a:spcPts val="20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t>As an overview, these key findings emerged in wave 2. </a:t>
            </a:r>
            <a:endParaRPr lang="en-GB" b="0" u="sng" dirty="0">
              <a:solidFill>
                <a:schemeClr val="accent6"/>
              </a:solidFill>
            </a:endParaRPr>
          </a:p>
        </p:txBody>
      </p:sp>
      <p:sp>
        <p:nvSpPr>
          <p:cNvPr id="5" name="Rectangle 4">
            <a:extLst>
              <a:ext uri="{FF2B5EF4-FFF2-40B4-BE49-F238E27FC236}">
                <a16:creationId xmlns:a16="http://schemas.microsoft.com/office/drawing/2014/main" id="{2A0404E7-5D4F-508C-208A-CF45BD8DBB54}"/>
              </a:ext>
            </a:extLst>
          </p:cNvPr>
          <p:cNvSpPr/>
          <p:nvPr/>
        </p:nvSpPr>
        <p:spPr>
          <a:xfrm>
            <a:off x="449001" y="1544063"/>
            <a:ext cx="4341983" cy="227546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r>
              <a:rPr lang="en-US" sz="1800" dirty="0">
                <a:latin typeface="Poppins" panose="00000500000000000000" pitchFamily="2" charset="0"/>
                <a:cs typeface="Poppins" panose="00000500000000000000" pitchFamily="2" charset="0"/>
              </a:rPr>
              <a:t>Has funded a notable number and diversity of projects. </a:t>
            </a:r>
            <a:r>
              <a:rPr lang="en-GB" sz="1800" dirty="0">
                <a:latin typeface="Poppins" panose="00000500000000000000" pitchFamily="2" charset="0"/>
                <a:cs typeface="Poppins" panose="00000500000000000000" pitchFamily="2" charset="0"/>
              </a:rPr>
              <a:t>The location of grant delivery is quite </a:t>
            </a:r>
            <a:r>
              <a:rPr lang="en-GB" sz="1800" b="1" dirty="0">
                <a:latin typeface="Poppins" panose="00000500000000000000" pitchFamily="2" charset="0"/>
                <a:cs typeface="Poppins" panose="00000500000000000000" pitchFamily="2" charset="0"/>
              </a:rPr>
              <a:t>well aligned </a:t>
            </a:r>
            <a:r>
              <a:rPr lang="en-GB" sz="1800" dirty="0">
                <a:latin typeface="Poppins" panose="00000500000000000000" pitchFamily="2" charset="0"/>
                <a:cs typeface="Poppins" panose="00000500000000000000" pitchFamily="2" charset="0"/>
              </a:rPr>
              <a:t>to the six priority wards identified in the NHS Grant-giving strategy. </a:t>
            </a:r>
          </a:p>
        </p:txBody>
      </p:sp>
      <p:sp>
        <p:nvSpPr>
          <p:cNvPr id="6" name="Rectangle 5">
            <a:extLst>
              <a:ext uri="{FF2B5EF4-FFF2-40B4-BE49-F238E27FC236}">
                <a16:creationId xmlns:a16="http://schemas.microsoft.com/office/drawing/2014/main" id="{8B4A25D9-5E48-53C4-D4DE-17C6CB92C12F}"/>
              </a:ext>
            </a:extLst>
          </p:cNvPr>
          <p:cNvSpPr/>
          <p:nvPr/>
        </p:nvSpPr>
        <p:spPr>
          <a:xfrm>
            <a:off x="5362355" y="4319688"/>
            <a:ext cx="3715434" cy="20917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r>
              <a:rPr lang="en-GB" sz="1800" dirty="0">
                <a:latin typeface="Poppins" panose="00000500000000000000" pitchFamily="2" charset="0"/>
                <a:cs typeface="Poppins" panose="00000500000000000000" pitchFamily="2" charset="0"/>
              </a:rPr>
              <a:t>Overall, there is good emerging evidence that VCSEs are becoming better able to address local health inequalities - in pilots, projects and for future work.</a:t>
            </a:r>
          </a:p>
        </p:txBody>
      </p:sp>
      <p:sp>
        <p:nvSpPr>
          <p:cNvPr id="7" name="Rectangle 6">
            <a:extLst>
              <a:ext uri="{FF2B5EF4-FFF2-40B4-BE49-F238E27FC236}">
                <a16:creationId xmlns:a16="http://schemas.microsoft.com/office/drawing/2014/main" id="{9EFEAD28-8343-0A28-90F9-A6160173DA53}"/>
              </a:ext>
            </a:extLst>
          </p:cNvPr>
          <p:cNvSpPr/>
          <p:nvPr/>
        </p:nvSpPr>
        <p:spPr>
          <a:xfrm>
            <a:off x="449001" y="4319688"/>
            <a:ext cx="4341983" cy="20917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latin typeface="Poppins" panose="00000500000000000000" pitchFamily="2" charset="0"/>
                <a:cs typeface="Poppins" panose="00000500000000000000" pitchFamily="2" charset="0"/>
              </a:rPr>
              <a:t>Grantees have positively reported on the health inequalities focus of GHCF being of real interest and a passion for them, and in it being a generally supportive fund that has some better elements than other grants they apply for. </a:t>
            </a:r>
            <a:endParaRPr lang="en-US" sz="1800" dirty="0">
              <a:solidFill>
                <a:schemeClr val="tx1">
                  <a:lumMod val="50000"/>
                  <a:lumOff val="50000"/>
                </a:schemeClr>
              </a:solidFill>
              <a:latin typeface="Poppins" panose="00000500000000000000" pitchFamily="2" charset="0"/>
              <a:cs typeface="Poppins" panose="00000500000000000000" pitchFamily="2" charset="0"/>
            </a:endParaRPr>
          </a:p>
        </p:txBody>
      </p:sp>
      <p:sp>
        <p:nvSpPr>
          <p:cNvPr id="10" name="Rectangle 9">
            <a:extLst>
              <a:ext uri="{FF2B5EF4-FFF2-40B4-BE49-F238E27FC236}">
                <a16:creationId xmlns:a16="http://schemas.microsoft.com/office/drawing/2014/main" id="{321D2FFC-3515-A68E-08FF-4482870D8E68}"/>
              </a:ext>
            </a:extLst>
          </p:cNvPr>
          <p:cNvSpPr/>
          <p:nvPr/>
        </p:nvSpPr>
        <p:spPr>
          <a:xfrm>
            <a:off x="5362355" y="1542130"/>
            <a:ext cx="5672159" cy="244691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latin typeface="Poppins" panose="00000500000000000000" pitchFamily="2" charset="0"/>
                <a:cs typeface="Poppins" panose="00000500000000000000" pitchFamily="2" charset="0"/>
              </a:rPr>
              <a:t>The networking – can be a particularly valuable element for grantees including to gain information, know local signposting, learn about local opportunities and to be encouraged to make connections and start collaboration.  However, the networking may need ongoing adaptations to realise these opportunities.</a:t>
            </a:r>
          </a:p>
        </p:txBody>
      </p:sp>
      <p:pic>
        <p:nvPicPr>
          <p:cNvPr id="12" name="Picture 11">
            <a:extLst>
              <a:ext uri="{FF2B5EF4-FFF2-40B4-BE49-F238E27FC236}">
                <a16:creationId xmlns:a16="http://schemas.microsoft.com/office/drawing/2014/main" id="{93FF4976-6C62-9285-BB31-870004E82F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61325" y="3290145"/>
            <a:ext cx="3715434" cy="3715434"/>
          </a:xfrm>
          <a:prstGeom prst="rect">
            <a:avLst/>
          </a:prstGeom>
        </p:spPr>
      </p:pic>
      <p:sp>
        <p:nvSpPr>
          <p:cNvPr id="13" name="Rectangle 12">
            <a:extLst>
              <a:ext uri="{FF2B5EF4-FFF2-40B4-BE49-F238E27FC236}">
                <a16:creationId xmlns:a16="http://schemas.microsoft.com/office/drawing/2014/main" id="{AA256E48-5799-3303-452F-5158F6B6BECE}"/>
              </a:ext>
            </a:extLst>
          </p:cNvPr>
          <p:cNvSpPr/>
          <p:nvPr/>
        </p:nvSpPr>
        <p:spPr>
          <a:xfrm>
            <a:off x="29967" y="1351741"/>
            <a:ext cx="418043"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a:t>
            </a:r>
          </a:p>
        </p:txBody>
      </p:sp>
      <p:sp>
        <p:nvSpPr>
          <p:cNvPr id="14" name="Rectangle 13">
            <a:extLst>
              <a:ext uri="{FF2B5EF4-FFF2-40B4-BE49-F238E27FC236}">
                <a16:creationId xmlns:a16="http://schemas.microsoft.com/office/drawing/2014/main" id="{EB0582CE-4FF9-AD7A-23AC-53F9E5834375}"/>
              </a:ext>
            </a:extLst>
          </p:cNvPr>
          <p:cNvSpPr/>
          <p:nvPr/>
        </p:nvSpPr>
        <p:spPr>
          <a:xfrm>
            <a:off x="-45706" y="4092535"/>
            <a:ext cx="569388"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a:t>
            </a:r>
          </a:p>
        </p:txBody>
      </p:sp>
      <p:sp>
        <p:nvSpPr>
          <p:cNvPr id="15" name="Rectangle 14">
            <a:extLst>
              <a:ext uri="{FF2B5EF4-FFF2-40B4-BE49-F238E27FC236}">
                <a16:creationId xmlns:a16="http://schemas.microsoft.com/office/drawing/2014/main" id="{3354633E-E52B-3316-0A16-367B057867EE}"/>
              </a:ext>
            </a:extLst>
          </p:cNvPr>
          <p:cNvSpPr/>
          <p:nvPr/>
        </p:nvSpPr>
        <p:spPr>
          <a:xfrm>
            <a:off x="4857502" y="1307619"/>
            <a:ext cx="569388"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3</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Rectangle 2">
            <a:extLst>
              <a:ext uri="{FF2B5EF4-FFF2-40B4-BE49-F238E27FC236}">
                <a16:creationId xmlns:a16="http://schemas.microsoft.com/office/drawing/2014/main" id="{4083D9DD-E83F-D7D3-8EAD-1A8C85BB4436}"/>
              </a:ext>
            </a:extLst>
          </p:cNvPr>
          <p:cNvSpPr/>
          <p:nvPr/>
        </p:nvSpPr>
        <p:spPr>
          <a:xfrm>
            <a:off x="4933175" y="4092535"/>
            <a:ext cx="418043"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4</a:t>
            </a:r>
          </a:p>
        </p:txBody>
      </p:sp>
    </p:spTree>
    <p:extLst>
      <p:ext uri="{BB962C8B-B14F-4D97-AF65-F5344CB8AC3E}">
        <p14:creationId xmlns:p14="http://schemas.microsoft.com/office/powerpoint/2010/main" val="123598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additive="base">
                                        <p:cTn id="9" dur="500" fill="hold"/>
                                        <p:tgtEl>
                                          <p:spTgt spid="12"/>
                                        </p:tgtEl>
                                        <p:attrNameLst>
                                          <p:attrName>ppt_x</p:attrName>
                                        </p:attrNameLst>
                                      </p:cBhvr>
                                      <p:tavLst>
                                        <p:tav tm="0">
                                          <p:val>
                                            <p:strVal val="#ppt_x"/>
                                          </p:val>
                                        </p:tav>
                                        <p:tav tm="100000">
                                          <p:val>
                                            <p:strVal val="#ppt_x"/>
                                          </p:val>
                                        </p:tav>
                                      </p:tavLst>
                                    </p:anim>
                                    <p:anim calcmode="lin" valueType="num">
                                      <p:cBhvr additive="base">
                                        <p:cTn id="1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1"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par>
                                <p:cTn id="45" presetID="1"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animBg="1"/>
      <p:bldP spid="7" grpId="0" animBg="1"/>
      <p:bldP spid="10" grpId="0" animBg="1"/>
      <p:bldP spid="13" grpId="0"/>
      <p:bldP spid="14" grpId="0"/>
      <p:bldP spid="15"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863BE-FE09-4516-B6F5-79E1F5E26EB5}"/>
              </a:ext>
            </a:extLst>
          </p:cNvPr>
          <p:cNvSpPr>
            <a:spLocks noGrp="1"/>
          </p:cNvSpPr>
          <p:nvPr>
            <p:ph type="title"/>
          </p:nvPr>
        </p:nvSpPr>
        <p:spPr>
          <a:xfrm>
            <a:off x="371476" y="368300"/>
            <a:ext cx="5545138" cy="1044000"/>
          </a:xfrm>
        </p:spPr>
        <p:txBody>
          <a:bodyPr/>
          <a:lstStyle/>
          <a:p>
            <a:r>
              <a:rPr lang="en-GB" dirty="0"/>
              <a:t>Key findings 5-8</a:t>
            </a:r>
          </a:p>
        </p:txBody>
      </p:sp>
      <p:sp>
        <p:nvSpPr>
          <p:cNvPr id="4" name="Title 1">
            <a:extLst>
              <a:ext uri="{FF2B5EF4-FFF2-40B4-BE49-F238E27FC236}">
                <a16:creationId xmlns:a16="http://schemas.microsoft.com/office/drawing/2014/main" id="{E5087622-A3F9-C496-1D41-E2D5BFF88EE6}"/>
              </a:ext>
            </a:extLst>
          </p:cNvPr>
          <p:cNvSpPr txBox="1">
            <a:spLocks/>
          </p:cNvSpPr>
          <p:nvPr/>
        </p:nvSpPr>
        <p:spPr>
          <a:xfrm>
            <a:off x="371476" y="980424"/>
            <a:ext cx="11201399" cy="458213"/>
          </a:xfrm>
          <a:prstGeom prst="rect">
            <a:avLst/>
          </a:prstGeom>
          <a:noFill/>
          <a:ln>
            <a:noFill/>
          </a:ln>
        </p:spPr>
        <p:txBody>
          <a:bodyPr spcFirstLastPara="1" wrap="square" lIns="91425" tIns="45700" rIns="91425" bIns="45700" anchor="t" anchorCtr="0">
            <a:normAutofit fontScale="55000" lnSpcReduction="20000"/>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1"/>
              </a:buClr>
              <a:buSzPts val="1800"/>
              <a:buFont typeface="Poppins"/>
              <a:buNone/>
              <a:defRPr sz="3400" b="1" i="0" u="none" strike="noStrike" cap="none">
                <a:solidFill>
                  <a:schemeClr val="dk1"/>
                </a:solidFill>
                <a:latin typeface="Poppins"/>
                <a:ea typeface="Poppins"/>
                <a:cs typeface="Poppins"/>
                <a:sym typeface="Poppins"/>
              </a:defRPr>
            </a:lvl1pPr>
            <a:lvl2pPr marR="0" lvl="1" algn="l" rtl="0">
              <a:lnSpc>
                <a:spcPct val="100000"/>
              </a:lnSpc>
              <a:spcBef>
                <a:spcPts val="20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t>As an overview, these key findings emerged in wave 2. </a:t>
            </a:r>
            <a:endParaRPr lang="en-GB" b="0" u="sng" dirty="0">
              <a:solidFill>
                <a:schemeClr val="accent6"/>
              </a:solidFill>
            </a:endParaRPr>
          </a:p>
        </p:txBody>
      </p:sp>
      <p:sp>
        <p:nvSpPr>
          <p:cNvPr id="5" name="Rectangle 4">
            <a:extLst>
              <a:ext uri="{FF2B5EF4-FFF2-40B4-BE49-F238E27FC236}">
                <a16:creationId xmlns:a16="http://schemas.microsoft.com/office/drawing/2014/main" id="{52E58B97-845B-48DA-D941-3D996B4CFEC4}"/>
              </a:ext>
            </a:extLst>
          </p:cNvPr>
          <p:cNvSpPr/>
          <p:nvPr/>
        </p:nvSpPr>
        <p:spPr>
          <a:xfrm>
            <a:off x="549904" y="4210278"/>
            <a:ext cx="4441196" cy="25852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Poppins" panose="00000500000000000000" pitchFamily="2" charset="0"/>
                <a:cs typeface="Poppins" panose="00000500000000000000" pitchFamily="2" charset="0"/>
              </a:rPr>
              <a:t>Grantees who had a longer delivery timeline, typically on the Delivery strand, were more likely to benefit from a more consistent participant base. There are excellent examples of how reaching and bringing people into safe and trusted community-settings and building connection can be a catalyst for further change.</a:t>
            </a:r>
            <a:endParaRPr lang="en-GB" sz="1600" dirty="0">
              <a:solidFill>
                <a:schemeClr val="bg1"/>
              </a:solidFill>
              <a:latin typeface="Poppins" panose="00000500000000000000" pitchFamily="2" charset="0"/>
              <a:cs typeface="Poppins" panose="00000500000000000000" pitchFamily="2" charset="0"/>
            </a:endParaRPr>
          </a:p>
        </p:txBody>
      </p:sp>
      <p:sp>
        <p:nvSpPr>
          <p:cNvPr id="6" name="Rectangle 5">
            <a:extLst>
              <a:ext uri="{FF2B5EF4-FFF2-40B4-BE49-F238E27FC236}">
                <a16:creationId xmlns:a16="http://schemas.microsoft.com/office/drawing/2014/main" id="{96815FE7-8FDB-B925-DFFC-1BB0865F841F}"/>
              </a:ext>
            </a:extLst>
          </p:cNvPr>
          <p:cNvSpPr/>
          <p:nvPr/>
        </p:nvSpPr>
        <p:spPr>
          <a:xfrm>
            <a:off x="549904" y="1595678"/>
            <a:ext cx="4441196" cy="22941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Poppins" panose="00000500000000000000" pitchFamily="2" charset="0"/>
                <a:cs typeface="Poppins" panose="00000500000000000000" pitchFamily="2" charset="0"/>
              </a:rPr>
              <a:t>Parts of the GHCF Theory of Change is well aligned to the actual outcomes and impacts of grantee projects – such as improving social connection and subjective wellbeing for communities; providing access to resources for healthy behaviour; and being able to support one’s own mental health better. </a:t>
            </a:r>
            <a:endParaRPr lang="en-GB" sz="1600" dirty="0">
              <a:solidFill>
                <a:schemeClr val="bg1"/>
              </a:solidFill>
              <a:latin typeface="Poppins" panose="00000500000000000000" pitchFamily="2" charset="0"/>
              <a:cs typeface="Poppins" panose="00000500000000000000" pitchFamily="2" charset="0"/>
            </a:endParaRPr>
          </a:p>
        </p:txBody>
      </p:sp>
      <p:sp>
        <p:nvSpPr>
          <p:cNvPr id="8" name="Rectangle 7">
            <a:extLst>
              <a:ext uri="{FF2B5EF4-FFF2-40B4-BE49-F238E27FC236}">
                <a16:creationId xmlns:a16="http://schemas.microsoft.com/office/drawing/2014/main" id="{BB73086A-3207-FFE3-0049-1F1D97C5F61E}"/>
              </a:ext>
            </a:extLst>
          </p:cNvPr>
          <p:cNvSpPr/>
          <p:nvPr/>
        </p:nvSpPr>
        <p:spPr>
          <a:xfrm>
            <a:off x="76728" y="1412300"/>
            <a:ext cx="418043"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5</a:t>
            </a:r>
          </a:p>
        </p:txBody>
      </p:sp>
      <p:sp>
        <p:nvSpPr>
          <p:cNvPr id="9" name="Rectangle 8">
            <a:extLst>
              <a:ext uri="{FF2B5EF4-FFF2-40B4-BE49-F238E27FC236}">
                <a16:creationId xmlns:a16="http://schemas.microsoft.com/office/drawing/2014/main" id="{E9EC0AE1-845B-2C2A-4D75-4464A80E96B4}"/>
              </a:ext>
            </a:extLst>
          </p:cNvPr>
          <p:cNvSpPr/>
          <p:nvPr/>
        </p:nvSpPr>
        <p:spPr>
          <a:xfrm>
            <a:off x="76728" y="4019642"/>
            <a:ext cx="418043"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a:t>
            </a:r>
          </a:p>
        </p:txBody>
      </p:sp>
      <p:sp>
        <p:nvSpPr>
          <p:cNvPr id="10" name="TextBox 9">
            <a:extLst>
              <a:ext uri="{FF2B5EF4-FFF2-40B4-BE49-F238E27FC236}">
                <a16:creationId xmlns:a16="http://schemas.microsoft.com/office/drawing/2014/main" id="{24419B31-2320-5242-B933-9E75AD7FEA0E}"/>
              </a:ext>
            </a:extLst>
          </p:cNvPr>
          <p:cNvSpPr txBox="1"/>
          <p:nvPr/>
        </p:nvSpPr>
        <p:spPr>
          <a:xfrm>
            <a:off x="5546828" y="1595678"/>
            <a:ext cx="6059093" cy="2735108"/>
          </a:xfrm>
          <a:prstGeom prst="rect">
            <a:avLst/>
          </a:prstGeom>
          <a:solidFill>
            <a:schemeClr val="accent1"/>
          </a:solidFill>
          <a:ln w="28575">
            <a:solidFill>
              <a:schemeClr val="tx1"/>
            </a:solidFill>
          </a:ln>
        </p:spPr>
        <p:txBody>
          <a:bodyPr wrap="square">
            <a:spAutoFit/>
          </a:bodyPr>
          <a:lstStyle/>
          <a:p>
            <a:pPr algn="ctr">
              <a:lnSpc>
                <a:spcPct val="120000"/>
              </a:lnSpc>
              <a:spcBef>
                <a:spcPts val="600"/>
              </a:spcBef>
            </a:pPr>
            <a:r>
              <a:rPr lang="en-US" sz="1600" b="0" dirty="0">
                <a:solidFill>
                  <a:schemeClr val="bg1"/>
                </a:solidFill>
                <a:latin typeface="Poppins" panose="00000500000000000000" pitchFamily="2" charset="0"/>
                <a:cs typeface="Poppins" panose="00000500000000000000" pitchFamily="2" charset="0"/>
              </a:rPr>
              <a:t>Collaborative practices are becoming increasingly popular</a:t>
            </a:r>
            <a:r>
              <a:rPr lang="en-US" sz="1600" dirty="0">
                <a:solidFill>
                  <a:schemeClr val="bg1"/>
                </a:solidFill>
                <a:latin typeface="Poppins" panose="00000500000000000000" pitchFamily="2" charset="0"/>
                <a:cs typeface="Poppins" panose="00000500000000000000" pitchFamily="2" charset="0"/>
              </a:rPr>
              <a:t> - m</a:t>
            </a:r>
            <a:r>
              <a:rPr lang="en-US" sz="1600" b="0" dirty="0">
                <a:solidFill>
                  <a:schemeClr val="bg1"/>
                </a:solidFill>
                <a:latin typeface="Poppins" panose="00000500000000000000" pitchFamily="2" charset="0"/>
                <a:cs typeface="Poppins" panose="00000500000000000000" pitchFamily="2" charset="0"/>
              </a:rPr>
              <a:t>ultiple VCSEs are aiming to increase their awareness of the support available in the borough in order to identify which gaps/where they can fit it and also become well-known themselves. Grantees identify systems working as a pathway to reaching more people, supporting them for better/longer, and ultimately increasing their readiness for future funding and the sustainability of their </a:t>
            </a:r>
            <a:r>
              <a:rPr lang="en-US" sz="1600" b="0" dirty="0" err="1">
                <a:solidFill>
                  <a:schemeClr val="bg1"/>
                </a:solidFill>
                <a:latin typeface="Poppins" panose="00000500000000000000" pitchFamily="2" charset="0"/>
                <a:cs typeface="Poppins" panose="00000500000000000000" pitchFamily="2" charset="0"/>
              </a:rPr>
              <a:t>organisation</a:t>
            </a:r>
            <a:r>
              <a:rPr lang="en-US" sz="1600" b="0" dirty="0">
                <a:solidFill>
                  <a:schemeClr val="bg1"/>
                </a:solidFill>
                <a:latin typeface="Poppins" panose="00000500000000000000" pitchFamily="2" charset="0"/>
                <a:cs typeface="Poppins" panose="00000500000000000000" pitchFamily="2" charset="0"/>
              </a:rPr>
              <a:t>.</a:t>
            </a:r>
          </a:p>
        </p:txBody>
      </p:sp>
      <p:sp>
        <p:nvSpPr>
          <p:cNvPr id="11" name="Rectangle 10">
            <a:extLst>
              <a:ext uri="{FF2B5EF4-FFF2-40B4-BE49-F238E27FC236}">
                <a16:creationId xmlns:a16="http://schemas.microsoft.com/office/drawing/2014/main" id="{AFC93459-EDBC-DD08-38A3-A82A90F4412B}"/>
              </a:ext>
            </a:extLst>
          </p:cNvPr>
          <p:cNvSpPr/>
          <p:nvPr/>
        </p:nvSpPr>
        <p:spPr>
          <a:xfrm>
            <a:off x="5084675" y="1399132"/>
            <a:ext cx="418043" cy="923330"/>
          </a:xfrm>
          <a:prstGeom prst="rect">
            <a:avLst/>
          </a:prstGeom>
          <a:noFill/>
        </p:spPr>
        <p:txBody>
          <a:bodyPr wrap="square" lIns="91440" tIns="45720" rIns="91440" bIns="45720">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7</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12" name="Rectangle 11">
            <a:extLst>
              <a:ext uri="{FF2B5EF4-FFF2-40B4-BE49-F238E27FC236}">
                <a16:creationId xmlns:a16="http://schemas.microsoft.com/office/drawing/2014/main" id="{59931DA1-A6A6-095E-B2FE-7FB6E2FE3BC4}"/>
              </a:ext>
            </a:extLst>
          </p:cNvPr>
          <p:cNvSpPr/>
          <p:nvPr/>
        </p:nvSpPr>
        <p:spPr>
          <a:xfrm>
            <a:off x="5546828" y="4551487"/>
            <a:ext cx="3452165" cy="19382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Poppins" panose="00000500000000000000" pitchFamily="2" charset="0"/>
                <a:cs typeface="Poppins" panose="00000500000000000000" pitchFamily="2" charset="0"/>
              </a:rPr>
              <a:t>Other parts of the Theory of Change, such as building a more resilient VCSE sector and reducing the need for statutory services, are less well-evidenced and will continue to be explored.</a:t>
            </a:r>
            <a:endParaRPr lang="en-GB" sz="1600" dirty="0">
              <a:solidFill>
                <a:schemeClr val="bg1"/>
              </a:solidFill>
              <a:latin typeface="Poppins" panose="00000500000000000000" pitchFamily="2" charset="0"/>
              <a:cs typeface="Poppins" panose="00000500000000000000" pitchFamily="2" charset="0"/>
            </a:endParaRPr>
          </a:p>
        </p:txBody>
      </p:sp>
      <p:sp>
        <p:nvSpPr>
          <p:cNvPr id="13" name="Rectangle 12">
            <a:extLst>
              <a:ext uri="{FF2B5EF4-FFF2-40B4-BE49-F238E27FC236}">
                <a16:creationId xmlns:a16="http://schemas.microsoft.com/office/drawing/2014/main" id="{3F873E6F-47E1-6770-73B6-162FAC39496E}"/>
              </a:ext>
            </a:extLst>
          </p:cNvPr>
          <p:cNvSpPr/>
          <p:nvPr/>
        </p:nvSpPr>
        <p:spPr>
          <a:xfrm>
            <a:off x="5106730" y="4330786"/>
            <a:ext cx="418043" cy="923330"/>
          </a:xfrm>
          <a:prstGeom prst="rect">
            <a:avLst/>
          </a:prstGeom>
          <a:noFill/>
        </p:spPr>
        <p:txBody>
          <a:bodyPr wrap="square" lIns="91440" tIns="45720" rIns="91440" bIns="45720">
            <a:spAutoFit/>
          </a:bodyPr>
          <a:lstStyle/>
          <a:p>
            <a:pPr algn="ctr"/>
            <a:r>
              <a:rPr lang="en-U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8</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7" name="Picture 6">
            <a:extLst>
              <a:ext uri="{FF2B5EF4-FFF2-40B4-BE49-F238E27FC236}">
                <a16:creationId xmlns:a16="http://schemas.microsoft.com/office/drawing/2014/main" id="{935816EF-E30C-DE06-2B29-45E545BB4A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07951" y="3770217"/>
            <a:ext cx="3665261" cy="3665261"/>
          </a:xfrm>
          <a:prstGeom prst="rect">
            <a:avLst/>
          </a:prstGeom>
        </p:spPr>
      </p:pic>
    </p:spTree>
    <p:extLst>
      <p:ext uri="{BB962C8B-B14F-4D97-AF65-F5344CB8AC3E}">
        <p14:creationId xmlns:p14="http://schemas.microsoft.com/office/powerpoint/2010/main" val="254765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fill="hold"/>
                                        <p:tgtEl>
                                          <p:spTgt spid="7"/>
                                        </p:tgtEl>
                                        <p:attrNameLst>
                                          <p:attrName>ppt_x</p:attrName>
                                        </p:attrNameLst>
                                      </p:cBhvr>
                                      <p:tavLst>
                                        <p:tav tm="0">
                                          <p:val>
                                            <p:strVal val="#ppt_x"/>
                                          </p:val>
                                        </p:tav>
                                        <p:tav tm="100000">
                                          <p:val>
                                            <p:strVal val="#ppt_x"/>
                                          </p:val>
                                        </p:tav>
                                      </p:tavLst>
                                    </p:anim>
                                    <p:anim calcmode="lin" valueType="num">
                                      <p:cBhvr additive="base">
                                        <p:cTn id="1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p:bldP spid="9" grpId="0"/>
      <p:bldP spid="10" grpId="0" animBg="1"/>
      <p:bldP spid="11" grpId="0"/>
      <p:bldP spid="12"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D712F-9D3C-702C-6546-99FE13F7D2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2B700-9AA1-B655-1644-DF28AB135988}"/>
              </a:ext>
            </a:extLst>
          </p:cNvPr>
          <p:cNvSpPr>
            <a:spLocks noGrp="1"/>
          </p:cNvSpPr>
          <p:nvPr>
            <p:ph type="title"/>
          </p:nvPr>
        </p:nvSpPr>
        <p:spPr>
          <a:xfrm>
            <a:off x="352425" y="179962"/>
            <a:ext cx="9723904" cy="1044000"/>
          </a:xfrm>
        </p:spPr>
        <p:txBody>
          <a:bodyPr>
            <a:normAutofit/>
          </a:bodyPr>
          <a:lstStyle/>
          <a:p>
            <a:r>
              <a:rPr lang="en-GB" sz="3200" dirty="0"/>
              <a:t>Good practices and examples from grantees</a:t>
            </a:r>
          </a:p>
        </p:txBody>
      </p:sp>
      <p:graphicFrame>
        <p:nvGraphicFramePr>
          <p:cNvPr id="4" name="Diagram 3">
            <a:extLst>
              <a:ext uri="{FF2B5EF4-FFF2-40B4-BE49-F238E27FC236}">
                <a16:creationId xmlns:a16="http://schemas.microsoft.com/office/drawing/2014/main" id="{DEC24DA8-9B70-FF90-773A-333E6E6E4BF5}"/>
              </a:ext>
            </a:extLst>
          </p:cNvPr>
          <p:cNvGraphicFramePr/>
          <p:nvPr>
            <p:extLst>
              <p:ext uri="{D42A27DB-BD31-4B8C-83A1-F6EECF244321}">
                <p14:modId xmlns:p14="http://schemas.microsoft.com/office/powerpoint/2010/main" val="3338434489"/>
              </p:ext>
            </p:extLst>
          </p:nvPr>
        </p:nvGraphicFramePr>
        <p:xfrm>
          <a:off x="366712" y="1046656"/>
          <a:ext cx="11458575" cy="44852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Rounded Corners 2">
            <a:extLst>
              <a:ext uri="{FF2B5EF4-FFF2-40B4-BE49-F238E27FC236}">
                <a16:creationId xmlns:a16="http://schemas.microsoft.com/office/drawing/2014/main" id="{5CBE887F-356F-447E-377E-86B198CD0BC8}"/>
              </a:ext>
            </a:extLst>
          </p:cNvPr>
          <p:cNvSpPr/>
          <p:nvPr/>
        </p:nvSpPr>
        <p:spPr>
          <a:xfrm>
            <a:off x="621988" y="5738038"/>
            <a:ext cx="4869053" cy="905888"/>
          </a:xfrm>
          <a:prstGeom prst="roundRect">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Poppins" panose="00000500000000000000" pitchFamily="2" charset="0"/>
                <a:cs typeface="Poppins" panose="00000500000000000000" pitchFamily="2" charset="0"/>
              </a:rPr>
              <a:t>Marketing and communication </a:t>
            </a:r>
            <a:r>
              <a:rPr lang="en-GB" dirty="0">
                <a:solidFill>
                  <a:schemeClr val="tx1"/>
                </a:solidFill>
                <a:latin typeface="Poppins" panose="00000500000000000000" pitchFamily="2" charset="0"/>
                <a:cs typeface="Poppins" panose="00000500000000000000" pitchFamily="2" charset="0"/>
              </a:rPr>
              <a:t>– to prepare for and improve this by: looking to bring in dedicated resources, to collaborate with others, or using established channels in Greenwich</a:t>
            </a:r>
          </a:p>
        </p:txBody>
      </p:sp>
      <p:sp>
        <p:nvSpPr>
          <p:cNvPr id="7" name="TextBox 6">
            <a:extLst>
              <a:ext uri="{FF2B5EF4-FFF2-40B4-BE49-F238E27FC236}">
                <a16:creationId xmlns:a16="http://schemas.microsoft.com/office/drawing/2014/main" id="{B4CAAAE3-4CB1-93B9-76EB-57A38BC3D146}"/>
              </a:ext>
            </a:extLst>
          </p:cNvPr>
          <p:cNvSpPr txBox="1"/>
          <p:nvPr/>
        </p:nvSpPr>
        <p:spPr>
          <a:xfrm>
            <a:off x="60296" y="5354611"/>
            <a:ext cx="2405548" cy="338554"/>
          </a:xfrm>
          <a:prstGeom prst="rect">
            <a:avLst/>
          </a:prstGeom>
          <a:noFill/>
        </p:spPr>
        <p:txBody>
          <a:bodyPr wrap="square">
            <a:spAutoFit/>
          </a:bodyPr>
          <a:lstStyle/>
          <a:p>
            <a:r>
              <a:rPr lang="en-GB" sz="1600" dirty="0">
                <a:latin typeface="Poppins" panose="00000500000000000000" pitchFamily="2" charset="0"/>
                <a:cs typeface="Poppins" panose="00000500000000000000" pitchFamily="2" charset="0"/>
              </a:rPr>
              <a:t>Wave 2 additions &gt;&gt;</a:t>
            </a:r>
          </a:p>
        </p:txBody>
      </p:sp>
      <p:grpSp>
        <p:nvGrpSpPr>
          <p:cNvPr id="5" name="Group 4">
            <a:extLst>
              <a:ext uri="{FF2B5EF4-FFF2-40B4-BE49-F238E27FC236}">
                <a16:creationId xmlns:a16="http://schemas.microsoft.com/office/drawing/2014/main" id="{1B97271B-DD75-144F-5E1A-123CF46AE0F8}"/>
              </a:ext>
            </a:extLst>
          </p:cNvPr>
          <p:cNvGrpSpPr/>
          <p:nvPr/>
        </p:nvGrpSpPr>
        <p:grpSpPr>
          <a:xfrm>
            <a:off x="60296" y="5691872"/>
            <a:ext cx="612832" cy="612832"/>
            <a:chOff x="10229544" y="0"/>
            <a:chExt cx="612832" cy="612832"/>
          </a:xfrm>
        </p:grpSpPr>
        <p:sp>
          <p:nvSpPr>
            <p:cNvPr id="6" name="Oval 5">
              <a:extLst>
                <a:ext uri="{FF2B5EF4-FFF2-40B4-BE49-F238E27FC236}">
                  <a16:creationId xmlns:a16="http://schemas.microsoft.com/office/drawing/2014/main" id="{1CF3B540-0F90-1524-2F8E-6BE186602276}"/>
                </a:ext>
              </a:extLst>
            </p:cNvPr>
            <p:cNvSpPr/>
            <p:nvPr/>
          </p:nvSpPr>
          <p:spPr>
            <a:xfrm>
              <a:off x="10229544" y="0"/>
              <a:ext cx="612832" cy="612832"/>
            </a:xfrm>
            <a:prstGeom prst="ellips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8" name="Oval 4">
              <a:extLst>
                <a:ext uri="{FF2B5EF4-FFF2-40B4-BE49-F238E27FC236}">
                  <a16:creationId xmlns:a16="http://schemas.microsoft.com/office/drawing/2014/main" id="{1F2C7717-819D-1A08-5389-F46B6A82C2EB}"/>
                </a:ext>
              </a:extLst>
            </p:cNvPr>
            <p:cNvSpPr txBox="1"/>
            <p:nvPr/>
          </p:nvSpPr>
          <p:spPr>
            <a:xfrm>
              <a:off x="10319291" y="89747"/>
              <a:ext cx="433338" cy="4333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227" tIns="12700" rIns="52227" bIns="12700" numCol="1" spcCol="1270" anchor="ctr" anchorCtr="0">
              <a:noAutofit/>
            </a:bodyPr>
            <a:lstStyle/>
            <a:p>
              <a:pPr marL="0" lvl="0" indent="0" algn="ctr" defTabSz="1377950">
                <a:lnSpc>
                  <a:spcPct val="90000"/>
                </a:lnSpc>
                <a:spcBef>
                  <a:spcPct val="0"/>
                </a:spcBef>
                <a:spcAft>
                  <a:spcPct val="35000"/>
                </a:spcAft>
                <a:buNone/>
              </a:pPr>
              <a:r>
                <a:rPr lang="en-GB" sz="3100" kern="1200" dirty="0"/>
                <a:t>7</a:t>
              </a:r>
            </a:p>
          </p:txBody>
        </p:sp>
      </p:grpSp>
      <p:sp>
        <p:nvSpPr>
          <p:cNvPr id="9" name="Rectangle: Rounded Corners 8">
            <a:extLst>
              <a:ext uri="{FF2B5EF4-FFF2-40B4-BE49-F238E27FC236}">
                <a16:creationId xmlns:a16="http://schemas.microsoft.com/office/drawing/2014/main" id="{4A19F08C-F42A-FFA2-35B6-CB46E1E259B6}"/>
              </a:ext>
            </a:extLst>
          </p:cNvPr>
          <p:cNvSpPr/>
          <p:nvPr/>
        </p:nvSpPr>
        <p:spPr>
          <a:xfrm>
            <a:off x="6818842" y="5584297"/>
            <a:ext cx="4869053" cy="1059629"/>
          </a:xfrm>
          <a:prstGeom prst="roundRect">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Poppins" panose="00000500000000000000" pitchFamily="2" charset="0"/>
                <a:cs typeface="Poppins" panose="00000500000000000000" pitchFamily="2" charset="0"/>
              </a:rPr>
              <a:t>Proportional, appropriate evaluation </a:t>
            </a:r>
            <a:r>
              <a:rPr lang="en-GB" dirty="0">
                <a:solidFill>
                  <a:schemeClr val="tx1"/>
                </a:solidFill>
                <a:latin typeface="Poppins" panose="00000500000000000000" pitchFamily="2" charset="0"/>
                <a:cs typeface="Poppins" panose="00000500000000000000" pitchFamily="2" charset="0"/>
              </a:rPr>
              <a:t>methods for participants to feedback and share learning. This could be built into your sessions to be reflective and useful for participants; they could be informal or even fun parts of your sessions. (see next slides)</a:t>
            </a:r>
          </a:p>
        </p:txBody>
      </p:sp>
      <p:grpSp>
        <p:nvGrpSpPr>
          <p:cNvPr id="10" name="Group 9">
            <a:extLst>
              <a:ext uri="{FF2B5EF4-FFF2-40B4-BE49-F238E27FC236}">
                <a16:creationId xmlns:a16="http://schemas.microsoft.com/office/drawing/2014/main" id="{E4F2F13A-49FB-1632-DC79-E699459C1C5F}"/>
              </a:ext>
            </a:extLst>
          </p:cNvPr>
          <p:cNvGrpSpPr/>
          <p:nvPr/>
        </p:nvGrpSpPr>
        <p:grpSpPr>
          <a:xfrm>
            <a:off x="6394545" y="5691872"/>
            <a:ext cx="612832" cy="612832"/>
            <a:chOff x="10229544" y="0"/>
            <a:chExt cx="612832" cy="612832"/>
          </a:xfrm>
        </p:grpSpPr>
        <p:sp>
          <p:nvSpPr>
            <p:cNvPr id="11" name="Oval 10">
              <a:extLst>
                <a:ext uri="{FF2B5EF4-FFF2-40B4-BE49-F238E27FC236}">
                  <a16:creationId xmlns:a16="http://schemas.microsoft.com/office/drawing/2014/main" id="{CBE11DAF-216E-889C-F052-203250130827}"/>
                </a:ext>
              </a:extLst>
            </p:cNvPr>
            <p:cNvSpPr/>
            <p:nvPr/>
          </p:nvSpPr>
          <p:spPr>
            <a:xfrm>
              <a:off x="10229544" y="0"/>
              <a:ext cx="612832" cy="612832"/>
            </a:xfrm>
            <a:prstGeom prst="ellipse">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2" name="Oval 4">
              <a:extLst>
                <a:ext uri="{FF2B5EF4-FFF2-40B4-BE49-F238E27FC236}">
                  <a16:creationId xmlns:a16="http://schemas.microsoft.com/office/drawing/2014/main" id="{C19C6A9A-146B-8873-E718-4817C010E492}"/>
                </a:ext>
              </a:extLst>
            </p:cNvPr>
            <p:cNvSpPr txBox="1"/>
            <p:nvPr/>
          </p:nvSpPr>
          <p:spPr>
            <a:xfrm>
              <a:off x="10319291" y="89747"/>
              <a:ext cx="433338" cy="4333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227" tIns="12700" rIns="52227" bIns="12700" numCol="1" spcCol="1270" anchor="ctr" anchorCtr="0">
              <a:noAutofit/>
            </a:bodyPr>
            <a:lstStyle/>
            <a:p>
              <a:pPr marL="0" lvl="0" indent="0" algn="ctr" defTabSz="1377950">
                <a:lnSpc>
                  <a:spcPct val="90000"/>
                </a:lnSpc>
                <a:spcBef>
                  <a:spcPct val="0"/>
                </a:spcBef>
                <a:spcAft>
                  <a:spcPct val="35000"/>
                </a:spcAft>
                <a:buNone/>
              </a:pPr>
              <a:r>
                <a:rPr lang="en-GB" sz="3100" kern="1200" dirty="0"/>
                <a:t>8</a:t>
              </a:r>
            </a:p>
          </p:txBody>
        </p:sp>
      </p:grpSp>
    </p:spTree>
    <p:extLst>
      <p:ext uri="{BB962C8B-B14F-4D97-AF65-F5344CB8AC3E}">
        <p14:creationId xmlns:p14="http://schemas.microsoft.com/office/powerpoint/2010/main" val="2015359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B594D-6AE7-340A-BBC8-B0D5855476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4C533F-3B8A-F5B7-E323-E3DFBF4D23BF}"/>
              </a:ext>
            </a:extLst>
          </p:cNvPr>
          <p:cNvSpPr>
            <a:spLocks noGrp="1"/>
          </p:cNvSpPr>
          <p:nvPr>
            <p:ph type="title"/>
          </p:nvPr>
        </p:nvSpPr>
        <p:spPr>
          <a:xfrm>
            <a:off x="352424" y="179961"/>
            <a:ext cx="10288682" cy="1254391"/>
          </a:xfrm>
        </p:spPr>
        <p:txBody>
          <a:bodyPr>
            <a:normAutofit/>
          </a:bodyPr>
          <a:lstStyle/>
          <a:p>
            <a:r>
              <a:rPr lang="en-GB" sz="3200" dirty="0"/>
              <a:t>Learning from grantees – collaborate and connect effectively </a:t>
            </a:r>
          </a:p>
        </p:txBody>
      </p:sp>
      <p:grpSp>
        <p:nvGrpSpPr>
          <p:cNvPr id="16" name="Group 15">
            <a:extLst>
              <a:ext uri="{FF2B5EF4-FFF2-40B4-BE49-F238E27FC236}">
                <a16:creationId xmlns:a16="http://schemas.microsoft.com/office/drawing/2014/main" id="{269BAF36-C3C4-DED0-48DD-EEFB952F8C5B}"/>
              </a:ext>
            </a:extLst>
          </p:cNvPr>
          <p:cNvGrpSpPr/>
          <p:nvPr/>
        </p:nvGrpSpPr>
        <p:grpSpPr>
          <a:xfrm>
            <a:off x="266441" y="2420704"/>
            <a:ext cx="2051407" cy="3520808"/>
            <a:chOff x="1397" y="304143"/>
            <a:chExt cx="1762428" cy="3823282"/>
          </a:xfrm>
        </p:grpSpPr>
        <p:sp>
          <p:nvSpPr>
            <p:cNvPr id="17" name="Rectangle: Rounded Corners 16">
              <a:extLst>
                <a:ext uri="{FF2B5EF4-FFF2-40B4-BE49-F238E27FC236}">
                  <a16:creationId xmlns:a16="http://schemas.microsoft.com/office/drawing/2014/main" id="{A061E711-E908-1C71-AE93-8834F9D8575B}"/>
                </a:ext>
              </a:extLst>
            </p:cNvPr>
            <p:cNvSpPr/>
            <p:nvPr/>
          </p:nvSpPr>
          <p:spPr>
            <a:xfrm>
              <a:off x="1398" y="304143"/>
              <a:ext cx="1762427" cy="382328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endParaRPr lang="en-GB"/>
            </a:p>
          </p:txBody>
        </p:sp>
        <p:sp>
          <p:nvSpPr>
            <p:cNvPr id="18" name="Rectangle: Rounded Corners 4">
              <a:extLst>
                <a:ext uri="{FF2B5EF4-FFF2-40B4-BE49-F238E27FC236}">
                  <a16:creationId xmlns:a16="http://schemas.microsoft.com/office/drawing/2014/main" id="{E624066A-3806-0294-5BA6-B9DE1DD999F3}"/>
                </a:ext>
              </a:extLst>
            </p:cNvPr>
            <p:cNvSpPr txBox="1"/>
            <p:nvPr/>
          </p:nvSpPr>
          <p:spPr>
            <a:xfrm>
              <a:off x="1397" y="304143"/>
              <a:ext cx="1762427" cy="38232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3262" tIns="180000" rIns="93262" bIns="18000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600" b="1" kern="1200" dirty="0">
                  <a:latin typeface="Poppins" panose="00000500000000000000" pitchFamily="2" charset="0"/>
                  <a:cs typeface="Poppins" panose="00000500000000000000" pitchFamily="2" charset="0"/>
                </a:rPr>
                <a:t>Bringing together different activities can be useful</a:t>
              </a:r>
            </a:p>
            <a:p>
              <a:pPr marL="0" lvl="0" indent="0" algn="ctr" defTabSz="622300">
                <a:lnSpc>
                  <a:spcPct val="90000"/>
                </a:lnSpc>
                <a:spcBef>
                  <a:spcPct val="0"/>
                </a:spcBef>
                <a:spcAft>
                  <a:spcPct val="35000"/>
                </a:spcAft>
                <a:buFont typeface="Arial" panose="020B0604020202020204" pitchFamily="34" charset="0"/>
                <a:buNone/>
              </a:pPr>
              <a:endParaRPr lang="en-GB" sz="1600" b="1" kern="1200" dirty="0">
                <a:latin typeface="Poppins" panose="00000500000000000000" pitchFamily="2" charset="0"/>
                <a:cs typeface="Poppins" panose="00000500000000000000" pitchFamily="2" charset="0"/>
              </a:endParaRPr>
            </a:p>
            <a:p>
              <a:pPr marL="0" lvl="0" indent="0" algn="ctr" defTabSz="622300">
                <a:lnSpc>
                  <a:spcPct val="90000"/>
                </a:lnSpc>
                <a:spcBef>
                  <a:spcPct val="0"/>
                </a:spcBef>
                <a:spcAft>
                  <a:spcPct val="35000"/>
                </a:spcAft>
                <a:buFont typeface="Arial" panose="020B0604020202020204" pitchFamily="34" charset="0"/>
                <a:buNone/>
              </a:pPr>
              <a:endParaRPr lang="en-GB" b="1" kern="1200" dirty="0">
                <a:latin typeface="Poppins" panose="00000500000000000000" pitchFamily="2" charset="0"/>
                <a:cs typeface="Poppins" panose="00000500000000000000" pitchFamily="2" charset="0"/>
              </a:endParaRPr>
            </a:p>
            <a:p>
              <a:pPr marL="0" lvl="0" indent="0" algn="ctr" defTabSz="622300">
                <a:lnSpc>
                  <a:spcPct val="90000"/>
                </a:lnSpc>
                <a:spcBef>
                  <a:spcPct val="0"/>
                </a:spcBef>
                <a:spcAft>
                  <a:spcPct val="35000"/>
                </a:spcAft>
                <a:buFont typeface="Arial" panose="020B0604020202020204" pitchFamily="34" charset="0"/>
                <a:buNone/>
              </a:pPr>
              <a:r>
                <a:rPr lang="en-US" dirty="0">
                  <a:solidFill>
                    <a:schemeClr val="accent1"/>
                  </a:solidFill>
                  <a:latin typeface="Poppins" panose="00000500000000000000" pitchFamily="2" charset="0"/>
                  <a:cs typeface="Poppins" panose="00000500000000000000" pitchFamily="2" charset="0"/>
                </a:rPr>
                <a:t>Some grantees have successfully developed a ‘more holistic approach’ that supports both physical and mental health. </a:t>
              </a:r>
            </a:p>
          </p:txBody>
        </p:sp>
      </p:grpSp>
      <p:sp>
        <p:nvSpPr>
          <p:cNvPr id="20" name="TextBox 19">
            <a:extLst>
              <a:ext uri="{FF2B5EF4-FFF2-40B4-BE49-F238E27FC236}">
                <a16:creationId xmlns:a16="http://schemas.microsoft.com/office/drawing/2014/main" id="{D2F96EAA-0770-590F-91AE-7DE4124324D5}"/>
              </a:ext>
            </a:extLst>
          </p:cNvPr>
          <p:cNvSpPr txBox="1"/>
          <p:nvPr/>
        </p:nvSpPr>
        <p:spPr>
          <a:xfrm>
            <a:off x="352424" y="1519403"/>
            <a:ext cx="10817600" cy="584775"/>
          </a:xfrm>
          <a:prstGeom prst="rect">
            <a:avLst/>
          </a:prstGeom>
          <a:solidFill>
            <a:schemeClr val="accent4">
              <a:lumMod val="40000"/>
              <a:lumOff val="60000"/>
            </a:schemeClr>
          </a:solidFill>
        </p:spPr>
        <p:txBody>
          <a:bodyPr wrap="square">
            <a:spAutoFit/>
          </a:bodyPr>
          <a:lstStyle/>
          <a:p>
            <a:r>
              <a:rPr lang="en-GB" sz="1600" b="1" dirty="0">
                <a:latin typeface="Poppins" panose="00000500000000000000" pitchFamily="2" charset="0"/>
                <a:cs typeface="Poppins" panose="00000500000000000000" pitchFamily="2" charset="0"/>
              </a:rPr>
              <a:t>The following summarises some good practices and tips from grantees </a:t>
            </a:r>
            <a:r>
              <a:rPr lang="en-GB" sz="1600" dirty="0">
                <a:latin typeface="Poppins" panose="00000500000000000000" pitchFamily="2" charset="0"/>
                <a:cs typeface="Poppins" panose="00000500000000000000" pitchFamily="2" charset="0"/>
              </a:rPr>
              <a:t>for how they have been able to collaborate and connect in Greenwich – together and to others.</a:t>
            </a:r>
          </a:p>
        </p:txBody>
      </p:sp>
      <p:grpSp>
        <p:nvGrpSpPr>
          <p:cNvPr id="21" name="Group 20">
            <a:extLst>
              <a:ext uri="{FF2B5EF4-FFF2-40B4-BE49-F238E27FC236}">
                <a16:creationId xmlns:a16="http://schemas.microsoft.com/office/drawing/2014/main" id="{072B4198-EA09-67A3-B892-C4410AFB09F2}"/>
              </a:ext>
            </a:extLst>
          </p:cNvPr>
          <p:cNvGrpSpPr/>
          <p:nvPr/>
        </p:nvGrpSpPr>
        <p:grpSpPr>
          <a:xfrm>
            <a:off x="2680514" y="2426416"/>
            <a:ext cx="2051408" cy="3520808"/>
            <a:chOff x="1397" y="304143"/>
            <a:chExt cx="1762428" cy="3823282"/>
          </a:xfrm>
        </p:grpSpPr>
        <p:sp>
          <p:nvSpPr>
            <p:cNvPr id="22" name="Rectangle: Rounded Corners 21">
              <a:extLst>
                <a:ext uri="{FF2B5EF4-FFF2-40B4-BE49-F238E27FC236}">
                  <a16:creationId xmlns:a16="http://schemas.microsoft.com/office/drawing/2014/main" id="{DEFD52B7-DD65-0D65-D6A1-3A8B8F636FE1}"/>
                </a:ext>
              </a:extLst>
            </p:cNvPr>
            <p:cNvSpPr/>
            <p:nvPr/>
          </p:nvSpPr>
          <p:spPr>
            <a:xfrm>
              <a:off x="1398" y="304143"/>
              <a:ext cx="1762427" cy="382328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endParaRPr lang="en-GB"/>
            </a:p>
          </p:txBody>
        </p:sp>
        <p:sp>
          <p:nvSpPr>
            <p:cNvPr id="23" name="Rectangle: Rounded Corners 4">
              <a:extLst>
                <a:ext uri="{FF2B5EF4-FFF2-40B4-BE49-F238E27FC236}">
                  <a16:creationId xmlns:a16="http://schemas.microsoft.com/office/drawing/2014/main" id="{12075A28-C671-8D02-E3FC-7D6AE9D81CA8}"/>
                </a:ext>
              </a:extLst>
            </p:cNvPr>
            <p:cNvSpPr txBox="1"/>
            <p:nvPr/>
          </p:nvSpPr>
          <p:spPr>
            <a:xfrm>
              <a:off x="1397" y="304143"/>
              <a:ext cx="1762427" cy="38232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3262" tIns="180000" rIns="93262" bIns="180000" numCol="1" spcCol="1270" anchor="ctr" anchorCtr="0">
              <a:noAutofit/>
            </a:bodyPr>
            <a:lstStyle/>
            <a:p>
              <a:pPr algn="ctr" defTabSz="622300">
                <a:lnSpc>
                  <a:spcPct val="90000"/>
                </a:lnSpc>
                <a:spcBef>
                  <a:spcPct val="0"/>
                </a:spcBef>
                <a:spcAft>
                  <a:spcPct val="35000"/>
                </a:spcAft>
              </a:pPr>
              <a:r>
                <a:rPr lang="en-GB" sz="1600" b="1" dirty="0">
                  <a:latin typeface="Poppins" panose="00000500000000000000" pitchFamily="2" charset="0"/>
                  <a:cs typeface="Poppins" panose="00000500000000000000" pitchFamily="2" charset="0"/>
                </a:rPr>
                <a:t>Ongoing communication and check-in points with partners</a:t>
              </a:r>
              <a:endParaRPr lang="en-GB" sz="1400" kern="1200" dirty="0">
                <a:latin typeface="Poppins" panose="00000500000000000000" pitchFamily="2" charset="0"/>
                <a:cs typeface="Poppins" panose="00000500000000000000" pitchFamily="2" charset="0"/>
              </a:endParaRPr>
            </a:p>
            <a:p>
              <a:pPr marL="0" lvl="0" indent="0" algn="ctr" defTabSz="622300">
                <a:lnSpc>
                  <a:spcPct val="90000"/>
                </a:lnSpc>
                <a:spcBef>
                  <a:spcPct val="0"/>
                </a:spcBef>
                <a:spcAft>
                  <a:spcPct val="35000"/>
                </a:spcAft>
                <a:buFont typeface="Arial" panose="020B0604020202020204" pitchFamily="34" charset="0"/>
                <a:buNone/>
              </a:pPr>
              <a:endParaRPr lang="en-GB" kern="1200" dirty="0">
                <a:latin typeface="Poppins" panose="00000500000000000000" pitchFamily="2" charset="0"/>
                <a:cs typeface="Poppins" panose="00000500000000000000" pitchFamily="2" charset="0"/>
              </a:endParaRPr>
            </a:p>
            <a:p>
              <a:pPr marL="0" lvl="0" indent="0" algn="ctr" defTabSz="622300">
                <a:lnSpc>
                  <a:spcPct val="90000"/>
                </a:lnSpc>
                <a:spcBef>
                  <a:spcPct val="0"/>
                </a:spcBef>
                <a:spcAft>
                  <a:spcPct val="35000"/>
                </a:spcAft>
                <a:buFont typeface="Arial" panose="020B0604020202020204" pitchFamily="34" charset="0"/>
                <a:buNone/>
              </a:pPr>
              <a:r>
                <a:rPr lang="en-GB" sz="1400" kern="1200" dirty="0">
                  <a:solidFill>
                    <a:schemeClr val="accent1"/>
                  </a:solidFill>
                  <a:latin typeface="Poppins" panose="00000500000000000000" pitchFamily="2" charset="0"/>
                  <a:cs typeface="Poppins" panose="00000500000000000000" pitchFamily="2" charset="0"/>
                </a:rPr>
                <a:t>This has helped grantees collaborate well with local organisations, whilst being open to each adapt to feedback and requirements.</a:t>
              </a:r>
            </a:p>
          </p:txBody>
        </p:sp>
      </p:grpSp>
      <p:grpSp>
        <p:nvGrpSpPr>
          <p:cNvPr id="24" name="Group 23">
            <a:extLst>
              <a:ext uri="{FF2B5EF4-FFF2-40B4-BE49-F238E27FC236}">
                <a16:creationId xmlns:a16="http://schemas.microsoft.com/office/drawing/2014/main" id="{BEA74FB4-1BEE-516B-D6BE-B675C6AE9E17}"/>
              </a:ext>
            </a:extLst>
          </p:cNvPr>
          <p:cNvGrpSpPr/>
          <p:nvPr/>
        </p:nvGrpSpPr>
        <p:grpSpPr>
          <a:xfrm>
            <a:off x="5094589" y="2409280"/>
            <a:ext cx="2076152" cy="3543656"/>
            <a:chOff x="1398" y="304143"/>
            <a:chExt cx="1783687" cy="3848093"/>
          </a:xfrm>
        </p:grpSpPr>
        <p:sp>
          <p:nvSpPr>
            <p:cNvPr id="25" name="Rectangle: Rounded Corners 24">
              <a:extLst>
                <a:ext uri="{FF2B5EF4-FFF2-40B4-BE49-F238E27FC236}">
                  <a16:creationId xmlns:a16="http://schemas.microsoft.com/office/drawing/2014/main" id="{745B68DD-AE94-D94C-2BCB-CB536E44FCC5}"/>
                </a:ext>
              </a:extLst>
            </p:cNvPr>
            <p:cNvSpPr/>
            <p:nvPr/>
          </p:nvSpPr>
          <p:spPr>
            <a:xfrm>
              <a:off x="1398" y="304143"/>
              <a:ext cx="1762427" cy="382328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endParaRPr lang="en-GB"/>
            </a:p>
          </p:txBody>
        </p:sp>
        <p:sp>
          <p:nvSpPr>
            <p:cNvPr id="26" name="Rectangle: Rounded Corners 4">
              <a:extLst>
                <a:ext uri="{FF2B5EF4-FFF2-40B4-BE49-F238E27FC236}">
                  <a16:creationId xmlns:a16="http://schemas.microsoft.com/office/drawing/2014/main" id="{8FBDFDEF-323C-3B28-FAB1-466E2CCB8DC2}"/>
                </a:ext>
              </a:extLst>
            </p:cNvPr>
            <p:cNvSpPr txBox="1"/>
            <p:nvPr/>
          </p:nvSpPr>
          <p:spPr>
            <a:xfrm>
              <a:off x="22657" y="328954"/>
              <a:ext cx="1762428" cy="3823282"/>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3262" tIns="180000" rIns="93262" bIns="18000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600" b="1" u="none" kern="1200" dirty="0">
                  <a:latin typeface="Poppins" panose="00000500000000000000" pitchFamily="2" charset="0"/>
                  <a:cs typeface="Poppins" panose="00000500000000000000" pitchFamily="2" charset="0"/>
                </a:rPr>
                <a:t>Time and care to create safe spaces and belonging for participants</a:t>
              </a:r>
              <a:endParaRPr lang="en-GB" kern="1200" dirty="0">
                <a:latin typeface="Poppins" panose="00000500000000000000" pitchFamily="2" charset="0"/>
                <a:cs typeface="Poppins" panose="00000500000000000000" pitchFamily="2" charset="0"/>
              </a:endParaRPr>
            </a:p>
            <a:p>
              <a:pPr marL="0" lvl="0" indent="0" algn="ctr" defTabSz="622300">
                <a:lnSpc>
                  <a:spcPct val="90000"/>
                </a:lnSpc>
                <a:spcBef>
                  <a:spcPct val="0"/>
                </a:spcBef>
                <a:spcAft>
                  <a:spcPct val="35000"/>
                </a:spcAft>
                <a:buFont typeface="Arial" panose="020B0604020202020204" pitchFamily="34" charset="0"/>
                <a:buNone/>
              </a:pPr>
              <a:endParaRPr lang="en-GB" kern="1200" dirty="0">
                <a:latin typeface="Poppins" panose="00000500000000000000" pitchFamily="2" charset="0"/>
                <a:cs typeface="Poppins" panose="00000500000000000000" pitchFamily="2" charset="0"/>
              </a:endParaRPr>
            </a:p>
            <a:p>
              <a:pPr algn="ctr" defTabSz="622300">
                <a:lnSpc>
                  <a:spcPct val="90000"/>
                </a:lnSpc>
                <a:spcBef>
                  <a:spcPct val="0"/>
                </a:spcBef>
                <a:spcAft>
                  <a:spcPct val="35000"/>
                </a:spcAft>
              </a:pPr>
              <a:r>
                <a:rPr lang="en-US" kern="1200" dirty="0">
                  <a:solidFill>
                    <a:schemeClr val="accent1"/>
                  </a:solidFill>
                  <a:latin typeface="Poppins" panose="00000500000000000000" pitchFamily="2" charset="0"/>
                  <a:cs typeface="Poppins" panose="00000500000000000000" pitchFamily="2" charset="0"/>
                </a:rPr>
                <a:t>Understanding the needs of those who are less engaged elsewhere, to provide an accessible option that feels safe and appealing.</a:t>
              </a:r>
              <a:endParaRPr lang="en-GB" kern="1200" dirty="0">
                <a:latin typeface="Poppins" panose="00000500000000000000" pitchFamily="2" charset="0"/>
                <a:cs typeface="Poppins" panose="00000500000000000000" pitchFamily="2" charset="0"/>
              </a:endParaRPr>
            </a:p>
          </p:txBody>
        </p:sp>
      </p:grpSp>
      <p:grpSp>
        <p:nvGrpSpPr>
          <p:cNvPr id="27" name="Group 26">
            <a:extLst>
              <a:ext uri="{FF2B5EF4-FFF2-40B4-BE49-F238E27FC236}">
                <a16:creationId xmlns:a16="http://schemas.microsoft.com/office/drawing/2014/main" id="{8581448E-2B9F-B1E1-0007-BE2ADAA21CA0}"/>
              </a:ext>
            </a:extLst>
          </p:cNvPr>
          <p:cNvGrpSpPr/>
          <p:nvPr/>
        </p:nvGrpSpPr>
        <p:grpSpPr>
          <a:xfrm>
            <a:off x="9922731" y="2414991"/>
            <a:ext cx="2051406" cy="3520809"/>
            <a:chOff x="1397" y="304142"/>
            <a:chExt cx="1762428" cy="3823283"/>
          </a:xfrm>
        </p:grpSpPr>
        <p:sp>
          <p:nvSpPr>
            <p:cNvPr id="28" name="Rectangle: Rounded Corners 27">
              <a:extLst>
                <a:ext uri="{FF2B5EF4-FFF2-40B4-BE49-F238E27FC236}">
                  <a16:creationId xmlns:a16="http://schemas.microsoft.com/office/drawing/2014/main" id="{E21251E7-86EB-B684-E51C-46FA4DCD4675}"/>
                </a:ext>
              </a:extLst>
            </p:cNvPr>
            <p:cNvSpPr/>
            <p:nvPr/>
          </p:nvSpPr>
          <p:spPr>
            <a:xfrm>
              <a:off x="1398" y="304143"/>
              <a:ext cx="1762427" cy="382328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endParaRPr lang="en-GB"/>
            </a:p>
          </p:txBody>
        </p:sp>
        <p:sp>
          <p:nvSpPr>
            <p:cNvPr id="29" name="Rectangle: Rounded Corners 4">
              <a:extLst>
                <a:ext uri="{FF2B5EF4-FFF2-40B4-BE49-F238E27FC236}">
                  <a16:creationId xmlns:a16="http://schemas.microsoft.com/office/drawing/2014/main" id="{CBB0CE8A-88BF-AE9D-D12E-FF6E429E41C7}"/>
                </a:ext>
              </a:extLst>
            </p:cNvPr>
            <p:cNvSpPr txBox="1"/>
            <p:nvPr/>
          </p:nvSpPr>
          <p:spPr>
            <a:xfrm>
              <a:off x="1397" y="304142"/>
              <a:ext cx="1762427" cy="381708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3262" tIns="180000" rIns="93262" bIns="180000" numCol="1" spcCol="1270" anchor="ctr" anchorCtr="0">
              <a:noAutofit/>
            </a:bodyPr>
            <a:lstStyle/>
            <a:p>
              <a:pPr marL="0" lvl="0" indent="0" algn="ctr" defTabSz="622300">
                <a:lnSpc>
                  <a:spcPct val="90000"/>
                </a:lnSpc>
                <a:spcBef>
                  <a:spcPct val="0"/>
                </a:spcBef>
                <a:spcAft>
                  <a:spcPct val="35000"/>
                </a:spcAft>
                <a:buFont typeface="Arial" panose="020B0604020202020204" pitchFamily="34" charset="0"/>
                <a:buNone/>
              </a:pPr>
              <a:r>
                <a:rPr lang="en-GB" sz="1600" b="1" u="none" kern="1200" dirty="0">
                  <a:latin typeface="Poppins" panose="00000500000000000000" pitchFamily="2" charset="0"/>
                  <a:cs typeface="Poppins" panose="00000500000000000000" pitchFamily="2" charset="0"/>
                </a:rPr>
                <a:t>Being open to network and learn</a:t>
              </a:r>
            </a:p>
            <a:p>
              <a:pPr marL="0" lvl="0" indent="0" algn="ctr" defTabSz="622300">
                <a:lnSpc>
                  <a:spcPct val="90000"/>
                </a:lnSpc>
                <a:spcBef>
                  <a:spcPct val="0"/>
                </a:spcBef>
                <a:spcAft>
                  <a:spcPct val="35000"/>
                </a:spcAft>
                <a:buFont typeface="Arial" panose="020B0604020202020204" pitchFamily="34" charset="0"/>
                <a:buNone/>
              </a:pPr>
              <a:r>
                <a:rPr lang="en-GB" sz="1400" kern="1200" dirty="0">
                  <a:solidFill>
                    <a:schemeClr val="accent1"/>
                  </a:solidFill>
                  <a:latin typeface="Poppins" panose="00000500000000000000" pitchFamily="2" charset="0"/>
                  <a:cs typeface="Poppins" panose="00000500000000000000" pitchFamily="2" charset="0"/>
                </a:rPr>
                <a:t>With relevant networks and events to meet others supporting local communities and offering something similar/ complementing to your offer.</a:t>
              </a:r>
            </a:p>
            <a:p>
              <a:pPr marL="0" lvl="0" indent="0" algn="ctr" defTabSz="622300">
                <a:lnSpc>
                  <a:spcPct val="90000"/>
                </a:lnSpc>
                <a:spcBef>
                  <a:spcPct val="0"/>
                </a:spcBef>
                <a:spcAft>
                  <a:spcPct val="35000"/>
                </a:spcAft>
                <a:buFont typeface="Arial" panose="020B0604020202020204" pitchFamily="34" charset="0"/>
                <a:buNone/>
              </a:pPr>
              <a:r>
                <a:rPr lang="en-GB" kern="1200" dirty="0">
                  <a:solidFill>
                    <a:schemeClr val="accent1"/>
                  </a:solidFill>
                  <a:latin typeface="Poppins" panose="00000500000000000000" pitchFamily="2" charset="0"/>
                  <a:cs typeface="Poppins" panose="00000500000000000000" pitchFamily="2" charset="0"/>
                </a:rPr>
                <a:t>Asking </a:t>
              </a:r>
              <a:r>
                <a:rPr lang="en-GB" sz="1400" kern="1200" dirty="0">
                  <a:solidFill>
                    <a:schemeClr val="accent1"/>
                  </a:solidFill>
                  <a:latin typeface="Poppins" panose="00000500000000000000" pitchFamily="2" charset="0"/>
                  <a:cs typeface="Poppins" panose="00000500000000000000" pitchFamily="2" charset="0"/>
                </a:rPr>
                <a:t>about local services &amp; support– and how to connect with them.</a:t>
              </a:r>
            </a:p>
          </p:txBody>
        </p:sp>
      </p:grpSp>
      <p:sp>
        <p:nvSpPr>
          <p:cNvPr id="4" name="TextBox 3">
            <a:extLst>
              <a:ext uri="{FF2B5EF4-FFF2-40B4-BE49-F238E27FC236}">
                <a16:creationId xmlns:a16="http://schemas.microsoft.com/office/drawing/2014/main" id="{BC56344B-E535-B99C-1C91-7ACE599504E3}"/>
              </a:ext>
            </a:extLst>
          </p:cNvPr>
          <p:cNvSpPr txBox="1"/>
          <p:nvPr/>
        </p:nvSpPr>
        <p:spPr>
          <a:xfrm>
            <a:off x="352424" y="6170239"/>
            <a:ext cx="10817600" cy="584775"/>
          </a:xfrm>
          <a:prstGeom prst="rect">
            <a:avLst/>
          </a:prstGeom>
          <a:solidFill>
            <a:schemeClr val="accent4">
              <a:lumMod val="40000"/>
              <a:lumOff val="60000"/>
            </a:schemeClr>
          </a:solidFill>
        </p:spPr>
        <p:txBody>
          <a:bodyPr wrap="square">
            <a:spAutoFit/>
          </a:bodyPr>
          <a:lstStyle/>
          <a:p>
            <a:r>
              <a:rPr lang="en-GB" sz="1600" b="1" dirty="0">
                <a:latin typeface="Poppins" panose="00000500000000000000" pitchFamily="2" charset="0"/>
                <a:cs typeface="Poppins" panose="00000500000000000000" pitchFamily="2" charset="0"/>
              </a:rPr>
              <a:t>More learning is shared later in this presentation – </a:t>
            </a:r>
            <a:r>
              <a:rPr lang="en-GB" sz="1600" dirty="0">
                <a:latin typeface="Poppins" panose="00000500000000000000" pitchFamily="2" charset="0"/>
                <a:cs typeface="Poppins" panose="00000500000000000000" pitchFamily="2" charset="0"/>
              </a:rPr>
              <a:t>in Section 4, including overcoming challenges and emerging changes in the Greenwich health system.</a:t>
            </a:r>
          </a:p>
        </p:txBody>
      </p:sp>
      <p:grpSp>
        <p:nvGrpSpPr>
          <p:cNvPr id="7" name="Group 6">
            <a:extLst>
              <a:ext uri="{FF2B5EF4-FFF2-40B4-BE49-F238E27FC236}">
                <a16:creationId xmlns:a16="http://schemas.microsoft.com/office/drawing/2014/main" id="{24B46FFD-DF52-60CE-3558-3109616C6703}"/>
              </a:ext>
            </a:extLst>
          </p:cNvPr>
          <p:cNvGrpSpPr/>
          <p:nvPr/>
        </p:nvGrpSpPr>
        <p:grpSpPr>
          <a:xfrm>
            <a:off x="7508661" y="2432128"/>
            <a:ext cx="2051406" cy="3520808"/>
            <a:chOff x="1397" y="304143"/>
            <a:chExt cx="1762428" cy="3823282"/>
          </a:xfrm>
        </p:grpSpPr>
        <p:sp>
          <p:nvSpPr>
            <p:cNvPr id="8" name="Rectangle: Rounded Corners 7">
              <a:extLst>
                <a:ext uri="{FF2B5EF4-FFF2-40B4-BE49-F238E27FC236}">
                  <a16:creationId xmlns:a16="http://schemas.microsoft.com/office/drawing/2014/main" id="{D6D58127-02D6-94C8-2C20-795AC03FC4E7}"/>
                </a:ext>
              </a:extLst>
            </p:cNvPr>
            <p:cNvSpPr/>
            <p:nvPr/>
          </p:nvSpPr>
          <p:spPr>
            <a:xfrm>
              <a:off x="1398" y="304143"/>
              <a:ext cx="1762427" cy="382328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endParaRPr lang="en-GB"/>
            </a:p>
          </p:txBody>
        </p:sp>
        <p:sp>
          <p:nvSpPr>
            <p:cNvPr id="9" name="Rectangle: Rounded Corners 4">
              <a:extLst>
                <a:ext uri="{FF2B5EF4-FFF2-40B4-BE49-F238E27FC236}">
                  <a16:creationId xmlns:a16="http://schemas.microsoft.com/office/drawing/2014/main" id="{D8155F7B-FE61-CB7D-8425-4B8703F2E4F5}"/>
                </a:ext>
              </a:extLst>
            </p:cNvPr>
            <p:cNvSpPr txBox="1"/>
            <p:nvPr/>
          </p:nvSpPr>
          <p:spPr>
            <a:xfrm>
              <a:off x="1397" y="304143"/>
              <a:ext cx="1762427" cy="38232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3262" tIns="180000" rIns="93262" bIns="180000" numCol="1" spcCol="1270" anchor="ctr" anchorCtr="0">
              <a:noAutofit/>
            </a:bodyPr>
            <a:lstStyle/>
            <a:p>
              <a:pPr algn="ctr">
                <a:spcBef>
                  <a:spcPts val="600"/>
                </a:spcBef>
              </a:pPr>
              <a:r>
                <a:rPr lang="en-GB" sz="1600" b="1" kern="1200" dirty="0">
                  <a:latin typeface="Poppins" panose="00000500000000000000" pitchFamily="2" charset="0"/>
                  <a:cs typeface="Poppins" panose="00000500000000000000" pitchFamily="2" charset="0"/>
                </a:rPr>
                <a:t>Time and care to create safe spaces and belonging for participants (continued)</a:t>
              </a:r>
            </a:p>
            <a:p>
              <a:pPr algn="ctr">
                <a:spcBef>
                  <a:spcPts val="600"/>
                </a:spcBef>
              </a:pPr>
              <a:endParaRPr lang="en-GB" kern="1200" dirty="0">
                <a:solidFill>
                  <a:schemeClr val="accent1"/>
                </a:solidFill>
                <a:latin typeface="Poppins" panose="00000500000000000000" pitchFamily="2" charset="0"/>
                <a:cs typeface="Poppins" panose="00000500000000000000" pitchFamily="2" charset="0"/>
              </a:endParaRPr>
            </a:p>
            <a:p>
              <a:pPr algn="ctr">
                <a:spcBef>
                  <a:spcPts val="600"/>
                </a:spcBef>
              </a:pPr>
              <a:r>
                <a:rPr lang="en-GB" kern="1200" dirty="0">
                  <a:solidFill>
                    <a:schemeClr val="accent1"/>
                  </a:solidFill>
                  <a:latin typeface="Poppins" panose="00000500000000000000" pitchFamily="2" charset="0"/>
                  <a:cs typeface="Poppins" panose="00000500000000000000" pitchFamily="2" charset="0"/>
                </a:rPr>
                <a:t>Giving participants ownership on scheduling, shaping and communicating about next sessions.</a:t>
              </a:r>
            </a:p>
          </p:txBody>
        </p:sp>
      </p:grpSp>
    </p:spTree>
    <p:extLst>
      <p:ext uri="{BB962C8B-B14F-4D97-AF65-F5344CB8AC3E}">
        <p14:creationId xmlns:p14="http://schemas.microsoft.com/office/powerpoint/2010/main" val="3531157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003C5-334A-2487-2891-CD338BA1A0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6EC604-B41C-52A4-DF6F-B0F5D2175337}"/>
              </a:ext>
            </a:extLst>
          </p:cNvPr>
          <p:cNvSpPr>
            <a:spLocks noGrp="1"/>
          </p:cNvSpPr>
          <p:nvPr>
            <p:ph type="title"/>
          </p:nvPr>
        </p:nvSpPr>
        <p:spPr>
          <a:xfrm>
            <a:off x="352424" y="179962"/>
            <a:ext cx="10467975" cy="1044000"/>
          </a:xfrm>
        </p:spPr>
        <p:txBody>
          <a:bodyPr>
            <a:normAutofit/>
          </a:bodyPr>
          <a:lstStyle/>
          <a:p>
            <a:r>
              <a:rPr lang="en-GB" sz="3200" dirty="0"/>
              <a:t>Learning from grantees – appropriate evaluation</a:t>
            </a:r>
          </a:p>
        </p:txBody>
      </p:sp>
      <p:sp>
        <p:nvSpPr>
          <p:cNvPr id="13" name="TextBox 12">
            <a:extLst>
              <a:ext uri="{FF2B5EF4-FFF2-40B4-BE49-F238E27FC236}">
                <a16:creationId xmlns:a16="http://schemas.microsoft.com/office/drawing/2014/main" id="{B580DAD0-EC38-5B7D-8D48-9899D6E431BB}"/>
              </a:ext>
            </a:extLst>
          </p:cNvPr>
          <p:cNvSpPr txBox="1"/>
          <p:nvPr/>
        </p:nvSpPr>
        <p:spPr>
          <a:xfrm>
            <a:off x="448234" y="1138518"/>
            <a:ext cx="8848165" cy="5432256"/>
          </a:xfrm>
          <a:prstGeom prst="rect">
            <a:avLst/>
          </a:prstGeom>
          <a:solidFill>
            <a:schemeClr val="accent4">
              <a:lumMod val="40000"/>
              <a:lumOff val="60000"/>
            </a:schemeClr>
          </a:solidFill>
        </p:spPr>
        <p:txBody>
          <a:bodyPr wrap="square" rtlCol="0">
            <a:spAutoFit/>
          </a:bodyPr>
          <a:lstStyle/>
          <a:p>
            <a:r>
              <a:rPr lang="en-GB" sz="1600" b="1" dirty="0">
                <a:latin typeface="Poppins" panose="00000500000000000000" pitchFamily="2" charset="0"/>
                <a:cs typeface="Poppins" panose="00000500000000000000" pitchFamily="2" charset="0"/>
              </a:rPr>
              <a:t>Good practices and tips from grantees </a:t>
            </a:r>
            <a:r>
              <a:rPr lang="en-GB" sz="1600" dirty="0">
                <a:latin typeface="Poppins" panose="00000500000000000000" pitchFamily="2" charset="0"/>
                <a:cs typeface="Poppins" panose="00000500000000000000" pitchFamily="2" charset="0"/>
              </a:rPr>
              <a:t>for how they evaluated their work or received useful feedback from their beneficiaries </a:t>
            </a:r>
            <a:r>
              <a:rPr lang="en-GB" sz="1600" b="1" dirty="0">
                <a:latin typeface="Poppins" panose="00000500000000000000" pitchFamily="2" charset="0"/>
                <a:cs typeface="Poppins" panose="00000500000000000000" pitchFamily="2" charset="0"/>
              </a:rPr>
              <a:t>to adapt what they do</a:t>
            </a:r>
            <a:r>
              <a:rPr lang="en-GB" sz="1600" dirty="0">
                <a:latin typeface="Poppins" panose="00000500000000000000" pitchFamily="2" charset="0"/>
                <a:cs typeface="Poppins" panose="00000500000000000000" pitchFamily="2" charset="0"/>
              </a:rPr>
              <a:t>:</a:t>
            </a:r>
          </a:p>
          <a:p>
            <a:endParaRPr lang="en-GB" sz="1600" dirty="0">
              <a:latin typeface="Poppins" panose="00000500000000000000" pitchFamily="2" charset="0"/>
              <a:cs typeface="Poppins" panose="00000500000000000000" pitchFamily="2" charset="0"/>
            </a:endParaRPr>
          </a:p>
          <a:p>
            <a:pPr marL="215900" lvl="0" indent="-215900">
              <a:buSzPts val="1400"/>
              <a:buFont typeface="Arial"/>
              <a:buChar char="•"/>
            </a:pPr>
            <a:r>
              <a:rPr lang="en-GB" sz="1600" dirty="0">
                <a:latin typeface="Poppins" panose="00000500000000000000" pitchFamily="2" charset="0"/>
                <a:ea typeface="Poppins"/>
                <a:cs typeface="Poppins" panose="00000500000000000000" pitchFamily="2" charset="0"/>
                <a:sym typeface="Poppins"/>
              </a:rPr>
              <a:t>Using </a:t>
            </a:r>
            <a:r>
              <a:rPr lang="en-GB" sz="1600" u="sng" dirty="0">
                <a:latin typeface="Poppins" panose="00000500000000000000" pitchFamily="2" charset="0"/>
                <a:ea typeface="Poppins"/>
                <a:cs typeface="Poppins" panose="00000500000000000000" pitchFamily="2" charset="0"/>
                <a:sym typeface="Poppins"/>
              </a:rPr>
              <a:t>best practice measures</a:t>
            </a:r>
            <a:r>
              <a:rPr lang="en-GB" sz="1600" dirty="0">
                <a:latin typeface="Poppins" panose="00000500000000000000" pitchFamily="2" charset="0"/>
                <a:ea typeface="Poppins"/>
                <a:cs typeface="Poppins" panose="00000500000000000000" pitchFamily="2" charset="0"/>
                <a:sym typeface="Poppins"/>
              </a:rPr>
              <a:t> of subjective wellbeing and health reporting.</a:t>
            </a:r>
          </a:p>
          <a:p>
            <a:pPr marL="215900" lvl="0" indent="-215900">
              <a:spcBef>
                <a:spcPts val="600"/>
              </a:spcBef>
              <a:buSzPts val="1400"/>
              <a:buFont typeface="Arial"/>
              <a:buChar char="•"/>
            </a:pPr>
            <a:r>
              <a:rPr lang="en-GB" sz="1600" dirty="0">
                <a:latin typeface="Poppins" panose="00000500000000000000" pitchFamily="2" charset="0"/>
                <a:ea typeface="Poppins"/>
                <a:cs typeface="Poppins" panose="00000500000000000000" pitchFamily="2" charset="0"/>
                <a:sym typeface="Poppins"/>
              </a:rPr>
              <a:t>Capturing </a:t>
            </a:r>
            <a:r>
              <a:rPr lang="en-GB" sz="1600" u="sng" dirty="0">
                <a:latin typeface="Poppins" panose="00000500000000000000" pitchFamily="2" charset="0"/>
                <a:ea typeface="Poppins"/>
                <a:cs typeface="Poppins" panose="00000500000000000000" pitchFamily="2" charset="0"/>
                <a:sym typeface="Poppins"/>
              </a:rPr>
              <a:t>the baseline</a:t>
            </a:r>
            <a:r>
              <a:rPr lang="en-GB" sz="1600" dirty="0">
                <a:latin typeface="Poppins" panose="00000500000000000000" pitchFamily="2" charset="0"/>
                <a:ea typeface="Poppins"/>
                <a:cs typeface="Poppins" panose="00000500000000000000" pitchFamily="2" charset="0"/>
                <a:sym typeface="Poppins"/>
              </a:rPr>
              <a:t> of beneficiaries.</a:t>
            </a:r>
          </a:p>
          <a:p>
            <a:pPr marL="215900" lvl="0" indent="-215900">
              <a:spcBef>
                <a:spcPts val="600"/>
              </a:spcBef>
              <a:buSzPts val="1400"/>
              <a:buFont typeface="Arial"/>
              <a:buChar char="•"/>
            </a:pPr>
            <a:r>
              <a:rPr lang="en-GB" sz="1600" u="sng" dirty="0">
                <a:latin typeface="Poppins" panose="00000500000000000000" pitchFamily="2" charset="0"/>
                <a:ea typeface="Poppins"/>
                <a:cs typeface="Poppins" panose="00000500000000000000" pitchFamily="2" charset="0"/>
                <a:sym typeface="Poppins"/>
              </a:rPr>
              <a:t>Repeating measures</a:t>
            </a:r>
            <a:r>
              <a:rPr lang="en-GB" sz="1600" dirty="0">
                <a:latin typeface="Poppins" panose="00000500000000000000" pitchFamily="2" charset="0"/>
                <a:ea typeface="Poppins"/>
                <a:cs typeface="Poppins" panose="00000500000000000000" pitchFamily="2" charset="0"/>
                <a:sym typeface="Poppins"/>
              </a:rPr>
              <a:t> at in- and post-delivery points.</a:t>
            </a:r>
          </a:p>
          <a:p>
            <a:pPr marL="215900" lvl="0" indent="-215900">
              <a:spcBef>
                <a:spcPts val="600"/>
              </a:spcBef>
              <a:buSzPts val="1400"/>
              <a:buFont typeface="Arial"/>
              <a:buChar char="•"/>
            </a:pPr>
            <a:r>
              <a:rPr lang="en-GB" sz="1600" dirty="0">
                <a:latin typeface="Poppins" panose="00000500000000000000" pitchFamily="2" charset="0"/>
                <a:ea typeface="Poppins"/>
                <a:cs typeface="Poppins" panose="00000500000000000000" pitchFamily="2" charset="0"/>
                <a:sym typeface="Poppins"/>
              </a:rPr>
              <a:t>Capturing </a:t>
            </a:r>
            <a:r>
              <a:rPr lang="en-GB" sz="1600" u="sng" dirty="0">
                <a:latin typeface="Poppins" panose="00000500000000000000" pitchFamily="2" charset="0"/>
                <a:ea typeface="Poppins"/>
                <a:cs typeface="Poppins" panose="00000500000000000000" pitchFamily="2" charset="0"/>
                <a:sym typeface="Poppins"/>
              </a:rPr>
              <a:t>beneficiaries’ knowledge changes</a:t>
            </a:r>
            <a:r>
              <a:rPr lang="en-GB" sz="1600" dirty="0">
                <a:latin typeface="Poppins" panose="00000500000000000000" pitchFamily="2" charset="0"/>
                <a:ea typeface="Poppins"/>
                <a:cs typeface="Poppins" panose="00000500000000000000" pitchFamily="2" charset="0"/>
                <a:sym typeface="Poppins"/>
              </a:rPr>
              <a:t>, awareness and use of available support and resources.</a:t>
            </a:r>
          </a:p>
          <a:p>
            <a:pPr marL="215900" lvl="0" indent="-215900">
              <a:spcBef>
                <a:spcPts val="600"/>
              </a:spcBef>
              <a:buSzPts val="1400"/>
              <a:buFont typeface="Arial"/>
              <a:buChar char="•"/>
            </a:pPr>
            <a:r>
              <a:rPr lang="en-GB" sz="1600" dirty="0">
                <a:latin typeface="Poppins" panose="00000500000000000000" pitchFamily="2" charset="0"/>
                <a:ea typeface="Poppins"/>
                <a:cs typeface="Poppins" panose="00000500000000000000" pitchFamily="2" charset="0"/>
                <a:sym typeface="Poppins"/>
              </a:rPr>
              <a:t>Capturing </a:t>
            </a:r>
            <a:r>
              <a:rPr lang="en-GB" sz="1600" u="sng" dirty="0">
                <a:latin typeface="Poppins" panose="00000500000000000000" pitchFamily="2" charset="0"/>
                <a:ea typeface="Poppins"/>
                <a:cs typeface="Poppins" panose="00000500000000000000" pitchFamily="2" charset="0"/>
                <a:sym typeface="Poppins"/>
              </a:rPr>
              <a:t>beneficiary stories and journeys – </a:t>
            </a:r>
            <a:r>
              <a:rPr lang="en-GB" sz="1600" dirty="0">
                <a:latin typeface="Poppins" panose="00000500000000000000" pitchFamily="2" charset="0"/>
                <a:ea typeface="Poppins"/>
                <a:cs typeface="Poppins" panose="00000500000000000000" pitchFamily="2" charset="0"/>
                <a:sym typeface="Poppins"/>
              </a:rPr>
              <a:t> in how they navigate health inequalities or undertake opportunities.</a:t>
            </a:r>
            <a:endParaRPr lang="en-GB" sz="1600" dirty="0">
              <a:latin typeface="Poppins" panose="00000500000000000000" pitchFamily="2" charset="0"/>
              <a:cs typeface="Poppins" panose="00000500000000000000" pitchFamily="2" charset="0"/>
            </a:endParaRPr>
          </a:p>
          <a:p>
            <a:pPr marL="215900" lvl="0" indent="-215900">
              <a:spcBef>
                <a:spcPts val="600"/>
              </a:spcBef>
              <a:buSzPts val="1400"/>
              <a:buFont typeface="Arial"/>
              <a:buChar char="•"/>
            </a:pPr>
            <a:r>
              <a:rPr lang="en-GB" sz="1600" dirty="0">
                <a:latin typeface="Poppins" panose="00000500000000000000" pitchFamily="2" charset="0"/>
                <a:ea typeface="Poppins"/>
                <a:cs typeface="Poppins" panose="00000500000000000000" pitchFamily="2" charset="0"/>
                <a:sym typeface="Poppins"/>
              </a:rPr>
              <a:t>Using </a:t>
            </a:r>
            <a:r>
              <a:rPr lang="en-GB" sz="1600" u="sng" dirty="0">
                <a:latin typeface="Poppins" panose="00000500000000000000" pitchFamily="2" charset="0"/>
                <a:ea typeface="Poppins"/>
                <a:cs typeface="Poppins" panose="00000500000000000000" pitchFamily="2" charset="0"/>
                <a:sym typeface="Poppins"/>
              </a:rPr>
              <a:t>WhatsApp groups </a:t>
            </a:r>
            <a:r>
              <a:rPr lang="en-GB" sz="1600" dirty="0">
                <a:latin typeface="Poppins" panose="00000500000000000000" pitchFamily="2" charset="0"/>
                <a:ea typeface="Poppins"/>
                <a:cs typeface="Poppins" panose="00000500000000000000" pitchFamily="2" charset="0"/>
                <a:sym typeface="Poppins"/>
              </a:rPr>
              <a:t>to capture feedback and run short polls.</a:t>
            </a:r>
          </a:p>
          <a:p>
            <a:pPr marL="215900" lvl="0" indent="-215900">
              <a:spcBef>
                <a:spcPts val="600"/>
              </a:spcBef>
              <a:buSzPts val="1400"/>
              <a:buFont typeface="Arial"/>
              <a:buChar char="•"/>
            </a:pPr>
            <a:r>
              <a:rPr lang="en-GB" sz="1600" u="sng" dirty="0">
                <a:latin typeface="Poppins" panose="00000500000000000000" pitchFamily="2" charset="0"/>
                <a:ea typeface="Poppins"/>
                <a:cs typeface="Poppins" panose="00000500000000000000" pitchFamily="2" charset="0"/>
                <a:sym typeface="Poppins"/>
              </a:rPr>
              <a:t>Building in learning and feedback moments </a:t>
            </a:r>
            <a:r>
              <a:rPr lang="en-GB" sz="1600" dirty="0">
                <a:latin typeface="Poppins" panose="00000500000000000000" pitchFamily="2" charset="0"/>
                <a:ea typeface="Poppins"/>
                <a:cs typeface="Poppins" panose="00000500000000000000" pitchFamily="2" charset="0"/>
                <a:sym typeface="Poppins"/>
              </a:rPr>
              <a:t>into usual sessions.</a:t>
            </a:r>
          </a:p>
          <a:p>
            <a:pPr lvl="0">
              <a:spcBef>
                <a:spcPts val="600"/>
              </a:spcBef>
              <a:buSzPts val="1400"/>
            </a:pPr>
            <a:endParaRPr lang="en-GB" sz="1600" u="sng" dirty="0">
              <a:latin typeface="Poppins" panose="00000500000000000000" pitchFamily="2" charset="0"/>
              <a:ea typeface="Poppins"/>
              <a:cs typeface="Poppins" panose="00000500000000000000" pitchFamily="2" charset="0"/>
              <a:sym typeface="Poppins"/>
            </a:endParaRPr>
          </a:p>
          <a:p>
            <a:pPr lvl="0">
              <a:spcBef>
                <a:spcPts val="600"/>
              </a:spcBef>
              <a:buSzPts val="1400"/>
            </a:pPr>
            <a:r>
              <a:rPr lang="en-GB" sz="1600" u="sng" dirty="0">
                <a:latin typeface="Poppins" panose="00000500000000000000" pitchFamily="2" charset="0"/>
                <a:ea typeface="Poppins"/>
                <a:cs typeface="Poppins" panose="00000500000000000000" pitchFamily="2" charset="0"/>
                <a:sym typeface="Poppins"/>
              </a:rPr>
              <a:t>Conversational and self-reflective approaches </a:t>
            </a:r>
            <a:r>
              <a:rPr lang="en-GB" sz="1600" dirty="0">
                <a:latin typeface="Poppins" panose="00000500000000000000" pitchFamily="2" charset="0"/>
                <a:ea typeface="Poppins"/>
                <a:cs typeface="Poppins" panose="00000500000000000000" pitchFamily="2" charset="0"/>
                <a:sym typeface="Poppins"/>
              </a:rPr>
              <a:t>are also useful tools for beneficiaries to share their experience and story, to reflect what they have learnt and what has changed for them.</a:t>
            </a:r>
          </a:p>
          <a:p>
            <a:pPr lvl="0">
              <a:spcBef>
                <a:spcPts val="600"/>
              </a:spcBef>
              <a:buSzPts val="1400"/>
            </a:pPr>
            <a:r>
              <a:rPr lang="en-GB" sz="1600" dirty="0">
                <a:latin typeface="Poppins" panose="00000500000000000000" pitchFamily="2" charset="0"/>
                <a:ea typeface="Poppins"/>
                <a:cs typeface="Poppins" panose="00000500000000000000" pitchFamily="2" charset="0"/>
                <a:sym typeface="Poppins"/>
              </a:rPr>
              <a:t>These can often be </a:t>
            </a:r>
            <a:r>
              <a:rPr lang="en-GB" sz="1600" u="sng" dirty="0">
                <a:latin typeface="Poppins" panose="00000500000000000000" pitchFamily="2" charset="0"/>
                <a:ea typeface="Poppins"/>
                <a:cs typeface="Poppins" panose="00000500000000000000" pitchFamily="2" charset="0"/>
                <a:sym typeface="Poppins"/>
              </a:rPr>
              <a:t>wrapped up into the project’s sessions/ activities </a:t>
            </a:r>
            <a:r>
              <a:rPr lang="en-GB" sz="1600" dirty="0">
                <a:latin typeface="Poppins" panose="00000500000000000000" pitchFamily="2" charset="0"/>
                <a:ea typeface="Poppins"/>
                <a:cs typeface="Poppins" panose="00000500000000000000" pitchFamily="2" charset="0"/>
                <a:sym typeface="Poppins"/>
              </a:rPr>
              <a:t>in enjoyable ways, such as to write own stories or create group posters.</a:t>
            </a:r>
          </a:p>
          <a:p>
            <a:endParaRPr lang="en-GB" dirty="0"/>
          </a:p>
        </p:txBody>
      </p:sp>
      <p:sp>
        <p:nvSpPr>
          <p:cNvPr id="3" name="Thought Bubble: Cloud 2">
            <a:extLst>
              <a:ext uri="{FF2B5EF4-FFF2-40B4-BE49-F238E27FC236}">
                <a16:creationId xmlns:a16="http://schemas.microsoft.com/office/drawing/2014/main" id="{5CB254B2-A363-FB9A-9F0F-9BFF9F3EBEA9}"/>
              </a:ext>
            </a:extLst>
          </p:cNvPr>
          <p:cNvSpPr/>
          <p:nvPr/>
        </p:nvSpPr>
        <p:spPr>
          <a:xfrm rot="260691">
            <a:off x="10076328" y="1559190"/>
            <a:ext cx="1479177" cy="878542"/>
          </a:xfrm>
          <a:prstGeom prst="cloud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peech Bubble: Oval 3">
            <a:extLst>
              <a:ext uri="{FF2B5EF4-FFF2-40B4-BE49-F238E27FC236}">
                <a16:creationId xmlns:a16="http://schemas.microsoft.com/office/drawing/2014/main" id="{EA14A7C8-DEDB-1A97-E551-2F2BBDAC35F5}"/>
              </a:ext>
            </a:extLst>
          </p:cNvPr>
          <p:cNvSpPr/>
          <p:nvPr/>
        </p:nvSpPr>
        <p:spPr>
          <a:xfrm rot="813961">
            <a:off x="10802470" y="3370731"/>
            <a:ext cx="1165412" cy="851647"/>
          </a:xfrm>
          <a:prstGeom prst="wedgeEllipse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We learnt…</a:t>
            </a:r>
          </a:p>
        </p:txBody>
      </p:sp>
      <p:sp>
        <p:nvSpPr>
          <p:cNvPr id="6" name="Speech Bubble: Oval 5">
            <a:extLst>
              <a:ext uri="{FF2B5EF4-FFF2-40B4-BE49-F238E27FC236}">
                <a16:creationId xmlns:a16="http://schemas.microsoft.com/office/drawing/2014/main" id="{748343E2-649B-4F57-C089-152F96038116}"/>
              </a:ext>
            </a:extLst>
          </p:cNvPr>
          <p:cNvSpPr/>
          <p:nvPr/>
        </p:nvSpPr>
        <p:spPr>
          <a:xfrm rot="20336255">
            <a:off x="9506312" y="3921357"/>
            <a:ext cx="1165412" cy="851647"/>
          </a:xfrm>
          <a:prstGeom prst="wedgeEllipse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I enjoyed…</a:t>
            </a:r>
          </a:p>
        </p:txBody>
      </p:sp>
      <p:sp>
        <p:nvSpPr>
          <p:cNvPr id="8" name="Speech Bubble: Oval 7">
            <a:extLst>
              <a:ext uri="{FF2B5EF4-FFF2-40B4-BE49-F238E27FC236}">
                <a16:creationId xmlns:a16="http://schemas.microsoft.com/office/drawing/2014/main" id="{288BF3B4-17A7-FBFC-695C-4B25E7D6D43D}"/>
              </a:ext>
            </a:extLst>
          </p:cNvPr>
          <p:cNvSpPr/>
          <p:nvPr/>
        </p:nvSpPr>
        <p:spPr>
          <a:xfrm rot="171084">
            <a:off x="10712823" y="4583106"/>
            <a:ext cx="1165412" cy="851647"/>
          </a:xfrm>
          <a:prstGeom prst="wedgeEllipse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I now do this…</a:t>
            </a:r>
          </a:p>
        </p:txBody>
      </p:sp>
    </p:spTree>
    <p:extLst>
      <p:ext uri="{BB962C8B-B14F-4D97-AF65-F5344CB8AC3E}">
        <p14:creationId xmlns:p14="http://schemas.microsoft.com/office/powerpoint/2010/main" val="4010276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F86AE-12FB-4FAD-C7D3-B75E5F202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F3528E-D0EB-02A0-3DA9-1FBA67209A5A}"/>
              </a:ext>
            </a:extLst>
          </p:cNvPr>
          <p:cNvSpPr>
            <a:spLocks noGrp="1"/>
          </p:cNvSpPr>
          <p:nvPr>
            <p:ph type="title"/>
          </p:nvPr>
        </p:nvSpPr>
        <p:spPr>
          <a:xfrm>
            <a:off x="352423" y="179961"/>
            <a:ext cx="11014823" cy="1254391"/>
          </a:xfrm>
        </p:spPr>
        <p:txBody>
          <a:bodyPr>
            <a:normAutofit/>
          </a:bodyPr>
          <a:lstStyle/>
          <a:p>
            <a:r>
              <a:rPr lang="en-GB" sz="3200" dirty="0"/>
              <a:t>Learning from grantees – Published Case Studies</a:t>
            </a:r>
          </a:p>
        </p:txBody>
      </p:sp>
      <p:sp>
        <p:nvSpPr>
          <p:cNvPr id="20" name="TextBox 19">
            <a:extLst>
              <a:ext uri="{FF2B5EF4-FFF2-40B4-BE49-F238E27FC236}">
                <a16:creationId xmlns:a16="http://schemas.microsoft.com/office/drawing/2014/main" id="{C9BC9EA2-2F8C-13BA-71ED-598FD5D73612}"/>
              </a:ext>
            </a:extLst>
          </p:cNvPr>
          <p:cNvSpPr txBox="1"/>
          <p:nvPr/>
        </p:nvSpPr>
        <p:spPr>
          <a:xfrm>
            <a:off x="352424" y="1436873"/>
            <a:ext cx="10817600" cy="584775"/>
          </a:xfrm>
          <a:prstGeom prst="rect">
            <a:avLst/>
          </a:prstGeom>
          <a:solidFill>
            <a:schemeClr val="accent4">
              <a:lumMod val="40000"/>
              <a:lumOff val="60000"/>
            </a:schemeClr>
          </a:solidFill>
        </p:spPr>
        <p:txBody>
          <a:bodyPr wrap="square">
            <a:spAutoFit/>
          </a:bodyPr>
          <a:lstStyle/>
          <a:p>
            <a:r>
              <a:rPr lang="en-GB" sz="1600" b="1" dirty="0">
                <a:latin typeface="Poppins" panose="00000500000000000000" pitchFamily="2" charset="0"/>
                <a:cs typeface="Poppins" panose="00000500000000000000" pitchFamily="2" charset="0"/>
              </a:rPr>
              <a:t>A set of Case Studies have been developed, </a:t>
            </a:r>
            <a:r>
              <a:rPr lang="en-GB" sz="1600" dirty="0">
                <a:latin typeface="Poppins" panose="00000500000000000000" pitchFamily="2" charset="0"/>
                <a:cs typeface="Poppins" panose="00000500000000000000" pitchFamily="2" charset="0"/>
              </a:rPr>
              <a:t>from randomly selected participants. These are available on the dedicated webpage and set out useful learning for others. </a:t>
            </a:r>
          </a:p>
        </p:txBody>
      </p:sp>
      <p:sp>
        <p:nvSpPr>
          <p:cNvPr id="4" name="Rectangle: Rounded Corners 3">
            <a:extLst>
              <a:ext uri="{FF2B5EF4-FFF2-40B4-BE49-F238E27FC236}">
                <a16:creationId xmlns:a16="http://schemas.microsoft.com/office/drawing/2014/main" id="{83681A28-3F3F-E99F-F1A1-F9E68BFAA1CF}"/>
              </a:ext>
            </a:extLst>
          </p:cNvPr>
          <p:cNvSpPr/>
          <p:nvPr/>
        </p:nvSpPr>
        <p:spPr>
          <a:xfrm>
            <a:off x="3989294" y="2378408"/>
            <a:ext cx="4213339" cy="4228580"/>
          </a:xfrm>
          <a:prstGeom prst="roundRect">
            <a:avLst/>
          </a:prstGeom>
          <a:solidFill>
            <a:schemeClr val="bg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000"/>
              </a:spcAft>
            </a:pPr>
            <a:r>
              <a:rPr lang="en-GB" sz="1600" b="1" dirty="0">
                <a:solidFill>
                  <a:schemeClr val="tx1"/>
                </a:solidFill>
                <a:latin typeface="Poppins" panose="00000500000000000000" pitchFamily="2" charset="0"/>
                <a:cs typeface="Poppins" panose="00000500000000000000" pitchFamily="2" charset="0"/>
              </a:rPr>
              <a:t>Wave 2 Case Studies:</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#1 Afghan Women’s Empowerment: </a:t>
            </a:r>
            <a:r>
              <a:rPr lang="en-GB" sz="1600" dirty="0">
                <a:solidFill>
                  <a:schemeClr val="tx1"/>
                </a:solidFill>
                <a:latin typeface="Poppins" panose="00000500000000000000" pitchFamily="2" charset="0"/>
                <a:cs typeface="Poppins" panose="00000500000000000000" pitchFamily="2" charset="0"/>
              </a:rPr>
              <a:t>Building a community</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#2 Little Me Being Free: </a:t>
            </a:r>
            <a:r>
              <a:rPr lang="en-GB" sz="1600" dirty="0">
                <a:solidFill>
                  <a:schemeClr val="tx1"/>
                </a:solidFill>
                <a:latin typeface="Poppins" panose="00000500000000000000" pitchFamily="2" charset="0"/>
                <a:cs typeface="Poppins" panose="00000500000000000000" pitchFamily="2" charset="0"/>
              </a:rPr>
              <a:t>Children’s emotional literacy</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#3 Men’s mental health drop-in club</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#4 BlindAid: </a:t>
            </a:r>
            <a:r>
              <a:rPr lang="en-GB" sz="1600" dirty="0">
                <a:solidFill>
                  <a:schemeClr val="tx1"/>
                </a:solidFill>
                <a:latin typeface="Poppins" panose="00000500000000000000" pitchFamily="2" charset="0"/>
                <a:cs typeface="Poppins" panose="00000500000000000000" pitchFamily="2" charset="0"/>
              </a:rPr>
              <a:t>Connecting and helping visually impaired adults</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#5 Abkara Women’s Group:</a:t>
            </a:r>
            <a:r>
              <a:rPr lang="en-GB" sz="1600" dirty="0">
                <a:solidFill>
                  <a:schemeClr val="tx1"/>
                </a:solidFill>
                <a:latin typeface="Poppins" panose="00000500000000000000" pitchFamily="2" charset="0"/>
                <a:cs typeface="Poppins" panose="00000500000000000000" pitchFamily="2" charset="0"/>
              </a:rPr>
              <a:t> Addressing health barriers </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#6 Multi-sports for people with disabilities </a:t>
            </a:r>
            <a:endParaRPr lang="en-GB" dirty="0">
              <a:solidFill>
                <a:schemeClr val="tx1"/>
              </a:solidFill>
              <a:latin typeface="Poppins" panose="00000500000000000000" pitchFamily="2" charset="0"/>
              <a:cs typeface="Poppins" panose="00000500000000000000" pitchFamily="2" charset="0"/>
            </a:endParaRPr>
          </a:p>
        </p:txBody>
      </p:sp>
      <p:sp>
        <p:nvSpPr>
          <p:cNvPr id="6" name="Rectangle: Rounded Corners 5">
            <a:extLst>
              <a:ext uri="{FF2B5EF4-FFF2-40B4-BE49-F238E27FC236}">
                <a16:creationId xmlns:a16="http://schemas.microsoft.com/office/drawing/2014/main" id="{2B31BB9E-E737-0FA2-79F4-8A3DC67CDD66}"/>
              </a:ext>
            </a:extLst>
          </p:cNvPr>
          <p:cNvSpPr/>
          <p:nvPr/>
        </p:nvSpPr>
        <p:spPr>
          <a:xfrm>
            <a:off x="323813" y="2378409"/>
            <a:ext cx="3442417" cy="4299630"/>
          </a:xfrm>
          <a:prstGeom prst="roundRect">
            <a:avLst/>
          </a:prstGeom>
          <a:solidFill>
            <a:schemeClr val="accent4">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000"/>
              </a:spcAft>
            </a:pPr>
            <a:r>
              <a:rPr lang="en-GB" sz="1600" b="1" dirty="0">
                <a:solidFill>
                  <a:schemeClr val="tx1"/>
                </a:solidFill>
                <a:latin typeface="Poppins" panose="00000500000000000000" pitchFamily="2" charset="0"/>
                <a:cs typeface="Poppins" panose="00000500000000000000" pitchFamily="2" charset="0"/>
              </a:rPr>
              <a:t>Wave 1 Case Studies:</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#1 Raise the Roof</a:t>
            </a:r>
            <a:r>
              <a:rPr lang="en-GB" sz="1600" dirty="0">
                <a:solidFill>
                  <a:schemeClr val="tx1"/>
                </a:solidFill>
                <a:latin typeface="Poppins" panose="00000500000000000000" pitchFamily="2" charset="0"/>
                <a:cs typeface="Poppins" panose="00000500000000000000" pitchFamily="2" charset="0"/>
              </a:rPr>
              <a:t>: Building a community through fitness</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#2 Supporting SEND: </a:t>
            </a:r>
            <a:r>
              <a:rPr lang="en-GB" sz="1600" dirty="0">
                <a:solidFill>
                  <a:schemeClr val="tx1"/>
                </a:solidFill>
                <a:latin typeface="Poppins" panose="00000500000000000000" pitchFamily="2" charset="0"/>
                <a:cs typeface="Poppins" panose="00000500000000000000" pitchFamily="2" charset="0"/>
              </a:rPr>
              <a:t>Better assistance to parents, carers, and professionals</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#3 Keep on Moving: </a:t>
            </a:r>
            <a:r>
              <a:rPr lang="en-GB" sz="1600" dirty="0">
                <a:solidFill>
                  <a:schemeClr val="tx1"/>
                </a:solidFill>
                <a:latin typeface="Poppins" panose="00000500000000000000" pitchFamily="2" charset="0"/>
                <a:cs typeface="Poppins" panose="00000500000000000000" pitchFamily="2" charset="0"/>
              </a:rPr>
              <a:t>Creative exercises with safety and connection</a:t>
            </a:r>
          </a:p>
          <a:p>
            <a:pPr algn="ctr">
              <a:spcBef>
                <a:spcPts val="300"/>
              </a:spcBef>
              <a:spcAft>
                <a:spcPts val="1000"/>
              </a:spcAft>
            </a:pPr>
            <a:r>
              <a:rPr lang="en-GB" sz="1600" u="sng" dirty="0">
                <a:solidFill>
                  <a:schemeClr val="tx1"/>
                </a:solidFill>
                <a:latin typeface="Poppins" panose="00000500000000000000" pitchFamily="2" charset="0"/>
                <a:cs typeface="Poppins" panose="00000500000000000000" pitchFamily="2" charset="0"/>
              </a:rPr>
              <a:t>#4 REACH: </a:t>
            </a:r>
            <a:r>
              <a:rPr lang="en-GB" sz="1600" dirty="0">
                <a:solidFill>
                  <a:schemeClr val="tx1"/>
                </a:solidFill>
                <a:latin typeface="Poppins" panose="00000500000000000000" pitchFamily="2" charset="0"/>
                <a:cs typeface="Poppins" panose="00000500000000000000" pitchFamily="2" charset="0"/>
              </a:rPr>
              <a:t>Creative Health - advocacy and collaboration</a:t>
            </a:r>
          </a:p>
          <a:p>
            <a:pPr algn="ctr">
              <a:spcAft>
                <a:spcPts val="1000"/>
              </a:spcAft>
            </a:pPr>
            <a:endParaRPr lang="en-GB" sz="1600" dirty="0">
              <a:solidFill>
                <a:schemeClr val="tx1"/>
              </a:solidFill>
              <a:latin typeface="Poppins" panose="00000500000000000000" pitchFamily="2" charset="0"/>
              <a:cs typeface="Poppins" panose="00000500000000000000" pitchFamily="2" charset="0"/>
            </a:endParaRPr>
          </a:p>
        </p:txBody>
      </p:sp>
      <p:sp>
        <p:nvSpPr>
          <p:cNvPr id="8" name="TextBox 7">
            <a:extLst>
              <a:ext uri="{FF2B5EF4-FFF2-40B4-BE49-F238E27FC236}">
                <a16:creationId xmlns:a16="http://schemas.microsoft.com/office/drawing/2014/main" id="{6CCE0DCA-99D1-DB88-C61A-438168D60FB8}"/>
              </a:ext>
            </a:extLst>
          </p:cNvPr>
          <p:cNvSpPr txBox="1"/>
          <p:nvPr/>
        </p:nvSpPr>
        <p:spPr>
          <a:xfrm>
            <a:off x="1214529" y="927782"/>
            <a:ext cx="3487272" cy="338554"/>
          </a:xfrm>
          <a:prstGeom prst="rect">
            <a:avLst/>
          </a:prstGeom>
          <a:noFill/>
        </p:spPr>
        <p:txBody>
          <a:bodyPr wrap="square">
            <a:spAutoFit/>
          </a:bodyPr>
          <a:lstStyle/>
          <a:p>
            <a:pPr marL="0" marR="0" lvl="0" indent="0" algn="ctr" rtl="0">
              <a:lnSpc>
                <a:spcPct val="100000"/>
              </a:lnSpc>
              <a:spcBef>
                <a:spcPts val="0"/>
              </a:spcBef>
              <a:spcAft>
                <a:spcPts val="0"/>
              </a:spcAft>
              <a:buNone/>
            </a:pPr>
            <a:r>
              <a:rPr lang="en-GB" sz="1600" b="0" i="0" u="sng" strike="noStrike" cap="none" dirty="0">
                <a:solidFill>
                  <a:schemeClr val="accent1"/>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https://www.dgcities.com/ghc</a:t>
            </a:r>
            <a:endParaRPr lang="en-GB" sz="1600" b="0" i="0" u="sng" strike="noStrike" cap="none" dirty="0">
              <a:solidFill>
                <a:schemeClr val="accent1"/>
              </a:solidFill>
              <a:latin typeface="Poppins"/>
              <a:ea typeface="Poppins"/>
              <a:cs typeface="Poppins"/>
              <a:sym typeface="Poppins"/>
            </a:endParaRPr>
          </a:p>
        </p:txBody>
      </p:sp>
      <p:sp>
        <p:nvSpPr>
          <p:cNvPr id="9" name="Arrow: Right 8">
            <a:extLst>
              <a:ext uri="{FF2B5EF4-FFF2-40B4-BE49-F238E27FC236}">
                <a16:creationId xmlns:a16="http://schemas.microsoft.com/office/drawing/2014/main" id="{9DF9DA13-195F-5BC0-1199-FDF7834FFA87}"/>
              </a:ext>
            </a:extLst>
          </p:cNvPr>
          <p:cNvSpPr/>
          <p:nvPr/>
        </p:nvSpPr>
        <p:spPr>
          <a:xfrm>
            <a:off x="366807" y="977595"/>
            <a:ext cx="915894" cy="2477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E70E013F-A770-7BAC-FB8E-8B9C3AF337E8}"/>
              </a:ext>
            </a:extLst>
          </p:cNvPr>
          <p:cNvPicPr>
            <a:picLocks noChangeAspect="1"/>
          </p:cNvPicPr>
          <p:nvPr/>
        </p:nvPicPr>
        <p:blipFill>
          <a:blip r:embed="rId3"/>
          <a:stretch>
            <a:fillRect/>
          </a:stretch>
        </p:blipFill>
        <p:spPr>
          <a:xfrm>
            <a:off x="8531483" y="4590131"/>
            <a:ext cx="3516559" cy="2184674"/>
          </a:xfrm>
          <a:prstGeom prst="rect">
            <a:avLst/>
          </a:prstGeom>
        </p:spPr>
      </p:pic>
      <p:sp>
        <p:nvSpPr>
          <p:cNvPr id="5" name="Rectangle: Rounded Corners 4">
            <a:extLst>
              <a:ext uri="{FF2B5EF4-FFF2-40B4-BE49-F238E27FC236}">
                <a16:creationId xmlns:a16="http://schemas.microsoft.com/office/drawing/2014/main" id="{DB75A3BD-DA45-6982-0B2F-AFC88A00A45A}"/>
              </a:ext>
            </a:extLst>
          </p:cNvPr>
          <p:cNvSpPr/>
          <p:nvPr/>
        </p:nvSpPr>
        <p:spPr>
          <a:xfrm>
            <a:off x="8882825" y="2521269"/>
            <a:ext cx="2813877" cy="2345858"/>
          </a:xfrm>
          <a:prstGeom prst="round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latin typeface="Poppins" panose="00000500000000000000" pitchFamily="2" charset="0"/>
                <a:cs typeface="Poppins" panose="00000500000000000000" pitchFamily="2" charset="0"/>
              </a:rPr>
              <a:t>Each Case Study covers:</a:t>
            </a:r>
          </a:p>
          <a:p>
            <a:pPr algn="ctr">
              <a:spcAft>
                <a:spcPts val="600"/>
              </a:spcAft>
            </a:pPr>
            <a:r>
              <a:rPr lang="en-GB" dirty="0">
                <a:solidFill>
                  <a:schemeClr val="tx1"/>
                </a:solidFill>
                <a:latin typeface="Poppins" panose="00000500000000000000" pitchFamily="2" charset="0"/>
                <a:cs typeface="Poppins" panose="00000500000000000000" pitchFamily="2" charset="0"/>
              </a:rPr>
              <a:t>-What was delivered</a:t>
            </a:r>
          </a:p>
          <a:p>
            <a:pPr algn="ctr">
              <a:spcAft>
                <a:spcPts val="600"/>
              </a:spcAft>
            </a:pPr>
            <a:r>
              <a:rPr lang="en-GB" dirty="0">
                <a:solidFill>
                  <a:schemeClr val="tx1"/>
                </a:solidFill>
                <a:latin typeface="Poppins" panose="00000500000000000000" pitchFamily="2" charset="0"/>
                <a:cs typeface="Poppins" panose="00000500000000000000" pitchFamily="2" charset="0"/>
              </a:rPr>
              <a:t>-Who was involved</a:t>
            </a:r>
          </a:p>
          <a:p>
            <a:pPr algn="ctr">
              <a:spcAft>
                <a:spcPts val="600"/>
              </a:spcAft>
            </a:pPr>
            <a:r>
              <a:rPr lang="en-GB" dirty="0">
                <a:solidFill>
                  <a:schemeClr val="tx1"/>
                </a:solidFill>
                <a:latin typeface="Poppins" panose="00000500000000000000" pitchFamily="2" charset="0"/>
                <a:cs typeface="Poppins" panose="00000500000000000000" pitchFamily="2" charset="0"/>
              </a:rPr>
              <a:t>-The changes and impacts </a:t>
            </a:r>
          </a:p>
          <a:p>
            <a:pPr algn="ctr">
              <a:spcAft>
                <a:spcPts val="600"/>
              </a:spcAft>
            </a:pPr>
            <a:r>
              <a:rPr lang="en-GB" dirty="0">
                <a:solidFill>
                  <a:schemeClr val="tx1"/>
                </a:solidFill>
                <a:latin typeface="Poppins" panose="00000500000000000000" pitchFamily="2" charset="0"/>
                <a:cs typeface="Poppins" panose="00000500000000000000" pitchFamily="2" charset="0"/>
              </a:rPr>
              <a:t>- Overcoming challenges</a:t>
            </a:r>
          </a:p>
          <a:p>
            <a:pPr algn="ctr">
              <a:spcAft>
                <a:spcPts val="600"/>
              </a:spcAft>
            </a:pPr>
            <a:r>
              <a:rPr lang="en-GB" dirty="0">
                <a:solidFill>
                  <a:schemeClr val="tx1"/>
                </a:solidFill>
                <a:latin typeface="Poppins" panose="00000500000000000000" pitchFamily="2" charset="0"/>
                <a:cs typeface="Poppins" panose="00000500000000000000" pitchFamily="2" charset="0"/>
              </a:rPr>
              <a:t>- Lessons learned</a:t>
            </a:r>
          </a:p>
          <a:p>
            <a:pPr algn="ctr">
              <a:spcAft>
                <a:spcPts val="600"/>
              </a:spcAft>
            </a:pPr>
            <a:r>
              <a:rPr lang="en-GB" dirty="0">
                <a:solidFill>
                  <a:schemeClr val="tx1"/>
                </a:solidFill>
                <a:latin typeface="Poppins" panose="00000500000000000000" pitchFamily="2" charset="0"/>
                <a:cs typeface="Poppins" panose="00000500000000000000" pitchFamily="2" charset="0"/>
              </a:rPr>
              <a:t>- Next steps</a:t>
            </a:r>
          </a:p>
        </p:txBody>
      </p:sp>
    </p:spTree>
    <p:extLst>
      <p:ext uri="{BB962C8B-B14F-4D97-AF65-F5344CB8AC3E}">
        <p14:creationId xmlns:p14="http://schemas.microsoft.com/office/powerpoint/2010/main" val="420890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
          <a:extLst>
            <a:ext uri="{FF2B5EF4-FFF2-40B4-BE49-F238E27FC236}">
              <a16:creationId xmlns:a16="http://schemas.microsoft.com/office/drawing/2014/main" id="{35D91250-EA62-6E77-1D7B-5BFFD6C00393}"/>
            </a:ext>
          </a:extLst>
        </p:cNvPr>
        <p:cNvGrpSpPr/>
        <p:nvPr/>
      </p:nvGrpSpPr>
      <p:grpSpPr>
        <a:xfrm>
          <a:off x="0" y="0"/>
          <a:ext cx="0" cy="0"/>
          <a:chOff x="0" y="0"/>
          <a:chExt cx="0" cy="0"/>
        </a:xfrm>
      </p:grpSpPr>
      <p:sp>
        <p:nvSpPr>
          <p:cNvPr id="42" name="Google Shape;42;p3">
            <a:extLst>
              <a:ext uri="{FF2B5EF4-FFF2-40B4-BE49-F238E27FC236}">
                <a16:creationId xmlns:a16="http://schemas.microsoft.com/office/drawing/2014/main" id="{06E17DAF-3452-6ACA-345D-1E900B4891B1}"/>
              </a:ext>
            </a:extLst>
          </p:cNvPr>
          <p:cNvSpPr txBox="1"/>
          <p:nvPr/>
        </p:nvSpPr>
        <p:spPr>
          <a:xfrm>
            <a:off x="371476" y="1767207"/>
            <a:ext cx="5545137" cy="564513"/>
          </a:xfrm>
          <a:prstGeom prst="rect">
            <a:avLst/>
          </a:prstGeom>
          <a:solidFill>
            <a:schemeClr val="accent1"/>
          </a:solidFill>
          <a:ln>
            <a:noFill/>
          </a:ln>
        </p:spPr>
        <p:txBody>
          <a:bodyPr spcFirstLastPara="1" wrap="square" lIns="90000" tIns="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lang="en-GB" sz="3400" b="1" dirty="0">
                <a:solidFill>
                  <a:srgbClr val="FFFFFF"/>
                </a:solidFill>
                <a:latin typeface="Poppins"/>
                <a:cs typeface="Poppins"/>
                <a:sym typeface="Poppins"/>
              </a:rPr>
              <a:t>2</a:t>
            </a:r>
            <a:r>
              <a:rPr kumimoji="0" lang="en-GB" sz="3400" b="1" i="0" u="none" strike="noStrike" kern="0" cap="none" spc="0" normalizeH="0" baseline="0" noProof="0" dirty="0">
                <a:ln>
                  <a:noFill/>
                </a:ln>
                <a:solidFill>
                  <a:srgbClr val="FFFFFF"/>
                </a:solidFill>
                <a:effectLst/>
                <a:uLnTx/>
                <a:uFillTx/>
                <a:latin typeface="Poppins"/>
                <a:cs typeface="Poppins"/>
                <a:sym typeface="Poppins"/>
              </a:rPr>
              <a:t>. Approach to the evaluation – Wave 2</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3" name="Google Shape;43;p3">
            <a:extLst>
              <a:ext uri="{FF2B5EF4-FFF2-40B4-BE49-F238E27FC236}">
                <a16:creationId xmlns:a16="http://schemas.microsoft.com/office/drawing/2014/main" id="{CAEE0A3C-363C-97EA-1F0D-EC8ED83EF9D2}"/>
              </a:ext>
            </a:extLst>
          </p:cNvPr>
          <p:cNvSpPr txBox="1"/>
          <p:nvPr/>
        </p:nvSpPr>
        <p:spPr>
          <a:xfrm>
            <a:off x="443769" y="2828374"/>
            <a:ext cx="5652231" cy="3755287"/>
          </a:xfrm>
          <a:prstGeom prst="rect">
            <a:avLst/>
          </a:prstGeom>
          <a:solidFill>
            <a:schemeClr val="accent1"/>
          </a:solidFill>
          <a:ln>
            <a:noFill/>
          </a:ln>
        </p:spPr>
        <p:txBody>
          <a:bodyPr spcFirstLastPara="1" wrap="square" lIns="91425" tIns="90000" rIns="91425" bIns="45700" anchor="t" anchorCtr="0">
            <a:noAutofit/>
          </a:bodyPr>
          <a:lstStyle/>
          <a:p>
            <a:pPr marL="0" marR="0" lvl="0" indent="0" algn="l" defTabSz="914400" rtl="0" eaLnBrk="1" fontAlgn="auto" latinLnBrk="0" hangingPunct="1">
              <a:lnSpc>
                <a:spcPct val="150000"/>
              </a:lnSpc>
              <a:spcBef>
                <a:spcPts val="0"/>
              </a:spcBef>
              <a:spcAft>
                <a:spcPts val="0"/>
              </a:spcAft>
              <a:buClr>
                <a:srgbClr val="FFFFFF"/>
              </a:buClr>
              <a:buSzPts val="2000"/>
              <a:buFont typeface="Arial"/>
              <a:buNone/>
              <a:tabLst/>
              <a:defRPr/>
            </a:pPr>
            <a:endParaRPr kumimoji="0" lang="en-GB" sz="1800" b="0" i="0" u="none" strike="noStrike" kern="0" cap="none" spc="0" normalizeH="0" baseline="0" noProof="0" dirty="0">
              <a:ln>
                <a:noFill/>
              </a:ln>
              <a:solidFill>
                <a:srgbClr val="FFFFFF"/>
              </a:solidFill>
              <a:effectLst/>
              <a:uLnTx/>
              <a:uFillTx/>
              <a:latin typeface="Poppins"/>
              <a:ea typeface="Poppins"/>
              <a:cs typeface="Poppins"/>
              <a:sym typeface="Poppins"/>
            </a:endParaRPr>
          </a:p>
          <a:p>
            <a:pPr marL="0" marR="0" lvl="0" indent="0" algn="l" defTabSz="914400" rtl="0" eaLnBrk="1" fontAlgn="auto" latinLnBrk="0" hangingPunct="1">
              <a:lnSpc>
                <a:spcPct val="150000"/>
              </a:lnSpc>
              <a:spcBef>
                <a:spcPts val="0"/>
              </a:spcBef>
              <a:spcAft>
                <a:spcPts val="0"/>
              </a:spcAft>
              <a:buClr>
                <a:srgbClr val="FFFFFF"/>
              </a:buClr>
              <a:buSzPts val="2000"/>
              <a:buFont typeface="Arial"/>
              <a:buNone/>
              <a:tabLst/>
              <a:defRPr/>
            </a:pPr>
            <a:endParaRPr kumimoji="0" lang="en-GB" sz="1800" b="1" i="0" u="none" strike="noStrike" kern="0" cap="none" spc="0" normalizeH="0" baseline="0" noProof="0" dirty="0">
              <a:ln>
                <a:noFill/>
              </a:ln>
              <a:solidFill>
                <a:srgbClr val="FFFFFF"/>
              </a:solidFill>
              <a:effectLst/>
              <a:uLnTx/>
              <a:uFillTx/>
              <a:latin typeface="Poppins"/>
              <a:ea typeface="Poppins"/>
              <a:cs typeface="Poppins"/>
              <a:sym typeface="Poppins"/>
            </a:endParaRPr>
          </a:p>
        </p:txBody>
      </p:sp>
      <p:sp>
        <p:nvSpPr>
          <p:cNvPr id="3" name="TextBox 2">
            <a:extLst>
              <a:ext uri="{FF2B5EF4-FFF2-40B4-BE49-F238E27FC236}">
                <a16:creationId xmlns:a16="http://schemas.microsoft.com/office/drawing/2014/main" id="{B1F516F5-D6F9-D73C-6B64-F72B58FBE6A9}"/>
              </a:ext>
            </a:extLst>
          </p:cNvPr>
          <p:cNvSpPr txBox="1"/>
          <p:nvPr/>
        </p:nvSpPr>
        <p:spPr>
          <a:xfrm>
            <a:off x="6490921" y="2263838"/>
            <a:ext cx="5065294" cy="3192412"/>
          </a:xfrm>
          <a:prstGeom prst="rect">
            <a:avLst/>
          </a:prstGeom>
          <a:noFill/>
          <a:ln>
            <a:noFill/>
          </a:ln>
        </p:spPr>
        <p:txBody>
          <a:bodyPr wrap="square" rtlCol="0">
            <a:spAutoFit/>
          </a:bodyPr>
          <a:lstStyle/>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These next three slides set out:</a:t>
            </a: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Who took part in </a:t>
            </a: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this evaluation wave 2</a:t>
            </a:r>
            <a:endPar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 methods </a:t>
            </a: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used to gather insights and data from grantees</a:t>
            </a:r>
            <a:endPar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Reflections on </a:t>
            </a: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 approach, with what worked well and what could be refined in future waves.</a:t>
            </a:r>
            <a:endPar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p:txBody>
      </p:sp>
      <p:pic>
        <p:nvPicPr>
          <p:cNvPr id="2" name="Google Shape;41;p3">
            <a:extLst>
              <a:ext uri="{FF2B5EF4-FFF2-40B4-BE49-F238E27FC236}">
                <a16:creationId xmlns:a16="http://schemas.microsoft.com/office/drawing/2014/main" id="{2F23CBBA-813E-F448-1044-3A9976A96773}"/>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pic>
        <p:nvPicPr>
          <p:cNvPr id="4" name="Google Shape;44;p3" descr="A yellow line on a black background&#10;&#10;Description automatically generated">
            <a:extLst>
              <a:ext uri="{FF2B5EF4-FFF2-40B4-BE49-F238E27FC236}">
                <a16:creationId xmlns:a16="http://schemas.microsoft.com/office/drawing/2014/main" id="{9761C162-7832-6CA6-C9B4-C56388B64289}"/>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0800000">
            <a:off x="443769" y="2208890"/>
            <a:ext cx="4200525" cy="177800"/>
          </a:xfrm>
          <a:prstGeom prst="rect">
            <a:avLst/>
          </a:prstGeom>
          <a:noFill/>
          <a:ln>
            <a:noFill/>
          </a:ln>
        </p:spPr>
      </p:pic>
    </p:spTree>
    <p:extLst>
      <p:ext uri="{BB962C8B-B14F-4D97-AF65-F5344CB8AC3E}">
        <p14:creationId xmlns:p14="http://schemas.microsoft.com/office/powerpoint/2010/main" val="2053658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825B7-F5F6-C9DE-323B-B3A0ABB240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72A3D-1478-304E-8173-ADF920384504}"/>
              </a:ext>
            </a:extLst>
          </p:cNvPr>
          <p:cNvSpPr>
            <a:spLocks noGrp="1"/>
          </p:cNvSpPr>
          <p:nvPr>
            <p:ph type="title"/>
          </p:nvPr>
        </p:nvSpPr>
        <p:spPr>
          <a:xfrm>
            <a:off x="469448" y="140907"/>
            <a:ext cx="9869804" cy="1239263"/>
          </a:xfrm>
        </p:spPr>
        <p:txBody>
          <a:bodyPr>
            <a:normAutofit/>
          </a:bodyPr>
          <a:lstStyle/>
          <a:p>
            <a:r>
              <a:rPr lang="en-GB" dirty="0"/>
              <a:t>Wave 2 - Progress Evaluation Report</a:t>
            </a:r>
          </a:p>
        </p:txBody>
      </p:sp>
      <p:sp>
        <p:nvSpPr>
          <p:cNvPr id="12" name="TextBox 11">
            <a:extLst>
              <a:ext uri="{FF2B5EF4-FFF2-40B4-BE49-F238E27FC236}">
                <a16:creationId xmlns:a16="http://schemas.microsoft.com/office/drawing/2014/main" id="{C7D62BC6-6D9C-FB3C-AEED-F10359D544B6}"/>
              </a:ext>
            </a:extLst>
          </p:cNvPr>
          <p:cNvSpPr txBox="1"/>
          <p:nvPr/>
        </p:nvSpPr>
        <p:spPr>
          <a:xfrm>
            <a:off x="469448" y="2376211"/>
            <a:ext cx="5362574" cy="4001095"/>
          </a:xfrm>
          <a:prstGeom prst="rect">
            <a:avLst/>
          </a:prstGeom>
          <a:noFill/>
        </p:spPr>
        <p:txBody>
          <a:bodyPr wrap="square" rtlCol="0">
            <a:spAutoFit/>
          </a:bodyPr>
          <a:lstStyle/>
          <a:p>
            <a:pPr>
              <a:spcAft>
                <a:spcPts val="600"/>
              </a:spcAft>
            </a:pPr>
            <a:r>
              <a:rPr lang="en-GB" sz="1600" dirty="0">
                <a:latin typeface="Poppins" panose="00000500000000000000" pitchFamily="2" charset="0"/>
                <a:cs typeface="Poppins" panose="00000500000000000000" pitchFamily="2" charset="0"/>
              </a:rPr>
              <a:t>This wave of the evaluation, </a:t>
            </a:r>
            <a:r>
              <a:rPr lang="en-GB" sz="1600" u="sng" dirty="0">
                <a:latin typeface="Poppins" panose="00000500000000000000" pitchFamily="2" charset="0"/>
                <a:cs typeface="Poppins" panose="00000500000000000000" pitchFamily="2" charset="0"/>
              </a:rPr>
              <a:t>covers grantees who</a:t>
            </a:r>
            <a:r>
              <a:rPr lang="en-GB" sz="1600" dirty="0">
                <a:latin typeface="Poppins" panose="00000500000000000000" pitchFamily="2" charset="0"/>
                <a:cs typeface="Poppins" panose="00000500000000000000" pitchFamily="2" charset="0"/>
              </a:rPr>
              <a:t>:  </a:t>
            </a:r>
          </a:p>
          <a:p>
            <a:pPr>
              <a:spcAft>
                <a:spcPts val="600"/>
              </a:spcAft>
            </a:pPr>
            <a:r>
              <a:rPr lang="en-GB" sz="1600" b="1" dirty="0">
                <a:latin typeface="Poppins" panose="00000500000000000000" pitchFamily="2" charset="0"/>
                <a:cs typeface="Poppins" panose="00000500000000000000" pitchFamily="2" charset="0"/>
              </a:rPr>
              <a:t>a) </a:t>
            </a:r>
            <a:r>
              <a:rPr lang="en-GB" sz="1600" dirty="0">
                <a:latin typeface="Poppins" panose="00000500000000000000" pitchFamily="2" charset="0"/>
                <a:cs typeface="Poppins" panose="00000500000000000000" pitchFamily="2" charset="0"/>
              </a:rPr>
              <a:t>Were </a:t>
            </a:r>
            <a:r>
              <a:rPr lang="en-GB" sz="1600" u="sng" dirty="0">
                <a:latin typeface="Poppins" panose="00000500000000000000" pitchFamily="2" charset="0"/>
                <a:cs typeface="Poppins" panose="00000500000000000000" pitchFamily="2" charset="0"/>
              </a:rPr>
              <a:t>funded in Phase 1 </a:t>
            </a:r>
            <a:r>
              <a:rPr lang="en-GB" sz="1600" dirty="0">
                <a:latin typeface="Poppins" panose="00000500000000000000" pitchFamily="2" charset="0"/>
                <a:cs typeface="Poppins" panose="00000500000000000000" pitchFamily="2" charset="0"/>
              </a:rPr>
              <a:t>of the fund but were not ready for Evaluation Wave 1:</a:t>
            </a:r>
          </a:p>
          <a:p>
            <a:pPr marL="285750" indent="-285750">
              <a:buFont typeface="Arial" panose="020B0604020202020204" pitchFamily="34" charset="0"/>
              <a:buChar char="•"/>
            </a:pPr>
            <a:r>
              <a:rPr lang="en-US" sz="1600" b="1" dirty="0">
                <a:latin typeface="Poppins" panose="00000500000000000000" pitchFamily="2" charset="0"/>
                <a:cs typeface="Poppins" panose="00000500000000000000" pitchFamily="2" charset="0"/>
              </a:rPr>
              <a:t>Phase 1 Delivery:</a:t>
            </a:r>
            <a:r>
              <a:rPr lang="en-US" sz="1600" dirty="0">
                <a:latin typeface="Poppins" panose="00000500000000000000" pitchFamily="2" charset="0"/>
                <a:cs typeface="Poppins" panose="00000500000000000000" pitchFamily="2" charset="0"/>
              </a:rPr>
              <a:t> 31, of these </a:t>
            </a:r>
            <a:r>
              <a:rPr lang="en-US" sz="1600" dirty="0">
                <a:solidFill>
                  <a:schemeClr val="accent1"/>
                </a:solidFill>
                <a:latin typeface="Poppins" panose="00000500000000000000" pitchFamily="2" charset="0"/>
                <a:cs typeface="Poppins" panose="00000500000000000000" pitchFamily="2" charset="0"/>
              </a:rPr>
              <a:t>20 had data input for the evaluation</a:t>
            </a:r>
          </a:p>
          <a:p>
            <a:pPr marL="285750" indent="-285750">
              <a:buFont typeface="Arial" panose="020B0604020202020204" pitchFamily="34" charset="0"/>
              <a:buChar char="•"/>
            </a:pPr>
            <a:r>
              <a:rPr lang="en-US" sz="1600" b="1" dirty="0">
                <a:latin typeface="Poppins" panose="00000500000000000000" pitchFamily="2" charset="0"/>
                <a:cs typeface="Poppins" panose="00000500000000000000" pitchFamily="2" charset="0"/>
              </a:rPr>
              <a:t>Phase 1 Enabling: </a:t>
            </a:r>
            <a:r>
              <a:rPr lang="en-US" sz="1600" dirty="0">
                <a:latin typeface="Poppins" panose="00000500000000000000" pitchFamily="2" charset="0"/>
                <a:cs typeface="Poppins" panose="00000500000000000000" pitchFamily="2" charset="0"/>
              </a:rPr>
              <a:t>17, of these just </a:t>
            </a:r>
            <a:r>
              <a:rPr lang="en-US" sz="1600" dirty="0">
                <a:solidFill>
                  <a:schemeClr val="accent1"/>
                </a:solidFill>
                <a:latin typeface="Poppins" panose="00000500000000000000" pitchFamily="2" charset="0"/>
                <a:cs typeface="Poppins" panose="00000500000000000000" pitchFamily="2" charset="0"/>
              </a:rPr>
              <a:t>8 had data input</a:t>
            </a:r>
          </a:p>
          <a:p>
            <a:endParaRPr lang="en-GB" dirty="0">
              <a:latin typeface="Poppins" panose="00000500000000000000" pitchFamily="2" charset="0"/>
              <a:cs typeface="Poppins" panose="00000500000000000000" pitchFamily="2" charset="0"/>
            </a:endParaRPr>
          </a:p>
          <a:p>
            <a:pPr>
              <a:spcAft>
                <a:spcPts val="600"/>
              </a:spcAft>
            </a:pPr>
            <a:endParaRPr lang="en-GB" sz="1200" dirty="0">
              <a:latin typeface="Poppins" panose="00000500000000000000" pitchFamily="2" charset="0"/>
              <a:cs typeface="Poppins" panose="00000500000000000000" pitchFamily="2" charset="0"/>
            </a:endParaRPr>
          </a:p>
          <a:p>
            <a:pPr>
              <a:spcAft>
                <a:spcPts val="600"/>
              </a:spcAft>
            </a:pPr>
            <a:r>
              <a:rPr lang="en-GB" sz="1600" b="1" dirty="0">
                <a:latin typeface="Poppins" panose="00000500000000000000" pitchFamily="2" charset="0"/>
                <a:cs typeface="Poppins" panose="00000500000000000000" pitchFamily="2" charset="0"/>
              </a:rPr>
              <a:t>b) </a:t>
            </a:r>
            <a:r>
              <a:rPr lang="en-GB" sz="1600" dirty="0">
                <a:latin typeface="Poppins" panose="00000500000000000000" pitchFamily="2" charset="0"/>
                <a:cs typeface="Poppins" panose="00000500000000000000" pitchFamily="2" charset="0"/>
              </a:rPr>
              <a:t>Were </a:t>
            </a:r>
            <a:r>
              <a:rPr lang="en-GB" sz="1600" u="sng" dirty="0">
                <a:latin typeface="Poppins" panose="00000500000000000000" pitchFamily="2" charset="0"/>
                <a:cs typeface="Poppins" panose="00000500000000000000" pitchFamily="2" charset="0"/>
              </a:rPr>
              <a:t>funded in Phase 2 </a:t>
            </a:r>
            <a:r>
              <a:rPr lang="en-GB" sz="1600" dirty="0">
                <a:latin typeface="Poppins" panose="00000500000000000000" pitchFamily="2" charset="0"/>
                <a:cs typeface="Poppins" panose="00000500000000000000" pitchFamily="2" charset="0"/>
              </a:rPr>
              <a:t>and had delivered most of their project up to and including March 2026: </a:t>
            </a:r>
          </a:p>
          <a:p>
            <a:pPr marL="285750" indent="-285750">
              <a:buFont typeface="Arial" panose="020B0604020202020204" pitchFamily="34" charset="0"/>
              <a:buChar char="•"/>
            </a:pPr>
            <a:r>
              <a:rPr lang="en-US" sz="1600" b="1" dirty="0">
                <a:latin typeface="Poppins" panose="00000500000000000000" pitchFamily="2" charset="0"/>
                <a:cs typeface="Poppins" panose="00000500000000000000" pitchFamily="2" charset="0"/>
              </a:rPr>
              <a:t>Phase 2 Enabling: </a:t>
            </a:r>
            <a:r>
              <a:rPr lang="en-US" sz="1600" dirty="0">
                <a:latin typeface="Poppins" panose="00000500000000000000" pitchFamily="2" charset="0"/>
                <a:cs typeface="Poppins" panose="00000500000000000000" pitchFamily="2" charset="0"/>
              </a:rPr>
              <a:t>9, of these </a:t>
            </a:r>
            <a:r>
              <a:rPr lang="en-US" sz="1600" dirty="0">
                <a:solidFill>
                  <a:schemeClr val="accent1"/>
                </a:solidFill>
                <a:latin typeface="Poppins" panose="00000500000000000000" pitchFamily="2" charset="0"/>
                <a:cs typeface="Poppins" panose="00000500000000000000" pitchFamily="2" charset="0"/>
              </a:rPr>
              <a:t>all 9 had data input</a:t>
            </a:r>
          </a:p>
          <a:p>
            <a:pPr marL="285750" indent="-285750">
              <a:buFont typeface="Arial" panose="020B0604020202020204" pitchFamily="34" charset="0"/>
              <a:buChar char="•"/>
            </a:pPr>
            <a:r>
              <a:rPr lang="en-US" sz="1600" b="1" dirty="0">
                <a:latin typeface="Poppins" panose="00000500000000000000" pitchFamily="2" charset="0"/>
                <a:cs typeface="Poppins" panose="00000500000000000000" pitchFamily="2" charset="0"/>
              </a:rPr>
              <a:t>Phase 2 Micro: </a:t>
            </a:r>
            <a:r>
              <a:rPr lang="en-US" sz="1600" dirty="0">
                <a:latin typeface="Poppins" panose="00000500000000000000" pitchFamily="2" charset="0"/>
                <a:cs typeface="Poppins" panose="00000500000000000000" pitchFamily="2" charset="0"/>
              </a:rPr>
              <a:t>12, of these </a:t>
            </a:r>
            <a:r>
              <a:rPr lang="en-US" sz="1600" dirty="0">
                <a:solidFill>
                  <a:schemeClr val="accent1"/>
                </a:solidFill>
                <a:latin typeface="Poppins" panose="00000500000000000000" pitchFamily="2" charset="0"/>
                <a:cs typeface="Poppins" panose="00000500000000000000" pitchFamily="2" charset="0"/>
              </a:rPr>
              <a:t>10 had data input.</a:t>
            </a:r>
          </a:p>
          <a:p>
            <a:endParaRPr lang="en-US" sz="1600" dirty="0">
              <a:solidFill>
                <a:schemeClr val="accent1"/>
              </a:solidFill>
              <a:latin typeface="Poppins" panose="00000500000000000000" pitchFamily="2" charset="0"/>
              <a:cs typeface="Poppins" panose="00000500000000000000" pitchFamily="2" charset="0"/>
            </a:endParaRPr>
          </a:p>
        </p:txBody>
      </p:sp>
      <p:graphicFrame>
        <p:nvGraphicFramePr>
          <p:cNvPr id="66" name="Google Shape;66;p6">
            <a:extLst>
              <a:ext uri="{FF2B5EF4-FFF2-40B4-BE49-F238E27FC236}">
                <a16:creationId xmlns:a16="http://schemas.microsoft.com/office/drawing/2014/main" id="{1D1633F5-DAAB-8A39-D170-8BEBD6F771E9}"/>
              </a:ext>
            </a:extLst>
          </p:cNvPr>
          <p:cNvGraphicFramePr/>
          <p:nvPr>
            <p:extLst>
              <p:ext uri="{D42A27DB-BD31-4B8C-83A1-F6EECF244321}">
                <p14:modId xmlns:p14="http://schemas.microsoft.com/office/powerpoint/2010/main" val="1265260673"/>
              </p:ext>
            </p:extLst>
          </p:nvPr>
        </p:nvGraphicFramePr>
        <p:xfrm>
          <a:off x="3932625" y="1123885"/>
          <a:ext cx="3602850" cy="888980"/>
        </p:xfrm>
        <a:graphic>
          <a:graphicData uri="http://schemas.openxmlformats.org/drawingml/2006/table">
            <a:tbl>
              <a:tblPr firstRow="1" bandRow="1">
                <a:noFill/>
                <a:tableStyleId>{744BD095-CB61-4232-9480-66FB81A58D0E}</a:tableStyleId>
              </a:tblPr>
              <a:tblGrid>
                <a:gridCol w="3602850">
                  <a:extLst>
                    <a:ext uri="{9D8B030D-6E8A-4147-A177-3AD203B41FA5}">
                      <a16:colId xmlns:a16="http://schemas.microsoft.com/office/drawing/2014/main" val="20000"/>
                    </a:ext>
                  </a:extLst>
                </a:gridCol>
              </a:tblGrid>
              <a:tr h="797312">
                <a:tc>
                  <a:txBody>
                    <a:bodyPr/>
                    <a:lstStyle/>
                    <a:p>
                      <a:pPr marL="0" marR="0" lvl="0" indent="0" algn="ctr" rtl="0">
                        <a:lnSpc>
                          <a:spcPct val="100000"/>
                        </a:lnSpc>
                        <a:spcBef>
                          <a:spcPts val="0"/>
                        </a:spcBef>
                        <a:spcAft>
                          <a:spcPts val="0"/>
                        </a:spcAft>
                        <a:buNone/>
                      </a:pPr>
                      <a:r>
                        <a:rPr lang="en-GB" sz="1600" b="1" u="none" strike="noStrike" cap="none" dirty="0">
                          <a:solidFill>
                            <a:schemeClr val="accent1"/>
                          </a:solidFill>
                          <a:latin typeface="Poppins"/>
                          <a:cs typeface="Poppins"/>
                          <a:sym typeface="Poppins"/>
                        </a:rPr>
                        <a:t>Engagement phase:</a:t>
                      </a:r>
                      <a:endParaRPr sz="1100" dirty="0"/>
                    </a:p>
                    <a:p>
                      <a:pPr marL="0" marR="0" lvl="0" indent="0" algn="ctr" rtl="0">
                        <a:lnSpc>
                          <a:spcPct val="100000"/>
                        </a:lnSpc>
                        <a:spcBef>
                          <a:spcPts val="1000"/>
                        </a:spcBef>
                        <a:spcAft>
                          <a:spcPts val="0"/>
                        </a:spcAft>
                        <a:buClr>
                          <a:schemeClr val="accent1"/>
                        </a:buClr>
                        <a:buSzPts val="2000"/>
                        <a:buFont typeface="Arial"/>
                        <a:buNone/>
                      </a:pPr>
                      <a:r>
                        <a:rPr lang="en-GB" sz="1600" b="0" i="0" u="none" strike="noStrike" cap="none" dirty="0">
                          <a:solidFill>
                            <a:schemeClr val="accent1"/>
                          </a:solidFill>
                          <a:latin typeface="Poppins"/>
                          <a:cs typeface="Poppins"/>
                          <a:sym typeface="Poppins"/>
                        </a:rPr>
                        <a:t>February 2026 – April 2026</a:t>
                      </a:r>
                    </a:p>
                  </a:txBody>
                  <a:tcPr marL="137150" marR="137150" marT="137150" marB="1371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bl>
          </a:graphicData>
        </a:graphic>
      </p:graphicFrame>
      <p:graphicFrame>
        <p:nvGraphicFramePr>
          <p:cNvPr id="4" name="Google Shape;66;p6">
            <a:extLst>
              <a:ext uri="{FF2B5EF4-FFF2-40B4-BE49-F238E27FC236}">
                <a16:creationId xmlns:a16="http://schemas.microsoft.com/office/drawing/2014/main" id="{E033E15E-0917-F269-FEF3-DBB7651757CC}"/>
              </a:ext>
            </a:extLst>
          </p:cNvPr>
          <p:cNvGraphicFramePr/>
          <p:nvPr>
            <p:extLst>
              <p:ext uri="{D42A27DB-BD31-4B8C-83A1-F6EECF244321}">
                <p14:modId xmlns:p14="http://schemas.microsoft.com/office/powerpoint/2010/main" val="3504304930"/>
              </p:ext>
            </p:extLst>
          </p:nvPr>
        </p:nvGraphicFramePr>
        <p:xfrm>
          <a:off x="5914423" y="2376211"/>
          <a:ext cx="5824184" cy="3931900"/>
        </p:xfrm>
        <a:graphic>
          <a:graphicData uri="http://schemas.openxmlformats.org/drawingml/2006/table">
            <a:tbl>
              <a:tblPr firstRow="1" bandRow="1">
                <a:noFill/>
                <a:tableStyleId>{744BD095-CB61-4232-9480-66FB81A58D0E}</a:tableStyleId>
              </a:tblPr>
              <a:tblGrid>
                <a:gridCol w="5824184">
                  <a:extLst>
                    <a:ext uri="{9D8B030D-6E8A-4147-A177-3AD203B41FA5}">
                      <a16:colId xmlns:a16="http://schemas.microsoft.com/office/drawing/2014/main" val="20000"/>
                    </a:ext>
                  </a:extLst>
                </a:gridCol>
              </a:tblGrid>
              <a:tr h="390671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0" i="0" u="none" strike="noStrike" cap="none" dirty="0">
                          <a:solidFill>
                            <a:schemeClr val="accent1"/>
                          </a:solidFill>
                          <a:latin typeface="Poppins"/>
                          <a:cs typeface="Poppins"/>
                          <a:sym typeface="Poppins"/>
                        </a:rPr>
                        <a:t>The Wave 2 analysis </a:t>
                      </a:r>
                      <a:r>
                        <a:rPr lang="en-US" sz="1600" b="1" i="0" u="none" strike="noStrike" cap="none" dirty="0">
                          <a:solidFill>
                            <a:schemeClr val="accent1"/>
                          </a:solidFill>
                          <a:latin typeface="Poppins"/>
                          <a:cs typeface="Poppins"/>
                          <a:sym typeface="Poppins"/>
                        </a:rPr>
                        <a:t>validates</a:t>
                      </a:r>
                      <a:r>
                        <a:rPr lang="en-US" sz="1600" b="0" i="0" u="none" strike="noStrike" cap="none" dirty="0">
                          <a:solidFill>
                            <a:schemeClr val="accent1"/>
                          </a:solidFill>
                          <a:latin typeface="Poppins"/>
                          <a:cs typeface="Poppins"/>
                          <a:sym typeface="Poppins"/>
                        </a:rPr>
                        <a:t> trends identified in the last wave, looks for </a:t>
                      </a:r>
                      <a:r>
                        <a:rPr lang="en-US" sz="1600" b="1" i="0" u="none" strike="noStrike" cap="none" dirty="0">
                          <a:solidFill>
                            <a:schemeClr val="accent1"/>
                          </a:solidFill>
                          <a:latin typeface="Poppins"/>
                          <a:cs typeface="Poppins"/>
                          <a:sym typeface="Poppins"/>
                        </a:rPr>
                        <a:t>new</a:t>
                      </a:r>
                      <a:r>
                        <a:rPr lang="en-US" sz="1600" b="0" i="0" u="none" strike="noStrike" cap="none" dirty="0">
                          <a:solidFill>
                            <a:schemeClr val="accent1"/>
                          </a:solidFill>
                          <a:latin typeface="Poppins"/>
                          <a:cs typeface="Poppins"/>
                          <a:sym typeface="Poppins"/>
                        </a:rPr>
                        <a:t> and </a:t>
                      </a:r>
                      <a:r>
                        <a:rPr lang="en-US" sz="1600" b="1" i="0" u="none" strike="noStrike" cap="none" dirty="0">
                          <a:solidFill>
                            <a:schemeClr val="accent1"/>
                          </a:solidFill>
                          <a:latin typeface="Poppins"/>
                          <a:cs typeface="Poppins"/>
                          <a:sym typeface="Poppins"/>
                        </a:rPr>
                        <a:t>different</a:t>
                      </a:r>
                      <a:r>
                        <a:rPr lang="en-US" sz="1600" b="0" i="0" u="none" strike="noStrike" cap="none" dirty="0">
                          <a:solidFill>
                            <a:schemeClr val="accent1"/>
                          </a:solidFill>
                          <a:latin typeface="Poppins"/>
                          <a:cs typeface="Poppins"/>
                          <a:sym typeface="Poppins"/>
                        </a:rPr>
                        <a:t> </a:t>
                      </a:r>
                      <a:r>
                        <a:rPr lang="en-US" sz="1600" b="1" i="0" u="none" strike="noStrike" cap="none" dirty="0">
                          <a:solidFill>
                            <a:schemeClr val="accent1"/>
                          </a:solidFill>
                          <a:latin typeface="Poppins"/>
                          <a:cs typeface="Poppins"/>
                          <a:sym typeface="Poppins"/>
                        </a:rPr>
                        <a:t>approaches</a:t>
                      </a:r>
                      <a:r>
                        <a:rPr lang="en-US" sz="1600" b="0" i="0" u="none" strike="noStrike" cap="none" dirty="0">
                          <a:solidFill>
                            <a:schemeClr val="accent1"/>
                          </a:solidFill>
                          <a:latin typeface="Poppins"/>
                          <a:cs typeface="Poppins"/>
                          <a:sym typeface="Poppins"/>
                        </a:rPr>
                        <a:t>, and notes </a:t>
                      </a:r>
                      <a:r>
                        <a:rPr lang="en-US" sz="1600" b="1" i="0" u="none" strike="noStrike" cap="none" dirty="0">
                          <a:solidFill>
                            <a:schemeClr val="accent1"/>
                          </a:solidFill>
                          <a:latin typeface="Poppins"/>
                          <a:cs typeface="Poppins"/>
                          <a:sym typeface="Poppins"/>
                        </a:rPr>
                        <a:t>longer-term changes</a:t>
                      </a:r>
                      <a:r>
                        <a:rPr lang="en-US" sz="1600" b="0" i="0" u="none" strike="noStrike" cap="none" dirty="0">
                          <a:solidFill>
                            <a:schemeClr val="accent1"/>
                          </a:solidFill>
                          <a:latin typeface="Poppins"/>
                          <a:cs typeface="Poppins"/>
                          <a:sym typeface="Poppins"/>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0" i="0" u="none" strike="noStrike" cap="none" dirty="0">
                        <a:solidFill>
                          <a:schemeClr val="accent1"/>
                        </a:solidFill>
                        <a:latin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0" i="0" u="none" strike="noStrike" cap="none" dirty="0">
                          <a:solidFill>
                            <a:schemeClr val="accent1"/>
                          </a:solidFill>
                          <a:latin typeface="Poppins"/>
                          <a:cs typeface="Poppins"/>
                          <a:sym typeface="Poppins"/>
                        </a:rPr>
                        <a:t>This analysis includes representatives of the </a:t>
                      </a:r>
                      <a:r>
                        <a:rPr lang="en-US" sz="1600" b="1" i="0" u="none" strike="noStrike" cap="none" dirty="0">
                          <a:solidFill>
                            <a:schemeClr val="accent1"/>
                          </a:solidFill>
                          <a:latin typeface="Poppins"/>
                          <a:cs typeface="Poppins"/>
                          <a:sym typeface="Poppins"/>
                        </a:rPr>
                        <a:t>new Micro strand </a:t>
                      </a:r>
                      <a:r>
                        <a:rPr lang="en-US" sz="1600" b="0" i="0" u="none" strike="noStrike" cap="none" dirty="0">
                          <a:solidFill>
                            <a:schemeClr val="accent1"/>
                          </a:solidFill>
                          <a:latin typeface="Poppins"/>
                          <a:cs typeface="Poppins"/>
                          <a:sym typeface="Poppins"/>
                        </a:rPr>
                        <a:t>and continues to focus on understanding </a:t>
                      </a:r>
                      <a:r>
                        <a:rPr lang="en-US" sz="1600" b="1" i="0" u="none" strike="noStrike" cap="none" dirty="0">
                          <a:solidFill>
                            <a:schemeClr val="accent1"/>
                          </a:solidFill>
                          <a:latin typeface="Poppins"/>
                          <a:cs typeface="Poppins"/>
                          <a:sym typeface="Poppins"/>
                        </a:rPr>
                        <a:t>GHCF’s impact on addressing health inequalities within Greenwich’s communities.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0" i="0" u="none" strike="noStrike" cap="none" dirty="0">
                        <a:solidFill>
                          <a:schemeClr val="accent1"/>
                        </a:solidFill>
                        <a:latin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0" i="0" u="none" strike="noStrike" cap="none" dirty="0">
                          <a:solidFill>
                            <a:schemeClr val="accent1"/>
                          </a:solidFill>
                          <a:latin typeface="Poppins"/>
                          <a:cs typeface="Poppins"/>
                          <a:sym typeface="Poppins"/>
                        </a:rPr>
                        <a:t>The progress evaluation report provides an updated, evidence-based learnings about VCSE and beneficiary impacts and the fund’s role in achieving those, and offers </a:t>
                      </a:r>
                      <a:r>
                        <a:rPr lang="en-US" sz="1600" b="1" i="0" u="none" strike="noStrike" cap="none" dirty="0">
                          <a:solidFill>
                            <a:schemeClr val="accent1"/>
                          </a:solidFill>
                          <a:latin typeface="Poppins"/>
                          <a:cs typeface="Poppins"/>
                          <a:sym typeface="Poppins"/>
                        </a:rPr>
                        <a:t>recommendations</a:t>
                      </a:r>
                      <a:r>
                        <a:rPr lang="en-US" sz="1600" b="0" i="0" u="none" strike="noStrike" cap="none" dirty="0">
                          <a:solidFill>
                            <a:schemeClr val="accent1"/>
                          </a:solidFill>
                          <a:latin typeface="Poppins"/>
                          <a:cs typeface="Poppins"/>
                          <a:sym typeface="Poppins"/>
                        </a:rPr>
                        <a:t> for GHCF and the funders, for GHCF grantees, and for the Greenwich system.</a:t>
                      </a:r>
                    </a:p>
                  </a:txBody>
                  <a:tcPr marL="137150" marR="137150" marT="137150" marB="1371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bl>
          </a:graphicData>
        </a:graphic>
      </p:graphicFrame>
      <p:pic>
        <p:nvPicPr>
          <p:cNvPr id="5" name="Google Shape;64;p6" descr="A black background with a black square&#10;&#10;Description automatically generated with medium confidence">
            <a:extLst>
              <a:ext uri="{FF2B5EF4-FFF2-40B4-BE49-F238E27FC236}">
                <a16:creationId xmlns:a16="http://schemas.microsoft.com/office/drawing/2014/main" id="{F03E071E-6C84-0481-73F3-BE9811017F01}"/>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284958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2" presetClass="entr" presetSubtype="4"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ppt_x"/>
                                          </p:val>
                                        </p:tav>
                                        <p:tav tm="100000">
                                          <p:val>
                                            <p:strVal val="#ppt_x"/>
                                          </p:val>
                                        </p:tav>
                                      </p:tavLst>
                                    </p:anim>
                                    <p:anim calcmode="lin" valueType="num">
                                      <p:cBhvr additive="base">
                                        <p:cTn id="14" dur="500" fill="hold"/>
                                        <p:tgtEl>
                                          <p:spTgt spid="66"/>
                                        </p:tgtEl>
                                        <p:attrNameLst>
                                          <p:attrName>ppt_y</p:attrName>
                                        </p:attrNameLst>
                                      </p:cBhvr>
                                      <p:tavLst>
                                        <p:tav tm="0">
                                          <p:val>
                                            <p:strVal val="1+#ppt_h/2"/>
                                          </p:val>
                                        </p:tav>
                                        <p:tav tm="100000">
                                          <p:val>
                                            <p:strVal val="#ppt_y"/>
                                          </p:val>
                                        </p:tav>
                                      </p:tavLst>
                                    </p:anim>
                                  </p:childTnLst>
                                </p:cTn>
                              </p:par>
                              <p:par>
                                <p:cTn id="15" presetID="1" presetClass="entr" presetSubtype="0" fill="hold" nodeType="with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94F3B19D-028A-81DA-94DE-E5A2489F4AC7}"/>
            </a:ext>
          </a:extLst>
        </p:cNvPr>
        <p:cNvGrpSpPr/>
        <p:nvPr/>
      </p:nvGrpSpPr>
      <p:grpSpPr>
        <a:xfrm>
          <a:off x="0" y="0"/>
          <a:ext cx="0" cy="0"/>
          <a:chOff x="0" y="0"/>
          <a:chExt cx="0" cy="0"/>
        </a:xfrm>
      </p:grpSpPr>
      <p:sp>
        <p:nvSpPr>
          <p:cNvPr id="63" name="Google Shape;63;p6">
            <a:extLst>
              <a:ext uri="{FF2B5EF4-FFF2-40B4-BE49-F238E27FC236}">
                <a16:creationId xmlns:a16="http://schemas.microsoft.com/office/drawing/2014/main" id="{B0158541-67AD-B0E3-E3B4-D1A71C4A3404}"/>
              </a:ext>
            </a:extLst>
          </p:cNvPr>
          <p:cNvSpPr txBox="1">
            <a:spLocks noGrp="1"/>
          </p:cNvSpPr>
          <p:nvPr>
            <p:ph type="subTitle" idx="4294967295"/>
          </p:nvPr>
        </p:nvSpPr>
        <p:spPr>
          <a:xfrm>
            <a:off x="466478" y="241303"/>
            <a:ext cx="6829426" cy="697757"/>
          </a:xfrm>
          <a:prstGeom prst="rect">
            <a:avLst/>
          </a:prstGeom>
          <a:solidFill>
            <a:schemeClr val="lt1"/>
          </a:solidFill>
          <a:ln>
            <a:noFill/>
          </a:ln>
        </p:spPr>
        <p:txBody>
          <a:bodyPr spcFirstLastPara="1" wrap="square" lIns="90000" tIns="45700" rIns="91425" bIns="45700" anchor="t" anchorCtr="0">
            <a:noAutofit/>
          </a:bodyPr>
          <a:lstStyle/>
          <a:p>
            <a:pPr marL="0" marR="0" lvl="0" indent="0" algn="ctr" rtl="0">
              <a:lnSpc>
                <a:spcPct val="100000"/>
              </a:lnSpc>
              <a:spcBef>
                <a:spcPts val="0"/>
              </a:spcBef>
              <a:spcAft>
                <a:spcPts val="0"/>
              </a:spcAft>
              <a:buClr>
                <a:schemeClr val="dk1"/>
              </a:buClr>
              <a:buSzPts val="3400"/>
              <a:buFont typeface="Arial"/>
              <a:buNone/>
            </a:pPr>
            <a:r>
              <a:rPr lang="en-GB" sz="3400" b="1" i="0" u="none" strike="noStrike" cap="none" dirty="0">
                <a:solidFill>
                  <a:schemeClr val="dk1"/>
                </a:solidFill>
                <a:latin typeface="Poppins"/>
                <a:ea typeface="Poppins"/>
                <a:cs typeface="Poppins"/>
                <a:sym typeface="Poppins"/>
              </a:rPr>
              <a:t>Our Methodology – Overview</a:t>
            </a:r>
            <a:endParaRPr sz="2000" b="1" i="0" u="none" strike="noStrike" cap="none" dirty="0">
              <a:solidFill>
                <a:schemeClr val="dk1"/>
              </a:solidFill>
              <a:latin typeface="Poppins"/>
              <a:ea typeface="Poppins"/>
              <a:cs typeface="Poppins"/>
              <a:sym typeface="Poppins"/>
            </a:endParaRPr>
          </a:p>
        </p:txBody>
      </p:sp>
      <p:sp>
        <p:nvSpPr>
          <p:cNvPr id="13" name="TextBox 12">
            <a:extLst>
              <a:ext uri="{FF2B5EF4-FFF2-40B4-BE49-F238E27FC236}">
                <a16:creationId xmlns:a16="http://schemas.microsoft.com/office/drawing/2014/main" id="{7A65A185-ED71-3B15-D27D-37500E045471}"/>
              </a:ext>
            </a:extLst>
          </p:cNvPr>
          <p:cNvSpPr txBox="1"/>
          <p:nvPr/>
        </p:nvSpPr>
        <p:spPr>
          <a:xfrm>
            <a:off x="466478" y="1294651"/>
            <a:ext cx="5629522" cy="369332"/>
          </a:xfrm>
          <a:prstGeom prst="rect">
            <a:avLst/>
          </a:prstGeom>
          <a:noFill/>
        </p:spPr>
        <p:txBody>
          <a:bodyPr wrap="square" rtlCol="0">
            <a:spAutoFit/>
          </a:bodyPr>
          <a:lstStyle/>
          <a:p>
            <a:r>
              <a:rPr lang="en-US" sz="1800" b="1" dirty="0">
                <a:latin typeface="Poppins" panose="00000500000000000000" pitchFamily="2" charset="0"/>
                <a:cs typeface="Poppins" panose="00000500000000000000" pitchFamily="2" charset="0"/>
              </a:rPr>
              <a:t>Primary &amp; secondary data to the evaluation</a:t>
            </a:r>
            <a:endParaRPr lang="en-GB" sz="1800" b="1" dirty="0">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CF9083B5-BBE7-F840-4C9A-FC039280FE16}"/>
              </a:ext>
            </a:extLst>
          </p:cNvPr>
          <p:cNvSpPr txBox="1"/>
          <p:nvPr/>
        </p:nvSpPr>
        <p:spPr>
          <a:xfrm>
            <a:off x="3048000" y="3275112"/>
            <a:ext cx="6096000" cy="307777"/>
          </a:xfrm>
          <a:prstGeom prst="rect">
            <a:avLst/>
          </a:prstGeom>
          <a:noFill/>
        </p:spPr>
        <p:txBody>
          <a:bodyPr wrap="square">
            <a:spAutoFit/>
          </a:bodyPr>
          <a:lstStyle/>
          <a:p>
            <a:endParaRPr lang="en-GB" dirty="0"/>
          </a:p>
        </p:txBody>
      </p:sp>
      <p:sp>
        <p:nvSpPr>
          <p:cNvPr id="3" name="Text Placeholder 2">
            <a:extLst>
              <a:ext uri="{FF2B5EF4-FFF2-40B4-BE49-F238E27FC236}">
                <a16:creationId xmlns:a16="http://schemas.microsoft.com/office/drawing/2014/main" id="{3482C822-837C-4688-601D-0BFFDB129CA2}"/>
              </a:ext>
            </a:extLst>
          </p:cNvPr>
          <p:cNvSpPr>
            <a:spLocks noGrp="1"/>
          </p:cNvSpPr>
          <p:nvPr>
            <p:ph type="body" idx="1"/>
          </p:nvPr>
        </p:nvSpPr>
        <p:spPr>
          <a:xfrm>
            <a:off x="5773784" y="2625120"/>
            <a:ext cx="6258528" cy="4050752"/>
          </a:xfrm>
          <a:solidFill>
            <a:schemeClr val="accent4">
              <a:lumMod val="60000"/>
              <a:lumOff val="40000"/>
            </a:schemeClr>
          </a:solidFill>
        </p:spPr>
        <p:txBody>
          <a:bodyPr>
            <a:normAutofit/>
          </a:bodyPr>
          <a:lstStyle/>
          <a:p>
            <a:pPr marL="285750" indent="-285750">
              <a:spcBef>
                <a:spcPts val="600"/>
              </a:spcBef>
              <a:buFont typeface="Arial" panose="020B0604020202020204" pitchFamily="34" charset="0"/>
              <a:buChar char="•"/>
            </a:pPr>
            <a:r>
              <a:rPr lang="en-US" sz="1800" dirty="0">
                <a:solidFill>
                  <a:schemeClr val="accent1"/>
                </a:solidFill>
                <a:sym typeface="Arial"/>
              </a:rPr>
              <a:t>Guidance for grantees </a:t>
            </a:r>
            <a:r>
              <a:rPr lang="en-US" sz="1800" b="0" dirty="0">
                <a:solidFill>
                  <a:schemeClr val="tx1"/>
                </a:solidFill>
                <a:sym typeface="Arial"/>
              </a:rPr>
              <a:t>on how to respond to questions about who the beneficiaries are and judging the extent of impacts.</a:t>
            </a:r>
          </a:p>
          <a:p>
            <a:pPr marL="285750" indent="-285750">
              <a:spcBef>
                <a:spcPts val="600"/>
              </a:spcBef>
              <a:buFont typeface="Arial" panose="020B0604020202020204" pitchFamily="34" charset="0"/>
              <a:buChar char="•"/>
            </a:pPr>
            <a:r>
              <a:rPr lang="en-US" sz="1800" b="0" dirty="0">
                <a:solidFill>
                  <a:schemeClr val="tx1"/>
                </a:solidFill>
                <a:sym typeface="Arial"/>
              </a:rPr>
              <a:t>A focus in the communication that the </a:t>
            </a:r>
            <a:r>
              <a:rPr lang="en-US" sz="1800" dirty="0">
                <a:solidFill>
                  <a:schemeClr val="accent1"/>
                </a:solidFill>
                <a:sym typeface="Arial"/>
              </a:rPr>
              <a:t>independent evaluation</a:t>
            </a:r>
            <a:r>
              <a:rPr lang="en-US" sz="1800" b="0" dirty="0">
                <a:solidFill>
                  <a:schemeClr val="accent1"/>
                </a:solidFill>
                <a:sym typeface="Arial"/>
              </a:rPr>
              <a:t> </a:t>
            </a:r>
            <a:r>
              <a:rPr lang="en-US" sz="1800" b="0" dirty="0">
                <a:solidFill>
                  <a:schemeClr val="tx1"/>
                </a:solidFill>
                <a:sym typeface="Arial"/>
              </a:rPr>
              <a:t>has no bearing on future applications - so grantees can be transparent and honest. </a:t>
            </a:r>
          </a:p>
          <a:p>
            <a:pPr marL="285750" indent="-285750">
              <a:spcBef>
                <a:spcPts val="600"/>
              </a:spcBef>
              <a:buFont typeface="Arial" panose="020B0604020202020204" pitchFamily="34" charset="0"/>
              <a:buChar char="•"/>
            </a:pPr>
            <a:r>
              <a:rPr lang="en-US" sz="1800" dirty="0">
                <a:solidFill>
                  <a:schemeClr val="accent1"/>
                </a:solidFill>
                <a:sym typeface="Arial"/>
              </a:rPr>
              <a:t>Phone calls </a:t>
            </a:r>
            <a:r>
              <a:rPr lang="en-US" sz="1800" b="0" dirty="0">
                <a:solidFill>
                  <a:schemeClr val="tx1"/>
                </a:solidFill>
                <a:sym typeface="Arial"/>
              </a:rPr>
              <a:t>were offered as an alternative to the online questionnaire form.</a:t>
            </a:r>
          </a:p>
          <a:p>
            <a:pPr marL="285750" indent="-285750">
              <a:spcBef>
                <a:spcPts val="600"/>
              </a:spcBef>
              <a:buFont typeface="Arial" panose="020B0604020202020204" pitchFamily="34" charset="0"/>
              <a:buChar char="•"/>
            </a:pPr>
            <a:r>
              <a:rPr lang="en-US" sz="1800" b="0" dirty="0">
                <a:solidFill>
                  <a:schemeClr val="tx1"/>
                </a:solidFill>
                <a:sym typeface="Arial"/>
              </a:rPr>
              <a:t>Calls were also made to those who had not participated in the questionnaire, with the option to share their experience and feedback through these conversations instead.</a:t>
            </a:r>
          </a:p>
        </p:txBody>
      </p:sp>
      <p:sp>
        <p:nvSpPr>
          <p:cNvPr id="6" name="TextBox 5">
            <a:extLst>
              <a:ext uri="{FF2B5EF4-FFF2-40B4-BE49-F238E27FC236}">
                <a16:creationId xmlns:a16="http://schemas.microsoft.com/office/drawing/2014/main" id="{263D6910-2607-1B45-CE32-A596CD3DC1DF}"/>
              </a:ext>
            </a:extLst>
          </p:cNvPr>
          <p:cNvSpPr txBox="1"/>
          <p:nvPr/>
        </p:nvSpPr>
        <p:spPr>
          <a:xfrm>
            <a:off x="5773784" y="1889912"/>
            <a:ext cx="6258528" cy="646331"/>
          </a:xfrm>
          <a:prstGeom prst="rect">
            <a:avLst/>
          </a:prstGeom>
          <a:noFill/>
        </p:spPr>
        <p:txBody>
          <a:bodyPr wrap="square">
            <a:spAutoFit/>
          </a:bodyPr>
          <a:lstStyle/>
          <a:p>
            <a:r>
              <a:rPr lang="en-GB" sz="1800" dirty="0">
                <a:latin typeface="Poppins" panose="00000500000000000000" pitchFamily="2" charset="0"/>
                <a:cs typeface="Poppins" panose="00000500000000000000" pitchFamily="2" charset="0"/>
              </a:rPr>
              <a:t>Using recommendations from Wave 1, the following adjustments were made to the methods in Wave 2:</a:t>
            </a:r>
          </a:p>
        </p:txBody>
      </p:sp>
      <p:graphicFrame>
        <p:nvGraphicFramePr>
          <p:cNvPr id="2" name="Content Placeholder 14">
            <a:extLst>
              <a:ext uri="{FF2B5EF4-FFF2-40B4-BE49-F238E27FC236}">
                <a16:creationId xmlns:a16="http://schemas.microsoft.com/office/drawing/2014/main" id="{D1D7A38A-C3A8-4F4B-EFEB-46A324F7D278}"/>
              </a:ext>
            </a:extLst>
          </p:cNvPr>
          <p:cNvGraphicFramePr>
            <a:graphicFrameLocks/>
          </p:cNvGraphicFramePr>
          <p:nvPr>
            <p:extLst>
              <p:ext uri="{D42A27DB-BD31-4B8C-83A1-F6EECF244321}">
                <p14:modId xmlns:p14="http://schemas.microsoft.com/office/powerpoint/2010/main" val="1287816940"/>
              </p:ext>
            </p:extLst>
          </p:nvPr>
        </p:nvGraphicFramePr>
        <p:xfrm>
          <a:off x="1259529" y="1753614"/>
          <a:ext cx="3251886" cy="47260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rrow: Curved Down 4">
            <a:extLst>
              <a:ext uri="{FF2B5EF4-FFF2-40B4-BE49-F238E27FC236}">
                <a16:creationId xmlns:a16="http://schemas.microsoft.com/office/drawing/2014/main" id="{C265136E-2A13-0A4E-88AF-1F9ECBDCC180}"/>
              </a:ext>
            </a:extLst>
          </p:cNvPr>
          <p:cNvSpPr/>
          <p:nvPr/>
        </p:nvSpPr>
        <p:spPr>
          <a:xfrm rot="1573915">
            <a:off x="5773783" y="1104914"/>
            <a:ext cx="960120" cy="436028"/>
          </a:xfrm>
          <a:prstGeom prst="curvedDownArrow">
            <a:avLst>
              <a:gd name="adj1" fmla="val 25000"/>
              <a:gd name="adj2" fmla="val 76739"/>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8" name="Google Shape;64;p6" descr="A black background with a black square&#10;&#10;Description automatically generated with medium confidence">
            <a:extLst>
              <a:ext uri="{FF2B5EF4-FFF2-40B4-BE49-F238E27FC236}">
                <a16:creationId xmlns:a16="http://schemas.microsoft.com/office/drawing/2014/main" id="{66F26E89-DD72-D425-C004-298659211824}"/>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2908223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FEA71797-2FBD-B889-C48B-D5973DD22E6B}"/>
            </a:ext>
          </a:extLst>
        </p:cNvPr>
        <p:cNvGrpSpPr/>
        <p:nvPr/>
      </p:nvGrpSpPr>
      <p:grpSpPr>
        <a:xfrm>
          <a:off x="0" y="0"/>
          <a:ext cx="0" cy="0"/>
          <a:chOff x="0" y="0"/>
          <a:chExt cx="0" cy="0"/>
        </a:xfrm>
      </p:grpSpPr>
      <p:sp>
        <p:nvSpPr>
          <p:cNvPr id="63" name="Google Shape;63;p6">
            <a:extLst>
              <a:ext uri="{FF2B5EF4-FFF2-40B4-BE49-F238E27FC236}">
                <a16:creationId xmlns:a16="http://schemas.microsoft.com/office/drawing/2014/main" id="{19B0886F-B363-1175-A740-66C6C317F9DC}"/>
              </a:ext>
            </a:extLst>
          </p:cNvPr>
          <p:cNvSpPr txBox="1">
            <a:spLocks noGrp="1"/>
          </p:cNvSpPr>
          <p:nvPr>
            <p:ph type="subTitle" idx="4294967295"/>
          </p:nvPr>
        </p:nvSpPr>
        <p:spPr>
          <a:xfrm>
            <a:off x="371475" y="410514"/>
            <a:ext cx="8724900" cy="1040013"/>
          </a:xfrm>
          <a:prstGeom prst="rect">
            <a:avLst/>
          </a:prstGeom>
          <a:solidFill>
            <a:schemeClr val="lt1"/>
          </a:solidFill>
          <a:ln>
            <a:noFill/>
          </a:ln>
        </p:spPr>
        <p:txBody>
          <a:bodyPr spcFirstLastPara="1" wrap="square" lIns="90000" tIns="45700" rIns="91425" bIns="45700" anchor="t" anchorCtr="0">
            <a:noAutofit/>
          </a:bodyPr>
          <a:lstStyle/>
          <a:p>
            <a:pPr marL="0" marR="0" lvl="0" indent="0" algn="l" rtl="0">
              <a:lnSpc>
                <a:spcPct val="100000"/>
              </a:lnSpc>
              <a:spcBef>
                <a:spcPts val="0"/>
              </a:spcBef>
              <a:spcAft>
                <a:spcPts val="0"/>
              </a:spcAft>
              <a:buClr>
                <a:schemeClr val="dk1"/>
              </a:buClr>
              <a:buSzPts val="3400"/>
              <a:buFont typeface="Arial"/>
              <a:buNone/>
            </a:pPr>
            <a:r>
              <a:rPr lang="en-GB" sz="3400" b="1" i="0" u="none" strike="noStrike" cap="none" dirty="0">
                <a:solidFill>
                  <a:schemeClr val="dk1"/>
                </a:solidFill>
                <a:latin typeface="Poppins"/>
                <a:ea typeface="Poppins"/>
                <a:cs typeface="Poppins"/>
                <a:sym typeface="Poppins"/>
              </a:rPr>
              <a:t>Waves 1&amp;2 engagement reflections</a:t>
            </a:r>
            <a:endParaRPr sz="2000" b="1" i="0" u="none" strike="noStrike" cap="none" dirty="0">
              <a:solidFill>
                <a:schemeClr val="dk1"/>
              </a:solidFill>
              <a:latin typeface="Poppins"/>
              <a:ea typeface="Poppins"/>
              <a:cs typeface="Poppins"/>
              <a:sym typeface="Poppins"/>
            </a:endParaRPr>
          </a:p>
        </p:txBody>
      </p:sp>
      <p:graphicFrame>
        <p:nvGraphicFramePr>
          <p:cNvPr id="2" name="Google Shape;66;p6">
            <a:extLst>
              <a:ext uri="{FF2B5EF4-FFF2-40B4-BE49-F238E27FC236}">
                <a16:creationId xmlns:a16="http://schemas.microsoft.com/office/drawing/2014/main" id="{458EADFF-BB0F-950C-4330-25E3539DD69C}"/>
              </a:ext>
            </a:extLst>
          </p:cNvPr>
          <p:cNvGraphicFramePr/>
          <p:nvPr>
            <p:extLst>
              <p:ext uri="{D42A27DB-BD31-4B8C-83A1-F6EECF244321}">
                <p14:modId xmlns:p14="http://schemas.microsoft.com/office/powerpoint/2010/main" val="1219593518"/>
              </p:ext>
            </p:extLst>
          </p:nvPr>
        </p:nvGraphicFramePr>
        <p:xfrm>
          <a:off x="639699" y="1359568"/>
          <a:ext cx="5188077" cy="5130780"/>
        </p:xfrm>
        <a:graphic>
          <a:graphicData uri="http://schemas.openxmlformats.org/drawingml/2006/table">
            <a:tbl>
              <a:tblPr firstRow="1" bandRow="1">
                <a:noFill/>
                <a:tableStyleId>{744BD095-CB61-4232-9480-66FB81A58D0E}</a:tableStyleId>
              </a:tblPr>
              <a:tblGrid>
                <a:gridCol w="5188077">
                  <a:extLst>
                    <a:ext uri="{9D8B030D-6E8A-4147-A177-3AD203B41FA5}">
                      <a16:colId xmlns:a16="http://schemas.microsoft.com/office/drawing/2014/main" val="20000"/>
                    </a:ext>
                  </a:extLst>
                </a:gridCol>
              </a:tblGrid>
              <a:tr h="5130780">
                <a:tc>
                  <a:txBody>
                    <a:bodyPr/>
                    <a:lstStyle/>
                    <a:p>
                      <a:pPr marL="0" marR="0" lvl="0" indent="0" algn="l" rtl="0">
                        <a:lnSpc>
                          <a:spcPct val="100000"/>
                        </a:lnSpc>
                        <a:spcBef>
                          <a:spcPts val="0"/>
                        </a:spcBef>
                        <a:spcAft>
                          <a:spcPts val="0"/>
                        </a:spcAft>
                        <a:buNone/>
                      </a:pPr>
                      <a:r>
                        <a:rPr lang="en-GB" sz="1400" b="1" u="none" strike="noStrike" cap="none" dirty="0">
                          <a:solidFill>
                            <a:schemeClr val="accent1"/>
                          </a:solidFill>
                          <a:latin typeface="Poppins"/>
                          <a:cs typeface="Poppins"/>
                          <a:sym typeface="Poppins"/>
                        </a:rPr>
                        <a:t>What worked well…</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kumimoji="0" lang="en-GB" sz="1400" b="0" i="0" u="none" strike="noStrike" kern="0" cap="none" spc="0" normalizeH="0" baseline="0" noProof="0" dirty="0">
                          <a:ln>
                            <a:noFill/>
                          </a:ln>
                          <a:solidFill>
                            <a:srgbClr val="035341"/>
                          </a:solidFill>
                          <a:effectLst/>
                          <a:uLnTx/>
                          <a:uFillTx/>
                          <a:latin typeface="Poppins"/>
                          <a:cs typeface="Poppins"/>
                          <a:sym typeface="Poppins"/>
                        </a:rPr>
                        <a:t>Interviews were very positive – grantees provided important insights and shared openly. </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kumimoji="0" lang="en-GB" sz="1400" b="0" i="0" u="none" strike="noStrike" kern="0" cap="none" spc="0" normalizeH="0" baseline="0" noProof="0" dirty="0">
                          <a:ln>
                            <a:noFill/>
                          </a:ln>
                          <a:solidFill>
                            <a:srgbClr val="035341"/>
                          </a:solidFill>
                          <a:effectLst/>
                          <a:uLnTx/>
                          <a:uFillTx/>
                          <a:latin typeface="Poppins"/>
                          <a:cs typeface="Poppins"/>
                          <a:sym typeface="Poppins"/>
                        </a:rPr>
                        <a:t>Questionnaire design was flexible, allowing both quick responses (reducing burden) and detailed input (with optional questions).</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kumimoji="0" lang="en-GB" sz="1400" b="0" i="0" u="none" strike="noStrike" kern="0" cap="none" spc="0" normalizeH="0" baseline="0" noProof="0" dirty="0">
                          <a:ln>
                            <a:noFill/>
                          </a:ln>
                          <a:solidFill>
                            <a:srgbClr val="035341"/>
                          </a:solidFill>
                          <a:effectLst/>
                          <a:uLnTx/>
                          <a:uFillTx/>
                          <a:latin typeface="Poppins"/>
                          <a:cs typeface="Poppins"/>
                          <a:sym typeface="Poppins"/>
                        </a:rPr>
                        <a:t>Tailored questionnaire for each strand with options to complete it online or via telephone. </a:t>
                      </a:r>
                      <a:r>
                        <a:rPr kumimoji="0" lang="en-GB" sz="1400" b="0" i="0" u="sng" strike="noStrike" kern="0" cap="none" spc="0" normalizeH="0" baseline="0" noProof="0" dirty="0">
                          <a:ln>
                            <a:noFill/>
                          </a:ln>
                          <a:solidFill>
                            <a:srgbClr val="035341"/>
                          </a:solidFill>
                          <a:effectLst/>
                          <a:uLnTx/>
                          <a:uFillTx/>
                          <a:latin typeface="Poppins"/>
                          <a:cs typeface="Poppins"/>
                          <a:sym typeface="Poppins"/>
                        </a:rPr>
                        <a:t>We will continue to offer this in future waves. </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kumimoji="0" lang="en-GB" sz="1400" b="0" i="0" u="none" strike="noStrike" kern="0" cap="none" spc="0" normalizeH="0" baseline="0" noProof="0" dirty="0">
                          <a:ln>
                            <a:noFill/>
                          </a:ln>
                          <a:solidFill>
                            <a:srgbClr val="035341"/>
                          </a:solidFill>
                          <a:effectLst/>
                          <a:uLnTx/>
                          <a:uFillTx/>
                          <a:latin typeface="Poppins"/>
                          <a:cs typeface="Poppins"/>
                          <a:sym typeface="Poppins"/>
                        </a:rPr>
                        <a:t>Attending networking meetings to meet the grantees in person, and present the evaluation.</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kumimoji="0" lang="en-GB" sz="1400" b="0" i="0" u="none" strike="noStrike" kern="0" cap="none" spc="0" normalizeH="0" baseline="0" noProof="0" dirty="0">
                          <a:ln>
                            <a:noFill/>
                          </a:ln>
                          <a:solidFill>
                            <a:srgbClr val="035341"/>
                          </a:solidFill>
                          <a:effectLst/>
                          <a:uLnTx/>
                          <a:uFillTx/>
                          <a:latin typeface="Poppins"/>
                          <a:cs typeface="Poppins"/>
                          <a:sym typeface="Poppins"/>
                        </a:rPr>
                        <a:t>Making clear our </a:t>
                      </a:r>
                      <a:r>
                        <a:rPr kumimoji="0" lang="en-GB" sz="1400" b="0" i="0" u="sng" strike="noStrike" kern="0" cap="none" spc="0" normalizeH="0" baseline="0" noProof="0" dirty="0">
                          <a:ln>
                            <a:noFill/>
                          </a:ln>
                          <a:solidFill>
                            <a:srgbClr val="035341"/>
                          </a:solidFill>
                          <a:effectLst/>
                          <a:uLnTx/>
                          <a:uFillTx/>
                          <a:latin typeface="Poppins"/>
                          <a:cs typeface="Poppins"/>
                          <a:sym typeface="Poppins"/>
                        </a:rPr>
                        <a:t>independent</a:t>
                      </a:r>
                      <a:r>
                        <a:rPr kumimoji="0" lang="en-GB" sz="1400" b="0" i="0" u="none" strike="noStrike" kern="0" cap="none" spc="0" normalizeH="0" baseline="0" noProof="0" dirty="0">
                          <a:ln>
                            <a:noFill/>
                          </a:ln>
                          <a:solidFill>
                            <a:srgbClr val="035341"/>
                          </a:solidFill>
                          <a:effectLst/>
                          <a:uLnTx/>
                          <a:uFillTx/>
                          <a:latin typeface="Poppins"/>
                          <a:cs typeface="Poppins"/>
                          <a:sym typeface="Poppins"/>
                        </a:rPr>
                        <a:t> role and focus on helping to share lessons and improving the fund.</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kumimoji="0" lang="en-GB" sz="1400" b="0" i="0" u="none" strike="noStrike" kern="0" cap="none" spc="0" normalizeH="0" baseline="0" noProof="0" dirty="0">
                          <a:ln>
                            <a:noFill/>
                          </a:ln>
                          <a:solidFill>
                            <a:srgbClr val="035341"/>
                          </a:solidFill>
                          <a:effectLst/>
                          <a:uLnTx/>
                          <a:uFillTx/>
                          <a:latin typeface="Poppins"/>
                          <a:cs typeface="Poppins"/>
                          <a:sym typeface="Poppins"/>
                        </a:rPr>
                        <a:t>Asking grantees if they wanted certain feedback and asks to be attributed to them and raised directly with the funder.</a:t>
                      </a:r>
                    </a:p>
                    <a:p>
                      <a:pPr marL="0" marR="0" lvl="0" indent="0" algn="l" defTabSz="914400" rtl="0" eaLnBrk="1" fontAlgn="auto" latinLnBrk="0" hangingPunct="1">
                        <a:lnSpc>
                          <a:spcPct val="100000"/>
                        </a:lnSpc>
                        <a:spcBef>
                          <a:spcPts val="1000"/>
                        </a:spcBef>
                        <a:spcAft>
                          <a:spcPts val="0"/>
                        </a:spcAft>
                        <a:buClr>
                          <a:srgbClr val="035341"/>
                        </a:buClr>
                        <a:buSzPts val="2000"/>
                        <a:buFont typeface="Arial"/>
                        <a:buNone/>
                        <a:tabLst/>
                        <a:defRPr/>
                      </a:pPr>
                      <a:endParaRPr kumimoji="0" lang="en-GB" sz="1400" b="0" i="0" u="none" strike="noStrike" kern="0" cap="none" spc="0" normalizeH="0" baseline="0" noProof="0" dirty="0">
                        <a:ln>
                          <a:noFill/>
                        </a:ln>
                        <a:solidFill>
                          <a:srgbClr val="035341"/>
                        </a:solidFill>
                        <a:effectLst/>
                        <a:uLnTx/>
                        <a:uFillTx/>
                        <a:latin typeface="Poppins"/>
                        <a:cs typeface="Poppins"/>
                        <a:sym typeface="Poppins"/>
                      </a:endParaRPr>
                    </a:p>
                  </a:txBody>
                  <a:tcPr marL="137150" marR="137150" marT="137150" marB="1371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extLst>
                  <a:ext uri="{0D108BD9-81ED-4DB2-BD59-A6C34878D82A}">
                    <a16:rowId xmlns:a16="http://schemas.microsoft.com/office/drawing/2014/main" val="10000"/>
                  </a:ext>
                </a:extLst>
              </a:tr>
            </a:tbl>
          </a:graphicData>
        </a:graphic>
      </p:graphicFrame>
      <p:graphicFrame>
        <p:nvGraphicFramePr>
          <p:cNvPr id="3" name="Google Shape;66;p6">
            <a:extLst>
              <a:ext uri="{FF2B5EF4-FFF2-40B4-BE49-F238E27FC236}">
                <a16:creationId xmlns:a16="http://schemas.microsoft.com/office/drawing/2014/main" id="{01C04BE8-AB1E-314E-400A-B821EB02286E}"/>
              </a:ext>
            </a:extLst>
          </p:cNvPr>
          <p:cNvGraphicFramePr/>
          <p:nvPr>
            <p:extLst>
              <p:ext uri="{D42A27DB-BD31-4B8C-83A1-F6EECF244321}">
                <p14:modId xmlns:p14="http://schemas.microsoft.com/office/powerpoint/2010/main" val="667875788"/>
              </p:ext>
            </p:extLst>
          </p:nvPr>
        </p:nvGraphicFramePr>
        <p:xfrm>
          <a:off x="6327648" y="1359569"/>
          <a:ext cx="5188077" cy="5090139"/>
        </p:xfrm>
        <a:graphic>
          <a:graphicData uri="http://schemas.openxmlformats.org/drawingml/2006/table">
            <a:tbl>
              <a:tblPr firstRow="1" bandRow="1">
                <a:noFill/>
                <a:tableStyleId>{744BD095-CB61-4232-9480-66FB81A58D0E}</a:tableStyleId>
              </a:tblPr>
              <a:tblGrid>
                <a:gridCol w="5188077">
                  <a:extLst>
                    <a:ext uri="{9D8B030D-6E8A-4147-A177-3AD203B41FA5}">
                      <a16:colId xmlns:a16="http://schemas.microsoft.com/office/drawing/2014/main" val="20000"/>
                    </a:ext>
                  </a:extLst>
                </a:gridCol>
              </a:tblGrid>
              <a:tr h="5090139">
                <a:tc>
                  <a:txBody>
                    <a:bodyPr/>
                    <a:lstStyle/>
                    <a:p>
                      <a:pPr marL="0" marR="0" lvl="0" indent="0" algn="l" rtl="0">
                        <a:lnSpc>
                          <a:spcPct val="100000"/>
                        </a:lnSpc>
                        <a:spcBef>
                          <a:spcPts val="0"/>
                        </a:spcBef>
                        <a:spcAft>
                          <a:spcPts val="0"/>
                        </a:spcAft>
                        <a:buNone/>
                      </a:pPr>
                      <a:r>
                        <a:rPr lang="en-GB" sz="1400" b="1" i="0" u="none" strike="noStrike" cap="none" dirty="0">
                          <a:solidFill>
                            <a:schemeClr val="accent1"/>
                          </a:solidFill>
                          <a:latin typeface="Poppins"/>
                          <a:cs typeface="Poppins"/>
                          <a:sym typeface="Poppins"/>
                        </a:rPr>
                        <a:t>And considerations for future waves…</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kumimoji="0" lang="en-GB" sz="1400" b="0" i="0" u="none" strike="noStrike" kern="0" cap="none" spc="0" normalizeH="0" baseline="0" noProof="0" dirty="0">
                          <a:ln>
                            <a:noFill/>
                          </a:ln>
                          <a:solidFill>
                            <a:srgbClr val="035341"/>
                          </a:solidFill>
                          <a:effectLst/>
                          <a:uLnTx/>
                          <a:uFillTx/>
                          <a:latin typeface="Poppins"/>
                          <a:cs typeface="Poppins"/>
                          <a:sym typeface="Poppins"/>
                        </a:rPr>
                        <a:t>Continue to review and refine the methods to ensure they are accessible across different VCSE types and proportional to grant sizes.</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kumimoji="0" lang="en-GB" sz="1400" b="0" i="0" u="none" strike="noStrike" kern="0" cap="none" spc="0" normalizeH="0" baseline="0" noProof="0" dirty="0">
                          <a:ln>
                            <a:noFill/>
                          </a:ln>
                          <a:solidFill>
                            <a:srgbClr val="035341"/>
                          </a:solidFill>
                          <a:effectLst/>
                          <a:uLnTx/>
                          <a:uFillTx/>
                          <a:latin typeface="Poppins"/>
                          <a:cs typeface="Poppins"/>
                          <a:sym typeface="Poppins"/>
                        </a:rPr>
                        <a:t>Continue to consider easier ways to gather “negative” perspectives or about VCSE challenges e.g. short email polls or clear open questions to encourage explanation.</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kumimoji="0" lang="en-GB" sz="1400" b="0" i="0" u="none" strike="noStrike" kern="0" cap="none" spc="0" normalizeH="0" baseline="0" noProof="0" dirty="0">
                          <a:ln>
                            <a:noFill/>
                          </a:ln>
                          <a:solidFill>
                            <a:srgbClr val="035341"/>
                          </a:solidFill>
                          <a:effectLst/>
                          <a:uLnTx/>
                          <a:uFillTx/>
                          <a:latin typeface="Poppins"/>
                          <a:cs typeface="Poppins"/>
                          <a:sym typeface="Poppins"/>
                        </a:rPr>
                        <a:t>Some grantees were not clear on the difference between the Monitoring Form and the independent evaluation. It is also important to ensure that both are of proportionate size to projects’ grants. </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endParaRPr kumimoji="0" lang="en-GB" sz="1400" b="0" i="0" u="none" strike="noStrike" kern="0" cap="none" spc="0" normalizeH="0" baseline="0" noProof="0" dirty="0">
                        <a:ln>
                          <a:noFill/>
                        </a:ln>
                        <a:solidFill>
                          <a:srgbClr val="035341"/>
                        </a:solidFill>
                        <a:effectLst/>
                        <a:uLnTx/>
                        <a:uFillTx/>
                        <a:latin typeface="Poppins"/>
                        <a:cs typeface="Poppins"/>
                        <a:sym typeface="Poppins"/>
                      </a:endParaRP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endParaRPr kumimoji="0" lang="en-GB" sz="1400" b="0" i="0" u="none" strike="noStrike" kern="0" cap="none" spc="0" normalizeH="0" baseline="0" noProof="0" dirty="0">
                        <a:ln>
                          <a:noFill/>
                        </a:ln>
                        <a:solidFill>
                          <a:srgbClr val="035341"/>
                        </a:solidFill>
                        <a:effectLst/>
                        <a:uLnTx/>
                        <a:uFillTx/>
                        <a:latin typeface="Poppins"/>
                        <a:cs typeface="Poppins"/>
                        <a:sym typeface="Poppins"/>
                      </a:endParaRPr>
                    </a:p>
                    <a:p>
                      <a:pPr marL="0" marR="0" lvl="0" indent="0" algn="l" defTabSz="914400" rtl="0" eaLnBrk="1" fontAlgn="auto" latinLnBrk="0" hangingPunct="1">
                        <a:lnSpc>
                          <a:spcPct val="100000"/>
                        </a:lnSpc>
                        <a:spcBef>
                          <a:spcPts val="1000"/>
                        </a:spcBef>
                        <a:spcAft>
                          <a:spcPts val="0"/>
                        </a:spcAft>
                        <a:buClr>
                          <a:srgbClr val="035341"/>
                        </a:buClr>
                        <a:buSzPts val="2000"/>
                        <a:buFont typeface="Arial"/>
                        <a:buNone/>
                        <a:tabLst/>
                        <a:defRPr/>
                      </a:pPr>
                      <a:r>
                        <a:rPr kumimoji="0" lang="en-GB" sz="1400" b="0" i="0" u="sng" strike="noStrike" kern="0" cap="none" spc="0" normalizeH="0" baseline="0" noProof="0" dirty="0">
                          <a:ln>
                            <a:noFill/>
                          </a:ln>
                          <a:solidFill>
                            <a:schemeClr val="accent1"/>
                          </a:solidFill>
                          <a:effectLst/>
                          <a:uLnTx/>
                          <a:uFillTx/>
                          <a:latin typeface="Poppins"/>
                          <a:cs typeface="Poppins"/>
                          <a:sym typeface="Poppins"/>
                        </a:rPr>
                        <a:t>We will also revisit the GHCF Theory of Change to ensure its continued alignment. </a:t>
                      </a:r>
                      <a:endParaRPr kumimoji="0" lang="en-GB" sz="1400" b="0" i="0" u="none" strike="noStrike" kern="0" cap="none" spc="0" normalizeH="0" baseline="0" noProof="0" dirty="0">
                        <a:ln>
                          <a:noFill/>
                        </a:ln>
                        <a:solidFill>
                          <a:srgbClr val="035341"/>
                        </a:solidFill>
                        <a:effectLst/>
                        <a:uLnTx/>
                        <a:uFillTx/>
                        <a:latin typeface="Poppins"/>
                        <a:cs typeface="Poppins"/>
                        <a:sym typeface="Poppins"/>
                      </a:endParaRPr>
                    </a:p>
                  </a:txBody>
                  <a:tcPr marL="137150" marR="137150" marT="137150" marB="1371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lumMod val="40000"/>
                        <a:lumOff val="60000"/>
                      </a:schemeClr>
                    </a:solidFill>
                  </a:tcPr>
                </a:tc>
                <a:extLst>
                  <a:ext uri="{0D108BD9-81ED-4DB2-BD59-A6C34878D82A}">
                    <a16:rowId xmlns:a16="http://schemas.microsoft.com/office/drawing/2014/main" val="10000"/>
                  </a:ext>
                </a:extLst>
              </a:tr>
            </a:tbl>
          </a:graphicData>
        </a:graphic>
      </p:graphicFrame>
      <p:pic>
        <p:nvPicPr>
          <p:cNvPr id="6" name="Google Shape;64;p6" descr="A black background with a black square&#10;&#10;Description automatically generated with medium confidence">
            <a:extLst>
              <a:ext uri="{FF2B5EF4-FFF2-40B4-BE49-F238E27FC236}">
                <a16:creationId xmlns:a16="http://schemas.microsoft.com/office/drawing/2014/main" id="{9CFDC6B0-11FA-D4B5-CB5A-D3428741E084}"/>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1371942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
          <a:extLst>
            <a:ext uri="{FF2B5EF4-FFF2-40B4-BE49-F238E27FC236}">
              <a16:creationId xmlns:a16="http://schemas.microsoft.com/office/drawing/2014/main" id="{94F18DA6-1958-43CA-A6A4-E09A862CF3C6}"/>
            </a:ext>
          </a:extLst>
        </p:cNvPr>
        <p:cNvGrpSpPr/>
        <p:nvPr/>
      </p:nvGrpSpPr>
      <p:grpSpPr>
        <a:xfrm>
          <a:off x="0" y="0"/>
          <a:ext cx="0" cy="0"/>
          <a:chOff x="0" y="0"/>
          <a:chExt cx="0" cy="0"/>
        </a:xfrm>
      </p:grpSpPr>
      <p:sp>
        <p:nvSpPr>
          <p:cNvPr id="42" name="Google Shape;42;p3">
            <a:extLst>
              <a:ext uri="{FF2B5EF4-FFF2-40B4-BE49-F238E27FC236}">
                <a16:creationId xmlns:a16="http://schemas.microsoft.com/office/drawing/2014/main" id="{C2503261-E6B6-F7CE-7578-9FF636507FC1}"/>
              </a:ext>
            </a:extLst>
          </p:cNvPr>
          <p:cNvSpPr txBox="1"/>
          <p:nvPr/>
        </p:nvSpPr>
        <p:spPr>
          <a:xfrm>
            <a:off x="371476" y="1767207"/>
            <a:ext cx="5545137" cy="2060722"/>
          </a:xfrm>
          <a:prstGeom prst="rect">
            <a:avLst/>
          </a:prstGeom>
          <a:solidFill>
            <a:schemeClr val="accent1"/>
          </a:solidFill>
          <a:ln>
            <a:noFill/>
          </a:ln>
        </p:spPr>
        <p:txBody>
          <a:bodyPr spcFirstLastPara="1" wrap="square" lIns="90000" tIns="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GB" sz="3400" b="1" i="0" u="none" strike="noStrike" kern="0" cap="none" spc="0" normalizeH="0" baseline="0" noProof="0" dirty="0">
                <a:ln>
                  <a:noFill/>
                </a:ln>
                <a:solidFill>
                  <a:srgbClr val="FFFFFF"/>
                </a:solidFill>
                <a:effectLst/>
                <a:uLnTx/>
                <a:uFillTx/>
                <a:latin typeface="Poppins"/>
                <a:cs typeface="Poppins"/>
                <a:sym typeface="Poppins"/>
              </a:rPr>
              <a:t>3. Reach of GHCF -  </a:t>
            </a: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endParaRPr lang="en-GB" sz="3400" b="1" dirty="0">
              <a:solidFill>
                <a:srgbClr val="FFFFFF"/>
              </a:solidFill>
              <a:latin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GB" sz="3400" b="1" i="0" u="none" strike="noStrike" kern="0" cap="none" spc="0" normalizeH="0" baseline="0" noProof="0" dirty="0">
                <a:ln>
                  <a:noFill/>
                </a:ln>
                <a:solidFill>
                  <a:srgbClr val="FFFFFF"/>
                </a:solidFill>
                <a:effectLst/>
                <a:uLnTx/>
                <a:uFillTx/>
                <a:latin typeface="Poppins"/>
                <a:cs typeface="Poppins"/>
                <a:sym typeface="Poppins"/>
              </a:rPr>
              <a:t>For Phase 2 (so far)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TextBox 2">
            <a:extLst>
              <a:ext uri="{FF2B5EF4-FFF2-40B4-BE49-F238E27FC236}">
                <a16:creationId xmlns:a16="http://schemas.microsoft.com/office/drawing/2014/main" id="{6340DE27-2102-1EED-CE98-EB49AD3F03FC}"/>
              </a:ext>
            </a:extLst>
          </p:cNvPr>
          <p:cNvSpPr txBox="1"/>
          <p:nvPr/>
        </p:nvSpPr>
        <p:spPr>
          <a:xfrm>
            <a:off x="6481955" y="2289985"/>
            <a:ext cx="5065294" cy="3269357"/>
          </a:xfrm>
          <a:prstGeom prst="rect">
            <a:avLst/>
          </a:prstGeom>
          <a:noFill/>
          <a:ln>
            <a:noFill/>
          </a:ln>
        </p:spPr>
        <p:txBody>
          <a:bodyPr wrap="square" rtlCol="0">
            <a:spAutoFit/>
          </a:bodyPr>
          <a:lstStyle/>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These next five slides summarise:</a:t>
            </a: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What has been funded</a:t>
            </a: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Where funding has been delivered</a:t>
            </a:r>
            <a:endPar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What have </a:t>
            </a: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been the inputs </a:t>
            </a: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of these funded grants</a:t>
            </a:r>
          </a:p>
          <a:p>
            <a:pPr marL="285750" lvl="0" indent="-285750">
              <a:lnSpc>
                <a:spcPct val="150000"/>
              </a:lnSpc>
              <a:spcBef>
                <a:spcPts val="600"/>
              </a:spcBef>
              <a:buClr>
                <a:srgbClr val="FEFFFB"/>
              </a:buClr>
              <a:buFont typeface="Arial" panose="020B0604020202020204" pitchFamily="34" charset="0"/>
              <a:buChar char="•"/>
              <a:defRPr/>
            </a:pPr>
            <a:r>
              <a:rPr lang="en-GB" sz="1800" dirty="0">
                <a:solidFill>
                  <a:srgbClr val="FFFFFF"/>
                </a:solidFill>
                <a:latin typeface="Poppins" panose="00000500000000000000" pitchFamily="2" charset="0"/>
                <a:cs typeface="Poppins" panose="00000500000000000000" pitchFamily="2" charset="0"/>
              </a:rPr>
              <a:t>What have </a:t>
            </a:r>
            <a:r>
              <a:rPr lang="en-GB" sz="1800" b="1" dirty="0">
                <a:solidFill>
                  <a:srgbClr val="FFFFFF"/>
                </a:solidFill>
                <a:latin typeface="Poppins" panose="00000500000000000000" pitchFamily="2" charset="0"/>
                <a:cs typeface="Poppins" panose="00000500000000000000" pitchFamily="2" charset="0"/>
              </a:rPr>
              <a:t>been the outputs </a:t>
            </a:r>
            <a:r>
              <a:rPr lang="en-GB" sz="1800" dirty="0">
                <a:solidFill>
                  <a:srgbClr val="FFFFFF"/>
                </a:solidFill>
                <a:latin typeface="Poppins" panose="00000500000000000000" pitchFamily="2" charset="0"/>
                <a:cs typeface="Poppins" panose="00000500000000000000" pitchFamily="2" charset="0"/>
              </a:rPr>
              <a:t>of these funded grants</a:t>
            </a:r>
          </a:p>
        </p:txBody>
      </p:sp>
      <p:pic>
        <p:nvPicPr>
          <p:cNvPr id="2" name="Google Shape;41;p3">
            <a:extLst>
              <a:ext uri="{FF2B5EF4-FFF2-40B4-BE49-F238E27FC236}">
                <a16:creationId xmlns:a16="http://schemas.microsoft.com/office/drawing/2014/main" id="{AE3AC171-4E13-2F6F-5DAD-F9D3E3B2BD69}"/>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pic>
        <p:nvPicPr>
          <p:cNvPr id="4" name="Google Shape;44;p3" descr="A yellow line on a black background&#10;&#10;Description automatically generated">
            <a:extLst>
              <a:ext uri="{FF2B5EF4-FFF2-40B4-BE49-F238E27FC236}">
                <a16:creationId xmlns:a16="http://schemas.microsoft.com/office/drawing/2014/main" id="{74F0E670-5CF8-70CD-D663-7D6C58BDC72E}"/>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0800000">
            <a:off x="443769" y="2208890"/>
            <a:ext cx="4200525" cy="177800"/>
          </a:xfrm>
          <a:prstGeom prst="rect">
            <a:avLst/>
          </a:prstGeom>
          <a:noFill/>
          <a:ln>
            <a:noFill/>
          </a:ln>
        </p:spPr>
      </p:pic>
    </p:spTree>
    <p:extLst>
      <p:ext uri="{BB962C8B-B14F-4D97-AF65-F5344CB8AC3E}">
        <p14:creationId xmlns:p14="http://schemas.microsoft.com/office/powerpoint/2010/main" val="1205922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E619E3B8-DB82-D1B0-56A8-0E0D520BB06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C4D3827-4784-0507-0C15-3D34A5B922C9}"/>
              </a:ext>
            </a:extLst>
          </p:cNvPr>
          <p:cNvPicPr>
            <a:picLocks noChangeAspect="1"/>
          </p:cNvPicPr>
          <p:nvPr/>
        </p:nvPicPr>
        <p:blipFill>
          <a:blip r:embed="rId3"/>
          <a:stretch>
            <a:fillRect/>
          </a:stretch>
        </p:blipFill>
        <p:spPr>
          <a:xfrm>
            <a:off x="157225" y="1285277"/>
            <a:ext cx="6155065" cy="3364948"/>
          </a:xfrm>
          <a:prstGeom prst="rect">
            <a:avLst/>
          </a:prstGeom>
        </p:spPr>
      </p:pic>
      <p:sp>
        <p:nvSpPr>
          <p:cNvPr id="63" name="Google Shape;63;p6">
            <a:extLst>
              <a:ext uri="{FF2B5EF4-FFF2-40B4-BE49-F238E27FC236}">
                <a16:creationId xmlns:a16="http://schemas.microsoft.com/office/drawing/2014/main" id="{0C3558E3-5467-4D06-0B98-3E2188E36B6F}"/>
              </a:ext>
            </a:extLst>
          </p:cNvPr>
          <p:cNvSpPr txBox="1">
            <a:spLocks noGrp="1"/>
          </p:cNvSpPr>
          <p:nvPr>
            <p:ph type="subTitle" idx="4294967295"/>
          </p:nvPr>
        </p:nvSpPr>
        <p:spPr>
          <a:xfrm>
            <a:off x="157224" y="255616"/>
            <a:ext cx="7473114" cy="618691"/>
          </a:xfrm>
          <a:prstGeom prst="rect">
            <a:avLst/>
          </a:prstGeom>
          <a:solidFill>
            <a:schemeClr val="lt1"/>
          </a:solidFill>
          <a:ln>
            <a:noFill/>
          </a:ln>
        </p:spPr>
        <p:txBody>
          <a:bodyPr spcFirstLastPara="1" wrap="square" lIns="90000" tIns="45700" rIns="91425" bIns="45700" anchor="t" anchorCtr="0">
            <a:noAutofit/>
          </a:bodyPr>
          <a:lstStyle/>
          <a:p>
            <a:pPr marL="0" marR="0" lvl="0" indent="0" algn="l" rtl="0">
              <a:lnSpc>
                <a:spcPct val="100000"/>
              </a:lnSpc>
              <a:spcBef>
                <a:spcPts val="0"/>
              </a:spcBef>
              <a:spcAft>
                <a:spcPts val="0"/>
              </a:spcAft>
              <a:buClr>
                <a:schemeClr val="dk1"/>
              </a:buClr>
              <a:buSzPts val="3400"/>
              <a:buFont typeface="Arial"/>
              <a:buNone/>
            </a:pPr>
            <a:r>
              <a:rPr lang="en-GB" sz="3400" b="1" i="0" u="none" strike="noStrike" cap="none" dirty="0">
                <a:solidFill>
                  <a:schemeClr val="dk1"/>
                </a:solidFill>
                <a:latin typeface="Poppins"/>
                <a:ea typeface="Poppins"/>
                <a:cs typeface="Poppins"/>
                <a:sym typeface="Poppins"/>
              </a:rPr>
              <a:t>What’s been funded</a:t>
            </a:r>
            <a:endParaRPr sz="2000" b="1" i="0" u="none" strike="noStrike" cap="none" dirty="0">
              <a:solidFill>
                <a:schemeClr val="dk1"/>
              </a:solidFill>
              <a:latin typeface="Poppins"/>
              <a:ea typeface="Poppins"/>
              <a:cs typeface="Poppins"/>
              <a:sym typeface="Poppins"/>
            </a:endParaRPr>
          </a:p>
        </p:txBody>
      </p:sp>
      <p:graphicFrame>
        <p:nvGraphicFramePr>
          <p:cNvPr id="2" name="Google Shape;66;p6">
            <a:extLst>
              <a:ext uri="{FF2B5EF4-FFF2-40B4-BE49-F238E27FC236}">
                <a16:creationId xmlns:a16="http://schemas.microsoft.com/office/drawing/2014/main" id="{4ABD1AA2-1F86-F9E6-0F40-33BA5F4894D4}"/>
              </a:ext>
            </a:extLst>
          </p:cNvPr>
          <p:cNvGraphicFramePr/>
          <p:nvPr>
            <p:extLst>
              <p:ext uri="{D42A27DB-BD31-4B8C-83A1-F6EECF244321}">
                <p14:modId xmlns:p14="http://schemas.microsoft.com/office/powerpoint/2010/main" val="2724836264"/>
              </p:ext>
            </p:extLst>
          </p:nvPr>
        </p:nvGraphicFramePr>
        <p:xfrm>
          <a:off x="6682149" y="1285277"/>
          <a:ext cx="5192051" cy="5312372"/>
        </p:xfrm>
        <a:graphic>
          <a:graphicData uri="http://schemas.openxmlformats.org/drawingml/2006/table">
            <a:tbl>
              <a:tblPr firstRow="1" bandRow="1">
                <a:noFill/>
                <a:tableStyleId>{744BD095-CB61-4232-9480-66FB81A58D0E}</a:tableStyleId>
              </a:tblPr>
              <a:tblGrid>
                <a:gridCol w="5192051">
                  <a:extLst>
                    <a:ext uri="{9D8B030D-6E8A-4147-A177-3AD203B41FA5}">
                      <a16:colId xmlns:a16="http://schemas.microsoft.com/office/drawing/2014/main" val="20000"/>
                    </a:ext>
                  </a:extLst>
                </a:gridCol>
              </a:tblGrid>
              <a:tr h="5312372">
                <a:tc>
                  <a:txBody>
                    <a:bodyPr/>
                    <a:lstStyle/>
                    <a:p>
                      <a:pPr marL="0" marR="0" lvl="0" indent="0" algn="l" rtl="0">
                        <a:lnSpc>
                          <a:spcPct val="100000"/>
                        </a:lnSpc>
                        <a:spcBef>
                          <a:spcPts val="0"/>
                        </a:spcBef>
                        <a:spcAft>
                          <a:spcPts val="0"/>
                        </a:spcAft>
                        <a:buNone/>
                      </a:pPr>
                      <a:r>
                        <a:rPr lang="en-GB" sz="1400" b="1" i="0" u="none" strike="noStrike" cap="none" dirty="0">
                          <a:solidFill>
                            <a:schemeClr val="accent1"/>
                          </a:solidFill>
                          <a:latin typeface="Poppins"/>
                          <a:cs typeface="Poppins"/>
                          <a:sym typeface="Poppins"/>
                        </a:rPr>
                        <a:t>Higher proportions of awarded grants covered the following themes:</a:t>
                      </a:r>
                    </a:p>
                    <a:p>
                      <a:pPr marL="0" marR="0" lvl="0" indent="0" algn="l" rtl="0">
                        <a:lnSpc>
                          <a:spcPct val="100000"/>
                        </a:lnSpc>
                        <a:spcBef>
                          <a:spcPts val="0"/>
                        </a:spcBef>
                        <a:spcAft>
                          <a:spcPts val="0"/>
                        </a:spcAft>
                        <a:buNone/>
                      </a:pPr>
                      <a:endParaRPr lang="en-GB" sz="1400" b="0" i="0" u="none" strike="noStrike" cap="none" dirty="0">
                        <a:solidFill>
                          <a:schemeClr val="accent1"/>
                        </a:solidFill>
                        <a:latin typeface="Poppins"/>
                        <a:cs typeface="Poppins"/>
                        <a:sym typeface="Poppins"/>
                      </a:endParaRPr>
                    </a:p>
                    <a:p>
                      <a:pPr marL="0" marR="0" lvl="0" indent="0" algn="l" rtl="0">
                        <a:lnSpc>
                          <a:spcPct val="100000"/>
                        </a:lnSpc>
                        <a:spcBef>
                          <a:spcPts val="0"/>
                        </a:spcBef>
                        <a:spcAft>
                          <a:spcPts val="0"/>
                        </a:spcAft>
                        <a:buNone/>
                      </a:pPr>
                      <a:r>
                        <a:rPr lang="en-GB" sz="1400" b="1" i="0" u="none" strike="noStrike" cap="none" dirty="0">
                          <a:solidFill>
                            <a:schemeClr val="accent1"/>
                          </a:solidFill>
                          <a:latin typeface="Poppins"/>
                          <a:cs typeface="Poppins"/>
                          <a:sym typeface="Poppins"/>
                        </a:rPr>
                        <a:t>NHS themes:</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lang="en-GB" sz="1200" b="0" i="0" u="none" strike="noStrike" cap="none" dirty="0">
                          <a:solidFill>
                            <a:schemeClr val="accent1"/>
                          </a:solidFill>
                          <a:latin typeface="Poppins"/>
                          <a:cs typeface="Poppins"/>
                          <a:sym typeface="Poppins"/>
                        </a:rPr>
                        <a:t>Health behaviours – 22 Delivery, 5 Enabling, and 20 Micro (Phase 2 to date)</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lang="en-GB" sz="1200" b="0" i="0" u="none" strike="noStrike" cap="none" dirty="0">
                          <a:solidFill>
                            <a:schemeClr val="accent1"/>
                          </a:solidFill>
                          <a:latin typeface="Poppins"/>
                          <a:cs typeface="Poppins"/>
                          <a:sym typeface="Poppins"/>
                        </a:rPr>
                        <a:t>Socio-economic – 12 Delivery, 2 Enabling, and 8 Micro     (Phase 2 to date)</a:t>
                      </a:r>
                    </a:p>
                    <a:p>
                      <a:pPr marL="0" marR="0" lvl="0" indent="0" algn="l" rtl="0">
                        <a:lnSpc>
                          <a:spcPct val="100000"/>
                        </a:lnSpc>
                        <a:spcBef>
                          <a:spcPts val="0"/>
                        </a:spcBef>
                        <a:spcAft>
                          <a:spcPts val="0"/>
                        </a:spcAft>
                        <a:buNone/>
                      </a:pPr>
                      <a:endParaRPr lang="en-GB" sz="1400" b="0" i="0" u="none" strike="noStrike" cap="none" dirty="0">
                        <a:solidFill>
                          <a:schemeClr val="accent1"/>
                        </a:solidFill>
                        <a:latin typeface="Poppins"/>
                        <a:cs typeface="Poppins"/>
                        <a:sym typeface="Poppins"/>
                      </a:endParaRPr>
                    </a:p>
                    <a:p>
                      <a:pPr marL="0" marR="0" lvl="0" indent="0" algn="l" rtl="0">
                        <a:lnSpc>
                          <a:spcPct val="100000"/>
                        </a:lnSpc>
                        <a:spcBef>
                          <a:spcPts val="0"/>
                        </a:spcBef>
                        <a:spcAft>
                          <a:spcPts val="0"/>
                        </a:spcAft>
                        <a:buNone/>
                      </a:pPr>
                      <a:r>
                        <a:rPr lang="en-GB" sz="1400" b="1" i="0" u="none" strike="noStrike" cap="none" dirty="0">
                          <a:solidFill>
                            <a:schemeClr val="accent1"/>
                          </a:solidFill>
                          <a:latin typeface="Poppins"/>
                          <a:cs typeface="Poppins"/>
                          <a:sym typeface="Poppins"/>
                        </a:rPr>
                        <a:t>RBG H&amp;W strategy 5 Wells:</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lang="en-GB" sz="1200" b="0" i="0" u="none" strike="noStrike" cap="none" dirty="0">
                          <a:solidFill>
                            <a:schemeClr val="accent1"/>
                          </a:solidFill>
                          <a:latin typeface="Poppins"/>
                          <a:cs typeface="Poppins"/>
                          <a:sym typeface="Poppins"/>
                        </a:rPr>
                        <a:t>All ‘Wells’ were very well represented. </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lang="en-GB" sz="1200" b="0" i="0" u="none" strike="noStrike" cap="none" dirty="0">
                          <a:solidFill>
                            <a:schemeClr val="accent1"/>
                          </a:solidFill>
                          <a:latin typeface="Poppins"/>
                          <a:cs typeface="Poppins"/>
                          <a:sym typeface="Poppins"/>
                        </a:rPr>
                        <a:t>‘Age Well’ has the least number of awarded projects so far and none in the Enabling strand.</a:t>
                      </a:r>
                    </a:p>
                    <a:p>
                      <a:pPr marL="0" marR="0" lvl="0" indent="0" algn="l" rtl="0">
                        <a:lnSpc>
                          <a:spcPct val="100000"/>
                        </a:lnSpc>
                        <a:spcBef>
                          <a:spcPts val="0"/>
                        </a:spcBef>
                        <a:spcAft>
                          <a:spcPts val="0"/>
                        </a:spcAft>
                        <a:buNone/>
                      </a:pPr>
                      <a:endParaRPr lang="en-GB" sz="1400" b="0" i="0" u="none" strike="noStrike" cap="none" dirty="0">
                        <a:solidFill>
                          <a:schemeClr val="accent1"/>
                        </a:solidFill>
                        <a:latin typeface="Poppins"/>
                        <a:cs typeface="Poppins"/>
                        <a:sym typeface="Poppins"/>
                      </a:endParaRPr>
                    </a:p>
                    <a:p>
                      <a:pPr marL="0" marR="0" lvl="0" indent="0" algn="l" rtl="0">
                        <a:lnSpc>
                          <a:spcPct val="100000"/>
                        </a:lnSpc>
                        <a:spcBef>
                          <a:spcPts val="0"/>
                        </a:spcBef>
                        <a:spcAft>
                          <a:spcPts val="0"/>
                        </a:spcAft>
                        <a:buNone/>
                      </a:pPr>
                      <a:r>
                        <a:rPr lang="en-US" sz="1400" b="1" i="0" u="none" strike="noStrike" cap="none" dirty="0">
                          <a:solidFill>
                            <a:schemeClr val="accent1"/>
                          </a:solidFill>
                          <a:latin typeface="Poppins"/>
                          <a:cs typeface="Poppins"/>
                          <a:sym typeface="Poppins"/>
                        </a:rPr>
                        <a:t>NHS Greenwich Charitable Funds Grant Making Strategy </a:t>
                      </a:r>
                      <a:r>
                        <a:rPr lang="en-GB" sz="1200" b="0" i="0" u="none" strike="noStrike" cap="none" dirty="0">
                          <a:solidFill>
                            <a:schemeClr val="accent1"/>
                          </a:solidFill>
                          <a:latin typeface="Poppins"/>
                          <a:cs typeface="Poppins"/>
                          <a:sym typeface="Poppins"/>
                        </a:rPr>
                        <a:t>– most relevant areas have been mental health, children and young people, and physical exercise. </a:t>
                      </a:r>
                    </a:p>
                    <a:p>
                      <a:pPr marL="0" marR="0" lvl="0" indent="0" algn="l" rtl="0">
                        <a:lnSpc>
                          <a:spcPct val="100000"/>
                        </a:lnSpc>
                        <a:spcBef>
                          <a:spcPts val="0"/>
                        </a:spcBef>
                        <a:spcAft>
                          <a:spcPts val="0"/>
                        </a:spcAft>
                        <a:buNone/>
                      </a:pPr>
                      <a:endParaRPr lang="en-GB" sz="1400" b="0" i="0" u="none" strike="noStrike" cap="none" dirty="0">
                        <a:solidFill>
                          <a:schemeClr val="accent1"/>
                        </a:solidFill>
                        <a:latin typeface="Poppins"/>
                        <a:cs typeface="Poppins"/>
                        <a:sym typeface="Poppins"/>
                      </a:endParaRPr>
                    </a:p>
                    <a:p>
                      <a:pPr marL="0" marR="0" lvl="0" indent="0" algn="l" rtl="0">
                        <a:lnSpc>
                          <a:spcPct val="100000"/>
                        </a:lnSpc>
                        <a:spcBef>
                          <a:spcPts val="0"/>
                        </a:spcBef>
                        <a:spcAft>
                          <a:spcPts val="0"/>
                        </a:spcAft>
                        <a:buNone/>
                      </a:pPr>
                      <a:r>
                        <a:rPr lang="en-GB" sz="1400" b="1" i="0" u="none" strike="noStrike" cap="none" dirty="0">
                          <a:solidFill>
                            <a:schemeClr val="accent1"/>
                          </a:solidFill>
                          <a:latin typeface="Poppins"/>
                          <a:cs typeface="Poppins"/>
                          <a:sym typeface="Poppins"/>
                        </a:rPr>
                        <a:t>Re-applications:</a:t>
                      </a:r>
                    </a:p>
                    <a:p>
                      <a:pPr marL="182563" marR="0" lvl="0" indent="-182563" algn="l" defTabSz="914400" rtl="0" eaLnBrk="1" fontAlgn="auto" latinLnBrk="0" hangingPunct="1">
                        <a:lnSpc>
                          <a:spcPct val="100000"/>
                        </a:lnSpc>
                        <a:spcBef>
                          <a:spcPts val="1000"/>
                        </a:spcBef>
                        <a:spcAft>
                          <a:spcPts val="0"/>
                        </a:spcAft>
                        <a:buClr>
                          <a:srgbClr val="035341"/>
                        </a:buClr>
                        <a:buSzPts val="2000"/>
                        <a:buFont typeface="Arial"/>
                        <a:buChar char="•"/>
                        <a:tabLst/>
                        <a:defRPr/>
                      </a:pPr>
                      <a:r>
                        <a:rPr lang="en-GB" sz="1200" b="0" i="0" u="none" strike="noStrike" cap="none" dirty="0">
                          <a:solidFill>
                            <a:schemeClr val="accent1"/>
                          </a:solidFill>
                          <a:latin typeface="Poppins"/>
                          <a:cs typeface="Poppins"/>
                          <a:sym typeface="Poppins"/>
                        </a:rPr>
                        <a:t>Multiple VCSEs had previous RBG or GHCF funding. This was usually beneficial to their current funded project but more evidence is needed.</a:t>
                      </a:r>
                    </a:p>
                  </a:txBody>
                  <a:tcPr marL="137150" marR="137150" marT="137150" marB="13715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bl>
          </a:graphicData>
        </a:graphic>
      </p:graphicFrame>
      <p:sp>
        <p:nvSpPr>
          <p:cNvPr id="65" name="Google Shape;65;p6">
            <a:extLst>
              <a:ext uri="{FF2B5EF4-FFF2-40B4-BE49-F238E27FC236}">
                <a16:creationId xmlns:a16="http://schemas.microsoft.com/office/drawing/2014/main" id="{93A9596B-D3D1-458D-45D7-8C64F2702431}"/>
              </a:ext>
            </a:extLst>
          </p:cNvPr>
          <p:cNvSpPr txBox="1"/>
          <p:nvPr/>
        </p:nvSpPr>
        <p:spPr>
          <a:xfrm>
            <a:off x="6682149" y="757117"/>
            <a:ext cx="5138375" cy="424997"/>
          </a:xfrm>
          <a:prstGeom prst="rect">
            <a:avLst/>
          </a:prstGeom>
          <a:solidFill>
            <a:schemeClr val="lt1"/>
          </a:solidFill>
          <a:ln>
            <a:noFill/>
          </a:ln>
        </p:spPr>
        <p:txBody>
          <a:bodyPr spcFirstLastPara="1" wrap="square" lIns="91425" tIns="45700" rIns="91425" bIns="45700" anchor="ctr" anchorCtr="0">
            <a:noAutofit/>
          </a:bodyPr>
          <a:lstStyle/>
          <a:p>
            <a:pPr lvl="0">
              <a:buClr>
                <a:schemeClr val="dk1"/>
              </a:buClr>
              <a:buSzPts val="2000"/>
            </a:pPr>
            <a:r>
              <a:rPr lang="en-US" b="1" dirty="0">
                <a:latin typeface="Poppins" panose="00000500000000000000" pitchFamily="2" charset="0"/>
                <a:cs typeface="Poppins" panose="00000500000000000000" pitchFamily="2" charset="0"/>
              </a:rPr>
              <a:t>The GHCF grants fit under diverse themes, categories, and priority areas, with some overlaps</a:t>
            </a:r>
            <a:r>
              <a:rPr lang="en-US" dirty="0">
                <a:latin typeface="Poppins" panose="00000500000000000000" pitchFamily="2" charset="0"/>
                <a:cs typeface="Poppins" panose="00000500000000000000" pitchFamily="2" charset="0"/>
              </a:rPr>
              <a:t>. </a:t>
            </a:r>
          </a:p>
        </p:txBody>
      </p:sp>
      <p:sp>
        <p:nvSpPr>
          <p:cNvPr id="13" name="TextBox 12">
            <a:extLst>
              <a:ext uri="{FF2B5EF4-FFF2-40B4-BE49-F238E27FC236}">
                <a16:creationId xmlns:a16="http://schemas.microsoft.com/office/drawing/2014/main" id="{376C5A1F-95D2-062F-9184-D0F7E9C3F494}"/>
              </a:ext>
            </a:extLst>
          </p:cNvPr>
          <p:cNvSpPr txBox="1"/>
          <p:nvPr/>
        </p:nvSpPr>
        <p:spPr>
          <a:xfrm>
            <a:off x="157224" y="4818272"/>
            <a:ext cx="2642326" cy="1323439"/>
          </a:xfrm>
          <a:prstGeom prst="rect">
            <a:avLst/>
          </a:prstGeom>
          <a:noFill/>
          <a:ln w="19050">
            <a:solidFill>
              <a:schemeClr val="accent4"/>
            </a:solidFill>
          </a:ln>
        </p:spPr>
        <p:txBody>
          <a:bodyPr wrap="square">
            <a:spAutoFit/>
          </a:bodyPr>
          <a:lstStyle/>
          <a:p>
            <a:r>
              <a:rPr lang="en-US" sz="1600" b="0" i="0" u="none" strike="noStrike" dirty="0">
                <a:solidFill>
                  <a:srgbClr val="000000"/>
                </a:solidFill>
                <a:effectLst/>
                <a:latin typeface="Poppins" panose="00000500000000000000" pitchFamily="2" charset="0"/>
              </a:rPr>
              <a:t>Includes projects that are focused on the VCSEs </a:t>
            </a:r>
            <a:r>
              <a:rPr lang="en-US" sz="1600" b="0" i="0" u="sng" strike="noStrike" dirty="0">
                <a:solidFill>
                  <a:srgbClr val="000000"/>
                </a:solidFill>
                <a:effectLst/>
                <a:latin typeface="Poppins" panose="00000500000000000000" pitchFamily="2" charset="0"/>
              </a:rPr>
              <a:t>capacity</a:t>
            </a:r>
            <a:r>
              <a:rPr lang="en-US" sz="1600" b="0" i="0" u="none" strike="noStrike" dirty="0">
                <a:solidFill>
                  <a:srgbClr val="000000"/>
                </a:solidFill>
                <a:effectLst/>
                <a:latin typeface="Poppins" panose="00000500000000000000" pitchFamily="2" charset="0"/>
              </a:rPr>
              <a:t> and a </a:t>
            </a:r>
            <a:r>
              <a:rPr lang="en-US" sz="1600" b="0" i="0" u="sng" strike="noStrike" dirty="0">
                <a:solidFill>
                  <a:srgbClr val="000000"/>
                </a:solidFill>
                <a:effectLst/>
                <a:latin typeface="Poppins" panose="00000500000000000000" pitchFamily="2" charset="0"/>
              </a:rPr>
              <a:t>new</a:t>
            </a:r>
            <a:r>
              <a:rPr lang="en-US" sz="1600" b="0" i="0" u="none" strike="noStrike" dirty="0">
                <a:solidFill>
                  <a:srgbClr val="000000"/>
                </a:solidFill>
                <a:effectLst/>
                <a:latin typeface="Poppins" panose="00000500000000000000" pitchFamily="2" charset="0"/>
              </a:rPr>
              <a:t> ‘Micro’ strand was introduced</a:t>
            </a:r>
            <a:endParaRPr lang="en-GB" sz="1600" dirty="0"/>
          </a:p>
        </p:txBody>
      </p:sp>
      <p:sp>
        <p:nvSpPr>
          <p:cNvPr id="15" name="TextBox 14">
            <a:extLst>
              <a:ext uri="{FF2B5EF4-FFF2-40B4-BE49-F238E27FC236}">
                <a16:creationId xmlns:a16="http://schemas.microsoft.com/office/drawing/2014/main" id="{B28D38F0-1776-D13E-2944-F573FC157D6C}"/>
              </a:ext>
            </a:extLst>
          </p:cNvPr>
          <p:cNvSpPr txBox="1"/>
          <p:nvPr/>
        </p:nvSpPr>
        <p:spPr>
          <a:xfrm>
            <a:off x="3234758" y="4721666"/>
            <a:ext cx="3012183" cy="1569660"/>
          </a:xfrm>
          <a:prstGeom prst="rect">
            <a:avLst/>
          </a:prstGeom>
          <a:noFill/>
          <a:ln w="19050">
            <a:solidFill>
              <a:schemeClr val="accent3"/>
            </a:solidFill>
          </a:ln>
        </p:spPr>
        <p:txBody>
          <a:bodyPr wrap="square">
            <a:spAutoFit/>
          </a:bodyPr>
          <a:lstStyle/>
          <a:p>
            <a:pPr rtl="0">
              <a:spcAft>
                <a:spcPts val="600"/>
              </a:spcAft>
              <a:buNone/>
            </a:pPr>
            <a:r>
              <a:rPr lang="en-US" sz="1600" b="0" i="0" u="none" strike="noStrike" dirty="0">
                <a:solidFill>
                  <a:srgbClr val="000000"/>
                </a:solidFill>
                <a:effectLst/>
                <a:latin typeface="Poppins" panose="00000500000000000000" pitchFamily="2" charset="0"/>
              </a:rPr>
              <a:t>Funds the </a:t>
            </a:r>
            <a:r>
              <a:rPr lang="en-US" sz="1600" b="0" i="0" u="sng" strike="noStrike" dirty="0">
                <a:solidFill>
                  <a:srgbClr val="000000"/>
                </a:solidFill>
                <a:effectLst/>
                <a:latin typeface="Poppins" panose="00000500000000000000" pitchFamily="2" charset="0"/>
              </a:rPr>
              <a:t>continuation</a:t>
            </a:r>
            <a:r>
              <a:rPr lang="en-US" sz="1600" b="0" i="0" u="none" strike="noStrike" dirty="0">
                <a:solidFill>
                  <a:srgbClr val="000000"/>
                </a:solidFill>
                <a:effectLst/>
                <a:latin typeface="Poppins" panose="00000500000000000000" pitchFamily="2" charset="0"/>
              </a:rPr>
              <a:t> or </a:t>
            </a:r>
            <a:r>
              <a:rPr lang="en-US" sz="1600" b="0" i="0" u="sng" strike="noStrike" dirty="0">
                <a:solidFill>
                  <a:srgbClr val="000000"/>
                </a:solidFill>
                <a:effectLst/>
                <a:latin typeface="Poppins" panose="00000500000000000000" pitchFamily="2" charset="0"/>
              </a:rPr>
              <a:t>introduction</a:t>
            </a:r>
            <a:r>
              <a:rPr lang="en-US" sz="1600" b="0" i="0" u="none" strike="noStrike" dirty="0">
                <a:solidFill>
                  <a:srgbClr val="000000"/>
                </a:solidFill>
                <a:effectLst/>
                <a:latin typeface="Poppins" panose="00000500000000000000" pitchFamily="2" charset="0"/>
              </a:rPr>
              <a:t> of </a:t>
            </a:r>
            <a:r>
              <a:rPr lang="en-US" sz="1600" b="0" i="0" u="sng" strike="noStrike" dirty="0">
                <a:solidFill>
                  <a:srgbClr val="000000"/>
                </a:solidFill>
                <a:effectLst/>
                <a:latin typeface="Poppins" panose="00000500000000000000" pitchFamily="2" charset="0"/>
              </a:rPr>
              <a:t>small pilot </a:t>
            </a:r>
            <a:r>
              <a:rPr lang="en-US" sz="1600" b="0" i="0" u="none" strike="noStrike" dirty="0">
                <a:solidFill>
                  <a:srgbClr val="000000"/>
                </a:solidFill>
                <a:effectLst/>
                <a:latin typeface="Poppins" panose="00000500000000000000" pitchFamily="2" charset="0"/>
              </a:rPr>
              <a:t>projects to enable the testing of new or adapted approaches to prevent or address health inequalities.</a:t>
            </a:r>
            <a:endParaRPr lang="en-US" sz="1600" b="0" dirty="0">
              <a:effectLst/>
            </a:endParaRPr>
          </a:p>
        </p:txBody>
      </p:sp>
      <p:pic>
        <p:nvPicPr>
          <p:cNvPr id="18" name="Picture 17">
            <a:extLst>
              <a:ext uri="{FF2B5EF4-FFF2-40B4-BE49-F238E27FC236}">
                <a16:creationId xmlns:a16="http://schemas.microsoft.com/office/drawing/2014/main" id="{412922E6-D3FA-7508-2515-AC72273C9A3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0186" y="2994835"/>
            <a:ext cx="1355372" cy="400746"/>
          </a:xfrm>
          <a:prstGeom prst="rect">
            <a:avLst/>
          </a:prstGeom>
        </p:spPr>
      </p:pic>
      <p:cxnSp>
        <p:nvCxnSpPr>
          <p:cNvPr id="20" name="Connector: Curved 19">
            <a:extLst>
              <a:ext uri="{FF2B5EF4-FFF2-40B4-BE49-F238E27FC236}">
                <a16:creationId xmlns:a16="http://schemas.microsoft.com/office/drawing/2014/main" id="{B01BE68F-C056-FEF7-14C6-A96F4813FCC5}"/>
              </a:ext>
            </a:extLst>
          </p:cNvPr>
          <p:cNvCxnSpPr>
            <a:cxnSpLocks/>
            <a:stCxn id="18" idx="1"/>
          </p:cNvCxnSpPr>
          <p:nvPr/>
        </p:nvCxnSpPr>
        <p:spPr>
          <a:xfrm rot="10800000" flipV="1">
            <a:off x="158002" y="3195208"/>
            <a:ext cx="82184" cy="1627746"/>
          </a:xfrm>
          <a:prstGeom prst="curvedConnector2">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11B6582E-72F9-951F-1D16-B60F3E61D3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9483" y="2708589"/>
            <a:ext cx="1436778" cy="459816"/>
          </a:xfrm>
          <a:prstGeom prst="rect">
            <a:avLst/>
          </a:prstGeom>
        </p:spPr>
      </p:pic>
      <p:cxnSp>
        <p:nvCxnSpPr>
          <p:cNvPr id="28" name="Connector: Curved 27">
            <a:extLst>
              <a:ext uri="{FF2B5EF4-FFF2-40B4-BE49-F238E27FC236}">
                <a16:creationId xmlns:a16="http://schemas.microsoft.com/office/drawing/2014/main" id="{DD7811E5-77B8-21CE-D499-F1243660FC72}"/>
              </a:ext>
            </a:extLst>
          </p:cNvPr>
          <p:cNvCxnSpPr>
            <a:cxnSpLocks/>
            <a:stCxn id="25" idx="3"/>
          </p:cNvCxnSpPr>
          <p:nvPr/>
        </p:nvCxnSpPr>
        <p:spPr>
          <a:xfrm>
            <a:off x="1636261" y="2938497"/>
            <a:ext cx="1598499" cy="1903883"/>
          </a:xfrm>
          <a:prstGeom prst="curvedConnector2">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98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ppt_x"/>
                                          </p:val>
                                        </p:tav>
                                        <p:tav tm="100000">
                                          <p:val>
                                            <p:strVal val="#ppt_x"/>
                                          </p:val>
                                        </p:tav>
                                      </p:tavLst>
                                    </p:anim>
                                    <p:anim calcmode="lin" valueType="num">
                                      <p:cBhvr additive="base">
                                        <p:cTn id="26" dur="500" fill="hold"/>
                                        <p:tgtEl>
                                          <p:spTgt spid="6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13"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2">
          <a:extLst>
            <a:ext uri="{FF2B5EF4-FFF2-40B4-BE49-F238E27FC236}">
              <a16:creationId xmlns:a16="http://schemas.microsoft.com/office/drawing/2014/main" id="{7683BB80-8D93-9552-B044-D27E43353D51}"/>
            </a:ext>
          </a:extLst>
        </p:cNvPr>
        <p:cNvGrpSpPr/>
        <p:nvPr/>
      </p:nvGrpSpPr>
      <p:grpSpPr>
        <a:xfrm>
          <a:off x="0" y="0"/>
          <a:ext cx="0" cy="0"/>
          <a:chOff x="0" y="0"/>
          <a:chExt cx="0" cy="0"/>
        </a:xfrm>
      </p:grpSpPr>
      <p:sp>
        <p:nvSpPr>
          <p:cNvPr id="65" name="Google Shape;65;p6">
            <a:extLst>
              <a:ext uri="{FF2B5EF4-FFF2-40B4-BE49-F238E27FC236}">
                <a16:creationId xmlns:a16="http://schemas.microsoft.com/office/drawing/2014/main" id="{F6D07E54-88A9-D40C-F2AD-F1A4EF19DDE8}"/>
              </a:ext>
            </a:extLst>
          </p:cNvPr>
          <p:cNvSpPr txBox="1"/>
          <p:nvPr/>
        </p:nvSpPr>
        <p:spPr>
          <a:xfrm>
            <a:off x="179266" y="200882"/>
            <a:ext cx="3322722" cy="3228118"/>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2000"/>
              <a:buFont typeface="Arial"/>
              <a:buNone/>
            </a:pPr>
            <a:endParaRPr lang="en-US" b="1" dirty="0">
              <a:latin typeface="Poppins" panose="00000500000000000000" pitchFamily="2" charset="0"/>
              <a:cs typeface="Poppins" panose="00000500000000000000" pitchFamily="2" charset="0"/>
            </a:endParaRPr>
          </a:p>
        </p:txBody>
      </p:sp>
      <p:pic>
        <p:nvPicPr>
          <p:cNvPr id="3" name="Google Shape;64;p6" descr="A black background with a black square&#10;&#10;Description automatically generated with medium confidence">
            <a:extLst>
              <a:ext uri="{FF2B5EF4-FFF2-40B4-BE49-F238E27FC236}">
                <a16:creationId xmlns:a16="http://schemas.microsoft.com/office/drawing/2014/main" id="{411ABD9B-6466-5100-9431-2CD6F3792F9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pic>
        <p:nvPicPr>
          <p:cNvPr id="4" name="Picture 3">
            <a:extLst>
              <a:ext uri="{FF2B5EF4-FFF2-40B4-BE49-F238E27FC236}">
                <a16:creationId xmlns:a16="http://schemas.microsoft.com/office/drawing/2014/main" id="{D774DAA9-6D9B-FC70-5DB7-289B64609A7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00523" y="11925"/>
            <a:ext cx="9512409" cy="6726775"/>
          </a:xfrm>
          <a:prstGeom prst="rect">
            <a:avLst/>
          </a:prstGeom>
        </p:spPr>
      </p:pic>
      <p:sp>
        <p:nvSpPr>
          <p:cNvPr id="7" name="TextBox 6">
            <a:extLst>
              <a:ext uri="{FF2B5EF4-FFF2-40B4-BE49-F238E27FC236}">
                <a16:creationId xmlns:a16="http://schemas.microsoft.com/office/drawing/2014/main" id="{D62A38DB-C5E0-C254-1456-88CD2F518E1A}"/>
              </a:ext>
            </a:extLst>
          </p:cNvPr>
          <p:cNvSpPr txBox="1"/>
          <p:nvPr/>
        </p:nvSpPr>
        <p:spPr>
          <a:xfrm>
            <a:off x="79068" y="1578332"/>
            <a:ext cx="2337936" cy="4770537"/>
          </a:xfrm>
          <a:prstGeom prst="rect">
            <a:avLst/>
          </a:prstGeom>
          <a:solidFill>
            <a:schemeClr val="bg2">
              <a:lumMod val="20000"/>
              <a:lumOff val="80000"/>
            </a:schemeClr>
          </a:solidFill>
        </p:spPr>
        <p:txBody>
          <a:bodyPr wrap="square">
            <a:spAutoFit/>
          </a:bodyPr>
          <a:lstStyle/>
          <a:p>
            <a:pPr marL="285750" marR="0" lvl="0" indent="-285750" algn="l" rtl="0">
              <a:lnSpc>
                <a:spcPct val="100000"/>
              </a:lnSpc>
              <a:spcBef>
                <a:spcPts val="600"/>
              </a:spcBef>
              <a:spcAft>
                <a:spcPts val="0"/>
              </a:spcAft>
              <a:buClr>
                <a:schemeClr val="dk1"/>
              </a:buClr>
              <a:buSzPts val="2000"/>
              <a:buFont typeface="Wingdings" panose="05000000000000000000" pitchFamily="2" charset="2"/>
              <a:buChar char="à"/>
            </a:pPr>
            <a:r>
              <a:rPr lang="en-US" sz="1600" b="1" dirty="0">
                <a:latin typeface="Poppins" panose="00000500000000000000" pitchFamily="2" charset="0"/>
                <a:cs typeface="Poppins" panose="00000500000000000000" pitchFamily="2" charset="0"/>
                <a:sym typeface="Wingdings" panose="05000000000000000000" pitchFamily="2" charset="2"/>
              </a:rPr>
              <a:t>Woolwich Arsenal and Plumstead &amp; Glyndon </a:t>
            </a:r>
            <a:r>
              <a:rPr lang="en-US" sz="1600" dirty="0">
                <a:latin typeface="Poppins" panose="00000500000000000000" pitchFamily="2" charset="0"/>
                <a:cs typeface="Poppins" panose="00000500000000000000" pitchFamily="2" charset="0"/>
                <a:sym typeface="Wingdings" panose="05000000000000000000" pitchFamily="2" charset="2"/>
              </a:rPr>
              <a:t>continue to be areas where more grantees support local communities in preventing or reducing health inequalities. </a:t>
            </a:r>
          </a:p>
          <a:p>
            <a:pPr marL="285750" marR="0" lvl="0" indent="-285750" algn="l" rtl="0">
              <a:lnSpc>
                <a:spcPct val="100000"/>
              </a:lnSpc>
              <a:spcBef>
                <a:spcPts val="0"/>
              </a:spcBef>
              <a:spcAft>
                <a:spcPts val="0"/>
              </a:spcAft>
              <a:buClr>
                <a:schemeClr val="dk1"/>
              </a:buClr>
              <a:buSzPts val="2000"/>
              <a:buFont typeface="Wingdings" panose="05000000000000000000" pitchFamily="2" charset="2"/>
              <a:buChar char="à"/>
            </a:pPr>
            <a:endParaRPr lang="en-US" sz="1600" b="1" dirty="0">
              <a:latin typeface="Poppins" panose="00000500000000000000" pitchFamily="2" charset="0"/>
              <a:cs typeface="Poppins" panose="00000500000000000000" pitchFamily="2" charset="0"/>
              <a:sym typeface="Wingdings" panose="05000000000000000000" pitchFamily="2" charset="2"/>
            </a:endParaRPr>
          </a:p>
          <a:p>
            <a:pPr marL="285750" marR="0" lvl="0" indent="-285750" algn="l" rtl="0">
              <a:lnSpc>
                <a:spcPct val="100000"/>
              </a:lnSpc>
              <a:spcBef>
                <a:spcPts val="0"/>
              </a:spcBef>
              <a:spcAft>
                <a:spcPts val="0"/>
              </a:spcAft>
              <a:buClr>
                <a:schemeClr val="dk1"/>
              </a:buClr>
              <a:buSzPts val="2000"/>
              <a:buFont typeface="Wingdings" panose="05000000000000000000" pitchFamily="2" charset="2"/>
              <a:buChar char="à"/>
            </a:pPr>
            <a:r>
              <a:rPr lang="en-US" sz="1600" b="1" dirty="0">
                <a:latin typeface="Poppins" panose="00000500000000000000" pitchFamily="2" charset="0"/>
                <a:cs typeface="Poppins" panose="00000500000000000000" pitchFamily="2" charset="0"/>
                <a:sym typeface="Wingdings" panose="05000000000000000000" pitchFamily="2" charset="2"/>
              </a:rPr>
              <a:t>Woolwich Common </a:t>
            </a:r>
            <a:r>
              <a:rPr lang="en-US" sz="1600" dirty="0">
                <a:latin typeface="Poppins" panose="00000500000000000000" pitchFamily="2" charset="0"/>
                <a:cs typeface="Poppins" panose="00000500000000000000" pitchFamily="2" charset="0"/>
                <a:sym typeface="Wingdings" panose="05000000000000000000" pitchFamily="2" charset="2"/>
              </a:rPr>
              <a:t>is beginning to emerge as another cluster area for Phase 2 projects.</a:t>
            </a:r>
            <a:endParaRPr lang="en-US" sz="1600" dirty="0">
              <a:latin typeface="Poppins" panose="00000500000000000000" pitchFamily="2" charset="0"/>
              <a:cs typeface="Poppins" panose="00000500000000000000" pitchFamily="2" charset="0"/>
            </a:endParaRPr>
          </a:p>
        </p:txBody>
      </p:sp>
      <p:sp>
        <p:nvSpPr>
          <p:cNvPr id="2" name="TextBox 1">
            <a:extLst>
              <a:ext uri="{FF2B5EF4-FFF2-40B4-BE49-F238E27FC236}">
                <a16:creationId xmlns:a16="http://schemas.microsoft.com/office/drawing/2014/main" id="{637186AA-00CB-557E-F9F4-C382E10AB463}"/>
              </a:ext>
            </a:extLst>
          </p:cNvPr>
          <p:cNvSpPr txBox="1"/>
          <p:nvPr/>
        </p:nvSpPr>
        <p:spPr>
          <a:xfrm>
            <a:off x="3945804" y="223772"/>
            <a:ext cx="8167128" cy="523220"/>
          </a:xfrm>
          <a:prstGeom prst="rect">
            <a:avLst/>
          </a:prstGeom>
          <a:solidFill>
            <a:schemeClr val="bg1">
              <a:lumMod val="95000"/>
            </a:schemeClr>
          </a:solidFill>
          <a:ln>
            <a:noFill/>
          </a:ln>
        </p:spPr>
        <p:txBody>
          <a:bodyPr wrap="square" rtlCol="0">
            <a:spAutoFit/>
          </a:bodyPr>
          <a:lstStyle/>
          <a:p>
            <a:r>
              <a:rPr lang="en-GB" b="1" dirty="0">
                <a:latin typeface="Poppins" panose="00000500000000000000" pitchFamily="2" charset="0"/>
                <a:cs typeface="Poppins" panose="00000500000000000000" pitchFamily="2" charset="0"/>
              </a:rPr>
              <a:t>Priority wards (bolded) </a:t>
            </a:r>
            <a:r>
              <a:rPr lang="en-GB" dirty="0">
                <a:latin typeface="Poppins" panose="00000500000000000000" pitchFamily="2" charset="0"/>
                <a:cs typeface="Poppins" panose="00000500000000000000" pitchFamily="2" charset="0"/>
              </a:rPr>
              <a:t>– </a:t>
            </a:r>
            <a:r>
              <a:rPr lang="en-GB" dirty="0">
                <a:solidFill>
                  <a:schemeClr val="accent1"/>
                </a:solidFill>
                <a:latin typeface="Poppins" panose="00000500000000000000" pitchFamily="2" charset="0"/>
                <a:cs typeface="Poppins" panose="00000500000000000000" pitchFamily="2" charset="0"/>
              </a:rPr>
              <a:t>Abbey Wood, Plumstead and Glyndon, </a:t>
            </a:r>
            <a:r>
              <a:rPr lang="en-US" dirty="0">
                <a:solidFill>
                  <a:schemeClr val="accent1"/>
                </a:solidFill>
                <a:latin typeface="Poppins" panose="00000500000000000000" pitchFamily="2" charset="0"/>
                <a:cs typeface="Poppins" panose="00000500000000000000" pitchFamily="2" charset="0"/>
              </a:rPr>
              <a:t>Greenwich Peninsula, Thameside Moorings, Woolwich Common, and Charlton Village &amp;Woolwich Riverside.</a:t>
            </a:r>
            <a:endParaRPr lang="en-GB" dirty="0">
              <a:solidFill>
                <a:schemeClr val="accent1"/>
              </a:solidFill>
              <a:latin typeface="Poppins" panose="00000500000000000000" pitchFamily="2" charset="0"/>
              <a:cs typeface="Poppins" panose="00000500000000000000" pitchFamily="2" charset="0"/>
            </a:endParaRPr>
          </a:p>
        </p:txBody>
      </p:sp>
      <p:sp>
        <p:nvSpPr>
          <p:cNvPr id="8" name="TextBox 7">
            <a:extLst>
              <a:ext uri="{FF2B5EF4-FFF2-40B4-BE49-F238E27FC236}">
                <a16:creationId xmlns:a16="http://schemas.microsoft.com/office/drawing/2014/main" id="{13906C7E-5D43-9CD1-2A99-40804D388114}"/>
              </a:ext>
            </a:extLst>
          </p:cNvPr>
          <p:cNvSpPr txBox="1"/>
          <p:nvPr/>
        </p:nvSpPr>
        <p:spPr>
          <a:xfrm>
            <a:off x="3222171" y="1375954"/>
            <a:ext cx="1236618" cy="307777"/>
          </a:xfrm>
          <a:prstGeom prst="rect">
            <a:avLst/>
          </a:prstGeom>
          <a:noFill/>
        </p:spPr>
        <p:txBody>
          <a:bodyPr wrap="square" rtlCol="0">
            <a:spAutoFit/>
          </a:bodyPr>
          <a:lstStyle/>
          <a:p>
            <a:r>
              <a:rPr lang="en-GB" b="1" dirty="0">
                <a:latin typeface="Poppins" panose="00000500000000000000" pitchFamily="2" charset="0"/>
                <a:cs typeface="Poppins" panose="00000500000000000000" pitchFamily="2" charset="0"/>
              </a:rPr>
              <a:t>Delivery - </a:t>
            </a:r>
          </a:p>
        </p:txBody>
      </p:sp>
      <p:sp>
        <p:nvSpPr>
          <p:cNvPr id="12" name="TextBox 11">
            <a:extLst>
              <a:ext uri="{FF2B5EF4-FFF2-40B4-BE49-F238E27FC236}">
                <a16:creationId xmlns:a16="http://schemas.microsoft.com/office/drawing/2014/main" id="{8BEE2956-17CF-B3E7-9A36-97421EA78869}"/>
              </a:ext>
            </a:extLst>
          </p:cNvPr>
          <p:cNvSpPr txBox="1"/>
          <p:nvPr/>
        </p:nvSpPr>
        <p:spPr>
          <a:xfrm>
            <a:off x="6570842" y="1374465"/>
            <a:ext cx="1236618" cy="307777"/>
          </a:xfrm>
          <a:prstGeom prst="rect">
            <a:avLst/>
          </a:prstGeom>
          <a:noFill/>
        </p:spPr>
        <p:txBody>
          <a:bodyPr wrap="square" rtlCol="0">
            <a:spAutoFit/>
          </a:bodyPr>
          <a:lstStyle/>
          <a:p>
            <a:r>
              <a:rPr lang="en-GB" b="1" dirty="0">
                <a:latin typeface="Poppins" panose="00000500000000000000" pitchFamily="2" charset="0"/>
                <a:cs typeface="Poppins" panose="00000500000000000000" pitchFamily="2" charset="0"/>
              </a:rPr>
              <a:t>Enabling - </a:t>
            </a:r>
          </a:p>
        </p:txBody>
      </p:sp>
      <p:sp>
        <p:nvSpPr>
          <p:cNvPr id="14" name="TextBox 13">
            <a:extLst>
              <a:ext uri="{FF2B5EF4-FFF2-40B4-BE49-F238E27FC236}">
                <a16:creationId xmlns:a16="http://schemas.microsoft.com/office/drawing/2014/main" id="{2E108A2B-83B3-8CED-ED35-0A3A94B4C0F4}"/>
              </a:ext>
            </a:extLst>
          </p:cNvPr>
          <p:cNvSpPr txBox="1"/>
          <p:nvPr/>
        </p:nvSpPr>
        <p:spPr>
          <a:xfrm>
            <a:off x="9639696" y="1374465"/>
            <a:ext cx="1236618" cy="307777"/>
          </a:xfrm>
          <a:prstGeom prst="rect">
            <a:avLst/>
          </a:prstGeom>
          <a:noFill/>
        </p:spPr>
        <p:txBody>
          <a:bodyPr wrap="square" rtlCol="0">
            <a:spAutoFit/>
          </a:bodyPr>
          <a:lstStyle/>
          <a:p>
            <a:r>
              <a:rPr lang="en-GB" b="1" dirty="0">
                <a:latin typeface="Poppins" panose="00000500000000000000" pitchFamily="2" charset="0"/>
                <a:cs typeface="Poppins" panose="00000500000000000000" pitchFamily="2" charset="0"/>
              </a:rPr>
              <a:t>Micro - </a:t>
            </a:r>
          </a:p>
        </p:txBody>
      </p:sp>
    </p:spTree>
    <p:extLst>
      <p:ext uri="{BB962C8B-B14F-4D97-AF65-F5344CB8AC3E}">
        <p14:creationId xmlns:p14="http://schemas.microsoft.com/office/powerpoint/2010/main" val="2851319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D96EA-EE3A-B039-031A-8CD31E18A95A}"/>
              </a:ext>
            </a:extLst>
          </p:cNvPr>
          <p:cNvSpPr>
            <a:spLocks noGrp="1"/>
          </p:cNvSpPr>
          <p:nvPr>
            <p:ph type="title"/>
          </p:nvPr>
        </p:nvSpPr>
        <p:spPr/>
        <p:txBody>
          <a:bodyPr/>
          <a:lstStyle/>
          <a:p>
            <a:r>
              <a:rPr lang="en-GB" dirty="0"/>
              <a:t>Inputs</a:t>
            </a:r>
          </a:p>
        </p:txBody>
      </p:sp>
      <p:sp>
        <p:nvSpPr>
          <p:cNvPr id="3" name="Text Placeholder 2">
            <a:extLst>
              <a:ext uri="{FF2B5EF4-FFF2-40B4-BE49-F238E27FC236}">
                <a16:creationId xmlns:a16="http://schemas.microsoft.com/office/drawing/2014/main" id="{642640C2-41EB-B11B-D255-0F33F8D12CA2}"/>
              </a:ext>
            </a:extLst>
          </p:cNvPr>
          <p:cNvSpPr>
            <a:spLocks noGrp="1"/>
          </p:cNvSpPr>
          <p:nvPr>
            <p:ph type="body" idx="1"/>
          </p:nvPr>
        </p:nvSpPr>
        <p:spPr>
          <a:xfrm>
            <a:off x="554349" y="1272746"/>
            <a:ext cx="3600000" cy="5412259"/>
          </a:xfrm>
          <a:ln w="19050">
            <a:solidFill>
              <a:schemeClr val="accent1"/>
            </a:solidFill>
          </a:ln>
        </p:spPr>
        <p:txBody>
          <a:bodyPr>
            <a:normAutofit/>
          </a:bodyPr>
          <a:lstStyle/>
          <a:p>
            <a:pPr marL="0" indent="0"/>
            <a:r>
              <a:rPr lang="en-GB" sz="1600" dirty="0"/>
              <a:t>Enabling</a:t>
            </a:r>
          </a:p>
          <a:p>
            <a:pPr marL="0" indent="0"/>
            <a:endParaRPr lang="en-GB" sz="1600" dirty="0"/>
          </a:p>
          <a:p>
            <a:pPr marL="0" indent="0"/>
            <a:endParaRPr lang="en-GB" sz="1600" dirty="0"/>
          </a:p>
          <a:p>
            <a:pPr marL="285750" indent="-285750">
              <a:buFont typeface="Arial" panose="020B0604020202020204" pitchFamily="34" charset="0"/>
              <a:buChar char="•"/>
            </a:pPr>
            <a:r>
              <a:rPr lang="en-GB" sz="1600" b="0" dirty="0"/>
              <a:t>Improve </a:t>
            </a:r>
            <a:r>
              <a:rPr lang="en-GB" sz="1600" dirty="0"/>
              <a:t>internal capacity</a:t>
            </a:r>
            <a:r>
              <a:rPr lang="en-GB" sz="1600" b="0" dirty="0"/>
              <a:t>, including:</a:t>
            </a:r>
          </a:p>
          <a:p>
            <a:pPr marL="742950" lvl="1" indent="-285750">
              <a:buFont typeface="Arial" panose="020B0604020202020204" pitchFamily="34" charset="0"/>
              <a:buChar char="•"/>
            </a:pPr>
            <a:r>
              <a:rPr lang="en-GB" sz="1600" b="0" dirty="0"/>
              <a:t>Purchasing equipment and/or resources needed for delivery;</a:t>
            </a:r>
          </a:p>
          <a:p>
            <a:pPr marL="742950" lvl="1" indent="-285750">
              <a:buFont typeface="Arial" panose="020B0604020202020204" pitchFamily="34" charset="0"/>
              <a:buChar char="•"/>
            </a:pPr>
            <a:r>
              <a:rPr lang="en-GB" sz="1600" dirty="0"/>
              <a:t>R</a:t>
            </a:r>
            <a:r>
              <a:rPr lang="en-GB" sz="1600" b="0" dirty="0"/>
              <a:t>ecruiting and training staff and/or volunteers;</a:t>
            </a:r>
          </a:p>
          <a:p>
            <a:pPr marL="742950" lvl="1" indent="-285750">
              <a:buFont typeface="Arial" panose="020B0604020202020204" pitchFamily="34" charset="0"/>
              <a:buChar char="•"/>
            </a:pPr>
            <a:r>
              <a:rPr lang="en-GB" sz="1600" dirty="0"/>
              <a:t>I</a:t>
            </a:r>
            <a:r>
              <a:rPr lang="en-GB" sz="1600" b="0" dirty="0"/>
              <a:t>mproving facilities and/or services offered. </a:t>
            </a:r>
          </a:p>
          <a:p>
            <a:pPr marL="285750" indent="-285750">
              <a:spcBef>
                <a:spcPts val="600"/>
              </a:spcBef>
              <a:buFont typeface="Arial" panose="020B0604020202020204" pitchFamily="34" charset="0"/>
              <a:buChar char="•"/>
            </a:pPr>
            <a:endParaRPr lang="en-GB" sz="1600" dirty="0"/>
          </a:p>
          <a:p>
            <a:pPr marL="285750" indent="-285750">
              <a:spcBef>
                <a:spcPts val="600"/>
              </a:spcBef>
              <a:buFont typeface="Arial" panose="020B0604020202020204" pitchFamily="34" charset="0"/>
              <a:buChar char="•"/>
            </a:pPr>
            <a:r>
              <a:rPr lang="en-GB" sz="1600" dirty="0"/>
              <a:t>Some</a:t>
            </a:r>
            <a:r>
              <a:rPr lang="en-GB" sz="1600" b="0" dirty="0"/>
              <a:t> Phase 1 Enabling grantees also had funding for </a:t>
            </a:r>
            <a:r>
              <a:rPr lang="en-GB" sz="1600" dirty="0"/>
              <a:t>small or pilot projects.</a:t>
            </a:r>
          </a:p>
        </p:txBody>
      </p:sp>
      <p:sp>
        <p:nvSpPr>
          <p:cNvPr id="9" name="Text Placeholder 2">
            <a:extLst>
              <a:ext uri="{FF2B5EF4-FFF2-40B4-BE49-F238E27FC236}">
                <a16:creationId xmlns:a16="http://schemas.microsoft.com/office/drawing/2014/main" id="{FD5C9775-CC77-5DD5-1619-C701A1989530}"/>
              </a:ext>
            </a:extLst>
          </p:cNvPr>
          <p:cNvSpPr txBox="1">
            <a:spLocks/>
          </p:cNvSpPr>
          <p:nvPr/>
        </p:nvSpPr>
        <p:spPr>
          <a:xfrm>
            <a:off x="8037651" y="1272746"/>
            <a:ext cx="3600000" cy="5412259"/>
          </a:xfrm>
          <a:prstGeom prst="rect">
            <a:avLst/>
          </a:prstGeom>
          <a:noFill/>
          <a:ln w="28575">
            <a:solidFill>
              <a:schemeClr val="accent3"/>
            </a:solid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18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8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8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r>
              <a:rPr lang="en-GB" sz="1600" dirty="0"/>
              <a:t>Micro</a:t>
            </a:r>
          </a:p>
          <a:p>
            <a:pPr marL="0" indent="0"/>
            <a:endParaRPr lang="en-GB" sz="1600" dirty="0"/>
          </a:p>
          <a:p>
            <a:pPr marL="0" indent="0"/>
            <a:endParaRPr lang="en-GB" sz="1600" dirty="0"/>
          </a:p>
          <a:p>
            <a:pPr marL="285750" indent="-285750">
              <a:buFont typeface="Arial" panose="020B0604020202020204" pitchFamily="34" charset="0"/>
              <a:buChar char="•"/>
            </a:pPr>
            <a:r>
              <a:rPr lang="en-GB" sz="1600" b="0" dirty="0"/>
              <a:t>Funding</a:t>
            </a:r>
            <a:r>
              <a:rPr lang="en-GB" sz="1600" dirty="0"/>
              <a:t> </a:t>
            </a:r>
            <a:r>
              <a:rPr lang="en-GB" sz="1600" b="0" dirty="0"/>
              <a:t>to</a:t>
            </a:r>
            <a:r>
              <a:rPr lang="en-GB" sz="1600" dirty="0"/>
              <a:t> run small and pilot activities, </a:t>
            </a:r>
            <a:r>
              <a:rPr lang="en-GB" sz="1600" b="0" dirty="0"/>
              <a:t>including</a:t>
            </a:r>
          </a:p>
          <a:p>
            <a:pPr marL="742950" lvl="1" indent="-285750">
              <a:buFont typeface="Arial" panose="020B0604020202020204" pitchFamily="34" charset="0"/>
              <a:buChar char="•"/>
            </a:pPr>
            <a:r>
              <a:rPr lang="en-GB" sz="1600" dirty="0"/>
              <a:t>Staff costs;</a:t>
            </a:r>
          </a:p>
          <a:p>
            <a:pPr marL="742950" lvl="1" indent="-285750">
              <a:buFont typeface="Arial" panose="020B0604020202020204" pitchFamily="34" charset="0"/>
              <a:buChar char="•"/>
            </a:pPr>
            <a:r>
              <a:rPr lang="en-GB" sz="1600" dirty="0"/>
              <a:t>Venue hire;</a:t>
            </a:r>
          </a:p>
          <a:p>
            <a:pPr marL="742950" lvl="1" indent="-285750">
              <a:buFont typeface="Arial" panose="020B0604020202020204" pitchFamily="34" charset="0"/>
              <a:buChar char="•"/>
            </a:pPr>
            <a:r>
              <a:rPr lang="en-GB" sz="1600" dirty="0"/>
              <a:t>Small resource additions (e.g. leaflets, website, design, equipment).</a:t>
            </a:r>
          </a:p>
        </p:txBody>
      </p:sp>
      <p:sp>
        <p:nvSpPr>
          <p:cNvPr id="10" name="Text Placeholder 2">
            <a:extLst>
              <a:ext uri="{FF2B5EF4-FFF2-40B4-BE49-F238E27FC236}">
                <a16:creationId xmlns:a16="http://schemas.microsoft.com/office/drawing/2014/main" id="{EDD48977-710C-C53E-6123-D432734F0A1A}"/>
              </a:ext>
            </a:extLst>
          </p:cNvPr>
          <p:cNvSpPr txBox="1">
            <a:spLocks/>
          </p:cNvSpPr>
          <p:nvPr/>
        </p:nvSpPr>
        <p:spPr>
          <a:xfrm>
            <a:off x="4296000" y="1272746"/>
            <a:ext cx="3600000" cy="5412259"/>
          </a:xfrm>
          <a:prstGeom prst="rect">
            <a:avLst/>
          </a:prstGeom>
          <a:noFill/>
          <a:ln w="28575">
            <a:solidFill>
              <a:schemeClr val="bg2"/>
            </a:solid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18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8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8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r>
              <a:rPr lang="en-GB" sz="1600" dirty="0"/>
              <a:t>Delivery</a:t>
            </a:r>
          </a:p>
          <a:p>
            <a:pPr marL="0" indent="0"/>
            <a:endParaRPr lang="en-GB" sz="1600" dirty="0"/>
          </a:p>
          <a:p>
            <a:pPr marL="0" indent="0"/>
            <a:endParaRPr lang="en-GB" sz="1600" dirty="0"/>
          </a:p>
          <a:p>
            <a:pPr marL="285750" indent="-285750">
              <a:buFont typeface="Arial" panose="020B0604020202020204" pitchFamily="34" charset="0"/>
              <a:buChar char="•"/>
            </a:pPr>
            <a:r>
              <a:rPr lang="en-GB" sz="1600" b="0" dirty="0"/>
              <a:t>A wider set of inputs have been funded, reflected from the </a:t>
            </a:r>
            <a:r>
              <a:rPr lang="en-GB" sz="1600" dirty="0"/>
              <a:t>wider categories </a:t>
            </a:r>
            <a:r>
              <a:rPr lang="en-GB" sz="1600" b="0" dirty="0"/>
              <a:t>in the GHCF prospectus:</a:t>
            </a:r>
          </a:p>
          <a:p>
            <a:pPr marL="742950" lvl="1" indent="-285750">
              <a:buFont typeface="Arial" panose="020B0604020202020204" pitchFamily="34" charset="0"/>
              <a:buChar char="•"/>
            </a:pPr>
            <a:r>
              <a:rPr lang="en-GB" sz="1600" dirty="0"/>
              <a:t>Revenue spending (including staff costs);</a:t>
            </a:r>
          </a:p>
          <a:p>
            <a:pPr marL="742950" lvl="1" indent="-285750">
              <a:buFont typeface="Arial" panose="020B0604020202020204" pitchFamily="34" charset="0"/>
              <a:buChar char="•"/>
            </a:pPr>
            <a:r>
              <a:rPr lang="en-GB" sz="1600" dirty="0"/>
              <a:t>Venue hires &amp; equipment;</a:t>
            </a:r>
          </a:p>
          <a:p>
            <a:pPr marL="742950" lvl="1" indent="-285750">
              <a:buFont typeface="Arial" panose="020B0604020202020204" pitchFamily="34" charset="0"/>
              <a:buChar char="•"/>
            </a:pPr>
            <a:r>
              <a:rPr lang="en-GB" sz="1600" dirty="0"/>
              <a:t>Project-specific training (directly related to the project but not the main focus).</a:t>
            </a:r>
          </a:p>
        </p:txBody>
      </p:sp>
      <p:pic>
        <p:nvPicPr>
          <p:cNvPr id="5" name="Google Shape;64;p6" descr="A black background with a black square&#10;&#10;Description automatically generated with medium confidence">
            <a:extLst>
              <a:ext uri="{FF2B5EF4-FFF2-40B4-BE49-F238E27FC236}">
                <a16:creationId xmlns:a16="http://schemas.microsoft.com/office/drawing/2014/main" id="{C1A26988-9757-8C85-7E50-4A45AD004C2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2357513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BD1B8-AE45-AA2D-A3D7-E6CD316D3A5D}"/>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8D32E1F4-E1D0-22D8-6031-3B4AE50199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05000" y="0"/>
            <a:ext cx="10287000" cy="6858000"/>
          </a:xfrm>
          <a:prstGeom prst="rect">
            <a:avLst/>
          </a:prstGeom>
        </p:spPr>
      </p:pic>
      <p:sp>
        <p:nvSpPr>
          <p:cNvPr id="2" name="Title 1">
            <a:extLst>
              <a:ext uri="{FF2B5EF4-FFF2-40B4-BE49-F238E27FC236}">
                <a16:creationId xmlns:a16="http://schemas.microsoft.com/office/drawing/2014/main" id="{FE6ED2BC-D048-FC47-1157-D0B94A59F4D1}"/>
              </a:ext>
            </a:extLst>
          </p:cNvPr>
          <p:cNvSpPr>
            <a:spLocks noGrp="1"/>
          </p:cNvSpPr>
          <p:nvPr>
            <p:ph type="title"/>
          </p:nvPr>
        </p:nvSpPr>
        <p:spPr>
          <a:xfrm>
            <a:off x="371476" y="404813"/>
            <a:ext cx="2099875" cy="694934"/>
          </a:xfrm>
          <a:solidFill>
            <a:schemeClr val="bg1"/>
          </a:solidFill>
        </p:spPr>
        <p:txBody>
          <a:bodyPr>
            <a:normAutofit fontScale="90000"/>
          </a:bodyPr>
          <a:lstStyle/>
          <a:p>
            <a:r>
              <a:rPr lang="en-GB" dirty="0"/>
              <a:t>Outputs</a:t>
            </a:r>
          </a:p>
        </p:txBody>
      </p:sp>
      <p:sp>
        <p:nvSpPr>
          <p:cNvPr id="3" name="Text Placeholder 2">
            <a:extLst>
              <a:ext uri="{FF2B5EF4-FFF2-40B4-BE49-F238E27FC236}">
                <a16:creationId xmlns:a16="http://schemas.microsoft.com/office/drawing/2014/main" id="{AF5B1446-65F6-E945-7474-43B6DCE05B21}"/>
              </a:ext>
            </a:extLst>
          </p:cNvPr>
          <p:cNvSpPr>
            <a:spLocks noGrp="1"/>
          </p:cNvSpPr>
          <p:nvPr>
            <p:ph type="body" idx="1"/>
          </p:nvPr>
        </p:nvSpPr>
        <p:spPr>
          <a:xfrm>
            <a:off x="185352" y="1272745"/>
            <a:ext cx="3719897" cy="5140413"/>
          </a:xfrm>
          <a:solidFill>
            <a:schemeClr val="accent1"/>
          </a:solidFill>
          <a:ln w="19050">
            <a:solidFill>
              <a:schemeClr val="accent1"/>
            </a:solidFill>
          </a:ln>
        </p:spPr>
        <p:txBody>
          <a:bodyPr>
            <a:normAutofit lnSpcReduction="10000"/>
          </a:bodyPr>
          <a:lstStyle/>
          <a:p>
            <a:pPr marL="0" indent="0"/>
            <a:r>
              <a:rPr lang="en-GB" sz="1600" dirty="0">
                <a:solidFill>
                  <a:schemeClr val="bg1"/>
                </a:solidFill>
              </a:rPr>
              <a:t>Enabling</a:t>
            </a:r>
          </a:p>
          <a:p>
            <a:pPr marL="0" indent="0"/>
            <a:endParaRPr lang="en-GB" sz="1600" dirty="0">
              <a:solidFill>
                <a:schemeClr val="bg1"/>
              </a:solidFill>
            </a:endParaRPr>
          </a:p>
          <a:p>
            <a:pPr marL="0" indent="0">
              <a:spcBef>
                <a:spcPts val="600"/>
              </a:spcBef>
            </a:pPr>
            <a:r>
              <a:rPr lang="en-US" sz="1600" b="0" dirty="0">
                <a:solidFill>
                  <a:schemeClr val="bg1"/>
                </a:solidFill>
              </a:rPr>
              <a:t>Improve internal capacity, including:</a:t>
            </a:r>
          </a:p>
          <a:p>
            <a:pPr marL="285750" indent="-285750">
              <a:spcBef>
                <a:spcPts val="600"/>
              </a:spcBef>
              <a:buClr>
                <a:schemeClr val="bg1"/>
              </a:buClr>
              <a:buFont typeface="Arial" panose="020B0604020202020204" pitchFamily="34" charset="0"/>
              <a:buChar char="•"/>
            </a:pPr>
            <a:r>
              <a:rPr lang="en-US" sz="1600" b="0" dirty="0">
                <a:solidFill>
                  <a:schemeClr val="bg1"/>
                </a:solidFill>
              </a:rPr>
              <a:t>Equipment and new resources for delivery;</a:t>
            </a:r>
          </a:p>
          <a:p>
            <a:pPr marL="285750" indent="-285750">
              <a:spcBef>
                <a:spcPts val="600"/>
              </a:spcBef>
              <a:buClr>
                <a:schemeClr val="bg1"/>
              </a:buClr>
              <a:buFont typeface="Arial" panose="020B0604020202020204" pitchFamily="34" charset="0"/>
              <a:buChar char="•"/>
            </a:pPr>
            <a:r>
              <a:rPr lang="en-US" sz="1600" b="0" dirty="0">
                <a:solidFill>
                  <a:schemeClr val="bg1"/>
                </a:solidFill>
              </a:rPr>
              <a:t>New staff or volunteers;</a:t>
            </a:r>
          </a:p>
          <a:p>
            <a:pPr marL="285750" indent="-285750">
              <a:spcBef>
                <a:spcPts val="600"/>
              </a:spcBef>
              <a:buClr>
                <a:schemeClr val="bg1"/>
              </a:buClr>
              <a:buFont typeface="Arial" panose="020B0604020202020204" pitchFamily="34" charset="0"/>
              <a:buChar char="•"/>
            </a:pPr>
            <a:r>
              <a:rPr lang="en-US" sz="1600" b="0" dirty="0">
                <a:solidFill>
                  <a:schemeClr val="bg1"/>
                </a:solidFill>
              </a:rPr>
              <a:t>Training for staff/ volunteers; and</a:t>
            </a:r>
          </a:p>
          <a:p>
            <a:pPr marL="285750" indent="-285750">
              <a:spcBef>
                <a:spcPts val="600"/>
              </a:spcBef>
              <a:buClr>
                <a:schemeClr val="bg1"/>
              </a:buClr>
              <a:buFont typeface="Arial" panose="020B0604020202020204" pitchFamily="34" charset="0"/>
              <a:buChar char="•"/>
            </a:pPr>
            <a:r>
              <a:rPr lang="en-US" sz="1600" b="0" dirty="0">
                <a:solidFill>
                  <a:schemeClr val="bg1"/>
                </a:solidFill>
              </a:rPr>
              <a:t>Improved facilities.</a:t>
            </a:r>
          </a:p>
          <a:p>
            <a:pPr marL="0" indent="0">
              <a:spcBef>
                <a:spcPts val="600"/>
              </a:spcBef>
            </a:pPr>
            <a:endParaRPr lang="en-US" sz="1600" b="0" dirty="0">
              <a:solidFill>
                <a:schemeClr val="bg1"/>
              </a:solidFill>
            </a:endParaRPr>
          </a:p>
          <a:p>
            <a:pPr marL="0" indent="0">
              <a:spcBef>
                <a:spcPts val="600"/>
              </a:spcBef>
            </a:pPr>
            <a:r>
              <a:rPr lang="en-US" sz="1600" b="0" dirty="0">
                <a:solidFill>
                  <a:schemeClr val="bg1"/>
                </a:solidFill>
              </a:rPr>
              <a:t>Some Phase 1 Enabling grantees also had funding for small or pilot projects, including:</a:t>
            </a:r>
          </a:p>
          <a:p>
            <a:pPr marL="285750" indent="-285750">
              <a:spcBef>
                <a:spcPts val="600"/>
              </a:spcBef>
              <a:buClr>
                <a:schemeClr val="bg1"/>
              </a:buClr>
              <a:buFont typeface="Arial" panose="020B0604020202020204" pitchFamily="34" charset="0"/>
              <a:buChar char="•"/>
            </a:pPr>
            <a:r>
              <a:rPr lang="en-US" sz="1600" b="0" dirty="0">
                <a:solidFill>
                  <a:schemeClr val="bg1"/>
                </a:solidFill>
              </a:rPr>
              <a:t>Improvements to a local park for children’s play and sports.</a:t>
            </a:r>
          </a:p>
          <a:p>
            <a:pPr marL="285750" indent="-285750">
              <a:spcBef>
                <a:spcPts val="600"/>
              </a:spcBef>
              <a:buClr>
                <a:schemeClr val="bg1"/>
              </a:buClr>
              <a:buFont typeface="Arial" panose="020B0604020202020204" pitchFamily="34" charset="0"/>
              <a:buChar char="•"/>
            </a:pPr>
            <a:r>
              <a:rPr lang="en-US" sz="1600" b="0" dirty="0">
                <a:solidFill>
                  <a:schemeClr val="bg1"/>
                </a:solidFill>
              </a:rPr>
              <a:t>A community pantry for better access to healthy food, and SEND tailored café provision.</a:t>
            </a:r>
          </a:p>
          <a:p>
            <a:pPr marL="0" indent="0"/>
            <a:endParaRPr lang="en-GB" sz="1600" dirty="0">
              <a:solidFill>
                <a:schemeClr val="bg1"/>
              </a:solidFill>
            </a:endParaRPr>
          </a:p>
        </p:txBody>
      </p:sp>
      <p:sp>
        <p:nvSpPr>
          <p:cNvPr id="9" name="Text Placeholder 2">
            <a:extLst>
              <a:ext uri="{FF2B5EF4-FFF2-40B4-BE49-F238E27FC236}">
                <a16:creationId xmlns:a16="http://schemas.microsoft.com/office/drawing/2014/main" id="{17A3B62B-BA81-5AA0-B096-5DDA6AA8CB88}"/>
              </a:ext>
            </a:extLst>
          </p:cNvPr>
          <p:cNvSpPr txBox="1">
            <a:spLocks/>
          </p:cNvSpPr>
          <p:nvPr/>
        </p:nvSpPr>
        <p:spPr>
          <a:xfrm>
            <a:off x="4010025" y="1272746"/>
            <a:ext cx="4407834" cy="5140412"/>
          </a:xfrm>
          <a:prstGeom prst="rect">
            <a:avLst/>
          </a:prstGeom>
          <a:solidFill>
            <a:schemeClr val="accent3"/>
          </a:solidFill>
          <a:ln w="28575">
            <a:solidFill>
              <a:schemeClr val="accent3"/>
            </a:solid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18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8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8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r>
              <a:rPr lang="en-GB" sz="1600" dirty="0"/>
              <a:t>Micro</a:t>
            </a:r>
          </a:p>
          <a:p>
            <a:pPr marL="0" indent="0">
              <a:spcBef>
                <a:spcPts val="600"/>
              </a:spcBef>
            </a:pPr>
            <a:r>
              <a:rPr lang="en-GB" sz="1600" b="0" dirty="0"/>
              <a:t>Examples of outputs from the fund include:</a:t>
            </a:r>
          </a:p>
          <a:p>
            <a:pPr marL="285750" indent="-285750">
              <a:spcBef>
                <a:spcPts val="600"/>
              </a:spcBef>
              <a:buFont typeface="Arial" panose="020B0604020202020204" pitchFamily="34" charset="0"/>
              <a:buChar char="•"/>
            </a:pPr>
            <a:r>
              <a:rPr lang="en-US" sz="1600" dirty="0"/>
              <a:t>Community-led spaces </a:t>
            </a:r>
            <a:r>
              <a:rPr lang="en-US" sz="1600" b="0" dirty="0"/>
              <a:t>for health &amp; economic opportunities support within </a:t>
            </a:r>
            <a:r>
              <a:rPr lang="en-US" sz="1600" dirty="0" err="1"/>
              <a:t>marginalised</a:t>
            </a:r>
            <a:r>
              <a:rPr lang="en-US" sz="1600" dirty="0"/>
              <a:t> communities</a:t>
            </a:r>
          </a:p>
          <a:p>
            <a:pPr marL="285750" indent="-285750">
              <a:spcBef>
                <a:spcPts val="600"/>
              </a:spcBef>
              <a:buFont typeface="Arial" panose="020B0604020202020204" pitchFamily="34" charset="0"/>
              <a:buChar char="•"/>
            </a:pPr>
            <a:r>
              <a:rPr lang="en-US" sz="1600" b="0" dirty="0"/>
              <a:t>Food, connection and physical activity practice.</a:t>
            </a:r>
          </a:p>
          <a:p>
            <a:pPr marL="285750" indent="-285750">
              <a:spcBef>
                <a:spcPts val="600"/>
              </a:spcBef>
              <a:buFont typeface="Arial" panose="020B0604020202020204" pitchFamily="34" charset="0"/>
              <a:buChar char="•"/>
            </a:pPr>
            <a:r>
              <a:rPr lang="en-US" sz="1600" dirty="0"/>
              <a:t>Movement </a:t>
            </a:r>
            <a:r>
              <a:rPr lang="en-US" sz="1600" b="0" dirty="0"/>
              <a:t>and </a:t>
            </a:r>
            <a:r>
              <a:rPr lang="en-US" sz="1600" dirty="0"/>
              <a:t>mindfulness </a:t>
            </a:r>
            <a:r>
              <a:rPr lang="en-US" sz="1600" b="0" dirty="0"/>
              <a:t>activities.</a:t>
            </a:r>
          </a:p>
          <a:p>
            <a:pPr marL="285750" indent="-285750">
              <a:spcBef>
                <a:spcPts val="600"/>
              </a:spcBef>
              <a:buFont typeface="Arial" panose="020B0604020202020204" pitchFamily="34" charset="0"/>
              <a:buChar char="•"/>
            </a:pPr>
            <a:r>
              <a:rPr lang="en-US" sz="1600" dirty="0"/>
              <a:t>Art-based space </a:t>
            </a:r>
            <a:r>
              <a:rPr lang="en-US" sz="1600" b="0" dirty="0"/>
              <a:t>for health conversations and information.</a:t>
            </a:r>
          </a:p>
          <a:p>
            <a:pPr marL="285750" indent="-285750">
              <a:spcBef>
                <a:spcPts val="600"/>
              </a:spcBef>
              <a:buFont typeface="Arial" panose="020B0604020202020204" pitchFamily="34" charset="0"/>
              <a:buChar char="•"/>
            </a:pPr>
            <a:r>
              <a:rPr lang="en-US" sz="1600" dirty="0"/>
              <a:t>Creative activities </a:t>
            </a:r>
            <a:r>
              <a:rPr lang="en-US" sz="1600" b="0" dirty="0"/>
              <a:t>and safe spaces for marginalised communities.</a:t>
            </a:r>
          </a:p>
          <a:p>
            <a:pPr marL="285750" indent="-285750">
              <a:spcBef>
                <a:spcPts val="600"/>
              </a:spcBef>
              <a:buFont typeface="Arial" panose="020B0604020202020204" pitchFamily="34" charset="0"/>
              <a:buChar char="•"/>
            </a:pPr>
            <a:r>
              <a:rPr lang="en-US" sz="1600" b="0" dirty="0"/>
              <a:t>Tailored movement and </a:t>
            </a:r>
            <a:r>
              <a:rPr lang="en-US" sz="1600" dirty="0"/>
              <a:t>wellbeing support </a:t>
            </a:r>
            <a:r>
              <a:rPr lang="en-US" sz="1600" b="0" dirty="0"/>
              <a:t>for primary school children.</a:t>
            </a:r>
          </a:p>
          <a:p>
            <a:pPr marL="285750" indent="-285750">
              <a:spcBef>
                <a:spcPts val="600"/>
              </a:spcBef>
              <a:buFont typeface="Arial" panose="020B0604020202020204" pitchFamily="34" charset="0"/>
              <a:buChar char="•"/>
            </a:pPr>
            <a:r>
              <a:rPr lang="en-US" sz="1600" dirty="0"/>
              <a:t>Dance classes </a:t>
            </a:r>
            <a:r>
              <a:rPr lang="en-US" sz="1600" b="0" dirty="0"/>
              <a:t>for creative expression and better access.</a:t>
            </a:r>
          </a:p>
        </p:txBody>
      </p:sp>
      <p:pic>
        <p:nvPicPr>
          <p:cNvPr id="5" name="Google Shape;41;p3">
            <a:extLst>
              <a:ext uri="{FF2B5EF4-FFF2-40B4-BE49-F238E27FC236}">
                <a16:creationId xmlns:a16="http://schemas.microsoft.com/office/drawing/2014/main" id="{A8551900-92C0-BD9D-F97C-595293CEAC10}"/>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spTree>
    <p:extLst>
      <p:ext uri="{BB962C8B-B14F-4D97-AF65-F5344CB8AC3E}">
        <p14:creationId xmlns:p14="http://schemas.microsoft.com/office/powerpoint/2010/main" val="264321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5418E-021E-0496-F967-E7DA9EB386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545-3585-E294-19E5-76332A31D41D}"/>
              </a:ext>
            </a:extLst>
          </p:cNvPr>
          <p:cNvSpPr>
            <a:spLocks noGrp="1"/>
          </p:cNvSpPr>
          <p:nvPr>
            <p:ph type="title"/>
          </p:nvPr>
        </p:nvSpPr>
        <p:spPr/>
        <p:txBody>
          <a:bodyPr/>
          <a:lstStyle/>
          <a:p>
            <a:r>
              <a:rPr lang="en-GB" dirty="0"/>
              <a:t>Outputs</a:t>
            </a:r>
          </a:p>
        </p:txBody>
      </p:sp>
      <p:sp>
        <p:nvSpPr>
          <p:cNvPr id="10" name="Text Placeholder 2">
            <a:extLst>
              <a:ext uri="{FF2B5EF4-FFF2-40B4-BE49-F238E27FC236}">
                <a16:creationId xmlns:a16="http://schemas.microsoft.com/office/drawing/2014/main" id="{75802F10-66F5-66FE-C82E-D6C9C9DB9BB0}"/>
              </a:ext>
            </a:extLst>
          </p:cNvPr>
          <p:cNvSpPr txBox="1">
            <a:spLocks/>
          </p:cNvSpPr>
          <p:nvPr/>
        </p:nvSpPr>
        <p:spPr>
          <a:xfrm>
            <a:off x="469557" y="1272746"/>
            <a:ext cx="7426443" cy="5412259"/>
          </a:xfrm>
          <a:prstGeom prst="rect">
            <a:avLst/>
          </a:prstGeom>
          <a:noFill/>
          <a:ln w="28575">
            <a:solidFill>
              <a:schemeClr val="bg2"/>
            </a:solid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18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8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8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r>
              <a:rPr lang="en-GB" sz="1600" dirty="0"/>
              <a:t>Delivery</a:t>
            </a:r>
          </a:p>
          <a:p>
            <a:pPr marL="0" indent="0"/>
            <a:endParaRPr lang="en-GB" sz="1600" dirty="0"/>
          </a:p>
          <a:p>
            <a:pPr marL="0" indent="0">
              <a:spcBef>
                <a:spcPts val="600"/>
              </a:spcBef>
            </a:pPr>
            <a:r>
              <a:rPr lang="en-GB" sz="1600" b="0" dirty="0"/>
              <a:t>Examples of outputs from the fund include:</a:t>
            </a:r>
          </a:p>
          <a:p>
            <a:pPr marL="285750" indent="-285750">
              <a:spcBef>
                <a:spcPts val="600"/>
              </a:spcBef>
              <a:buFont typeface="Arial" panose="020B0604020202020204" pitchFamily="34" charset="0"/>
              <a:buChar char="•"/>
            </a:pPr>
            <a:r>
              <a:rPr lang="en-US" sz="1600" dirty="0"/>
              <a:t>Culturally-relevant</a:t>
            </a:r>
            <a:r>
              <a:rPr lang="en-US" sz="1600" b="0" dirty="0"/>
              <a:t> classes and </a:t>
            </a:r>
            <a:r>
              <a:rPr lang="en-US" sz="1600" dirty="0"/>
              <a:t>physical</a:t>
            </a:r>
            <a:r>
              <a:rPr lang="en-US" sz="1600" b="0" dirty="0"/>
              <a:t> </a:t>
            </a:r>
            <a:r>
              <a:rPr lang="en-US" sz="1600" dirty="0"/>
              <a:t>activities</a:t>
            </a:r>
            <a:r>
              <a:rPr lang="en-US" sz="1600" b="0" dirty="0"/>
              <a:t> to extend community connection.</a:t>
            </a:r>
          </a:p>
          <a:p>
            <a:pPr marL="285750" indent="-285750">
              <a:spcBef>
                <a:spcPts val="600"/>
              </a:spcBef>
              <a:buFont typeface="Arial" panose="020B0604020202020204" pitchFamily="34" charset="0"/>
              <a:buChar char="•"/>
            </a:pPr>
            <a:r>
              <a:rPr lang="en-US" sz="1600" b="0" dirty="0"/>
              <a:t>Bespoke </a:t>
            </a:r>
            <a:r>
              <a:rPr lang="en-US" sz="1600" dirty="0"/>
              <a:t>training and support for volunteers</a:t>
            </a:r>
            <a:r>
              <a:rPr lang="en-US" sz="1600" b="0" dirty="0"/>
              <a:t>.</a:t>
            </a:r>
          </a:p>
          <a:p>
            <a:pPr marL="285750" indent="-285750">
              <a:spcBef>
                <a:spcPts val="600"/>
              </a:spcBef>
              <a:buFont typeface="Arial" panose="020B0604020202020204" pitchFamily="34" charset="0"/>
              <a:buChar char="•"/>
            </a:pPr>
            <a:r>
              <a:rPr lang="en-US" sz="1600" dirty="0"/>
              <a:t>Drama and art therapy sessions </a:t>
            </a:r>
            <a:r>
              <a:rPr lang="en-US" sz="1600" b="0" dirty="0"/>
              <a:t>with accompanying support for young people.</a:t>
            </a:r>
          </a:p>
          <a:p>
            <a:pPr marL="285750" indent="-285750">
              <a:spcBef>
                <a:spcPts val="600"/>
              </a:spcBef>
              <a:buFont typeface="Arial" panose="020B0604020202020204" pitchFamily="34" charset="0"/>
              <a:buChar char="•"/>
            </a:pPr>
            <a:r>
              <a:rPr lang="en-US" sz="1600" dirty="0"/>
              <a:t>Half-term activities </a:t>
            </a:r>
            <a:r>
              <a:rPr lang="en-US" sz="1600" b="0" dirty="0"/>
              <a:t>and </a:t>
            </a:r>
            <a:r>
              <a:rPr lang="en-US" sz="1600" dirty="0"/>
              <a:t>food</a:t>
            </a:r>
            <a:r>
              <a:rPr lang="en-US" sz="1600" b="0" dirty="0"/>
              <a:t> for low-income households.</a:t>
            </a:r>
          </a:p>
          <a:p>
            <a:pPr marL="285750" indent="-285750">
              <a:spcBef>
                <a:spcPts val="600"/>
              </a:spcBef>
              <a:buFont typeface="Arial" panose="020B0604020202020204" pitchFamily="34" charset="0"/>
              <a:buChar char="•"/>
            </a:pPr>
            <a:r>
              <a:rPr lang="en-US" sz="1600" b="0" dirty="0"/>
              <a:t>Targeted </a:t>
            </a:r>
            <a:r>
              <a:rPr lang="en-US" sz="1600" dirty="0"/>
              <a:t>digital inclusion </a:t>
            </a:r>
            <a:r>
              <a:rPr lang="en-US" sz="1600" b="0" dirty="0"/>
              <a:t>support.</a:t>
            </a:r>
          </a:p>
          <a:p>
            <a:pPr marL="285750" indent="-285750">
              <a:spcBef>
                <a:spcPts val="600"/>
              </a:spcBef>
              <a:buFont typeface="Arial" panose="020B0604020202020204" pitchFamily="34" charset="0"/>
              <a:buChar char="•"/>
            </a:pPr>
            <a:r>
              <a:rPr lang="en-US" sz="1600" b="0" dirty="0"/>
              <a:t>Free, culturally sensitive, and trauma-informed </a:t>
            </a:r>
            <a:r>
              <a:rPr lang="en-US" sz="1600" dirty="0"/>
              <a:t>emotional support </a:t>
            </a:r>
            <a:r>
              <a:rPr lang="en-US" sz="1600" b="0" dirty="0"/>
              <a:t>for </a:t>
            </a:r>
            <a:r>
              <a:rPr lang="en-US" sz="1600" b="0" dirty="0" err="1"/>
              <a:t>marginalised</a:t>
            </a:r>
            <a:r>
              <a:rPr lang="en-US" sz="1600" b="0" dirty="0"/>
              <a:t> communities.</a:t>
            </a:r>
          </a:p>
          <a:p>
            <a:pPr marL="285750" indent="-285750">
              <a:spcBef>
                <a:spcPts val="600"/>
              </a:spcBef>
              <a:buFont typeface="Arial" panose="020B0604020202020204" pitchFamily="34" charset="0"/>
              <a:buChar char="•"/>
            </a:pPr>
            <a:r>
              <a:rPr lang="en-US" sz="1600" dirty="0"/>
              <a:t>SEND Families: </a:t>
            </a:r>
            <a:r>
              <a:rPr lang="en-US" sz="1600" b="0" dirty="0"/>
              <a:t>Safe spaces, activity participation, skills building, and family connection.</a:t>
            </a:r>
          </a:p>
          <a:p>
            <a:pPr marL="285750" indent="-285750">
              <a:spcBef>
                <a:spcPts val="600"/>
              </a:spcBef>
              <a:buFont typeface="Arial" panose="020B0604020202020204" pitchFamily="34" charset="0"/>
              <a:buChar char="•"/>
            </a:pPr>
            <a:r>
              <a:rPr lang="en-US" sz="1600" b="0" dirty="0"/>
              <a:t>Safe and </a:t>
            </a:r>
            <a:r>
              <a:rPr lang="en-US" sz="1600" dirty="0"/>
              <a:t>accessible physical sports </a:t>
            </a:r>
            <a:r>
              <a:rPr lang="en-US" sz="1600" b="0" dirty="0"/>
              <a:t>participation for people with disabilities.</a:t>
            </a:r>
          </a:p>
          <a:p>
            <a:pPr marL="285750" indent="-285750">
              <a:spcBef>
                <a:spcPts val="600"/>
              </a:spcBef>
              <a:buFont typeface="Arial" panose="020B0604020202020204" pitchFamily="34" charset="0"/>
              <a:buChar char="•"/>
            </a:pPr>
            <a:r>
              <a:rPr lang="en-US" sz="1600" dirty="0"/>
              <a:t>Refugee &amp; vulnerable people support: </a:t>
            </a:r>
            <a:r>
              <a:rPr lang="en-US" sz="1600" b="0" dirty="0"/>
              <a:t>Connection, health support, service navigation, and skills support.</a:t>
            </a:r>
          </a:p>
        </p:txBody>
      </p:sp>
      <p:pic>
        <p:nvPicPr>
          <p:cNvPr id="15" name="Picture 14">
            <a:extLst>
              <a:ext uri="{FF2B5EF4-FFF2-40B4-BE49-F238E27FC236}">
                <a16:creationId xmlns:a16="http://schemas.microsoft.com/office/drawing/2014/main" id="{A59E5FAC-EA70-589A-B2E6-BBDB7CCE085F}"/>
              </a:ext>
            </a:extLst>
          </p:cNvPr>
          <p:cNvPicPr>
            <a:picLocks noChangeAspect="1"/>
          </p:cNvPicPr>
          <p:nvPr/>
        </p:nvPicPr>
        <p:blipFill>
          <a:blip r:embed="rId3" cstate="email">
            <a:extLst>
              <a:ext uri="{28A0092B-C50C-407E-A947-70E740481C1C}">
                <a14:useLocalDpi xmlns:a14="http://schemas.microsoft.com/office/drawing/2010/main"/>
              </a:ext>
            </a:extLst>
          </a:blip>
          <a:srcRect l="-935" b="-7361"/>
          <a:stretch>
            <a:fillRect/>
          </a:stretch>
        </p:blipFill>
        <p:spPr>
          <a:xfrm>
            <a:off x="8075987" y="1272746"/>
            <a:ext cx="3873757" cy="5810636"/>
          </a:xfrm>
          <a:prstGeom prst="rect">
            <a:avLst/>
          </a:prstGeom>
        </p:spPr>
      </p:pic>
      <p:pic>
        <p:nvPicPr>
          <p:cNvPr id="4" name="Google Shape;64;p6" descr="A black background with a black square&#10;&#10;Description automatically generated with medium confidence">
            <a:extLst>
              <a:ext uri="{FF2B5EF4-FFF2-40B4-BE49-F238E27FC236}">
                <a16:creationId xmlns:a16="http://schemas.microsoft.com/office/drawing/2014/main" id="{37BDC7C2-1604-17DF-7123-81FD9BA851C8}"/>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3465130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
          <a:extLst>
            <a:ext uri="{FF2B5EF4-FFF2-40B4-BE49-F238E27FC236}">
              <a16:creationId xmlns:a16="http://schemas.microsoft.com/office/drawing/2014/main" id="{6F10F808-167C-7839-1E0C-40F05D2F4A0D}"/>
            </a:ext>
          </a:extLst>
        </p:cNvPr>
        <p:cNvGrpSpPr/>
        <p:nvPr/>
      </p:nvGrpSpPr>
      <p:grpSpPr>
        <a:xfrm>
          <a:off x="0" y="0"/>
          <a:ext cx="0" cy="0"/>
          <a:chOff x="0" y="0"/>
          <a:chExt cx="0" cy="0"/>
        </a:xfrm>
      </p:grpSpPr>
      <p:sp>
        <p:nvSpPr>
          <p:cNvPr id="42" name="Google Shape;42;p3">
            <a:extLst>
              <a:ext uri="{FF2B5EF4-FFF2-40B4-BE49-F238E27FC236}">
                <a16:creationId xmlns:a16="http://schemas.microsoft.com/office/drawing/2014/main" id="{F5636282-13B9-500D-6CA2-5FC9B358B992}"/>
              </a:ext>
            </a:extLst>
          </p:cNvPr>
          <p:cNvSpPr txBox="1"/>
          <p:nvPr/>
        </p:nvSpPr>
        <p:spPr>
          <a:xfrm>
            <a:off x="371476" y="1767207"/>
            <a:ext cx="5545137" cy="2060722"/>
          </a:xfrm>
          <a:prstGeom prst="rect">
            <a:avLst/>
          </a:prstGeom>
          <a:solidFill>
            <a:schemeClr val="accent1"/>
          </a:solidFill>
          <a:ln>
            <a:noFill/>
          </a:ln>
        </p:spPr>
        <p:txBody>
          <a:bodyPr spcFirstLastPara="1" wrap="square" lIns="90000" tIns="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lang="en-GB" sz="3400" b="1" dirty="0">
                <a:solidFill>
                  <a:srgbClr val="FFFFFF"/>
                </a:solidFill>
                <a:latin typeface="Poppins"/>
                <a:cs typeface="Poppins"/>
                <a:sym typeface="Poppins"/>
              </a:rPr>
              <a:t>4.1</a:t>
            </a:r>
            <a:r>
              <a:rPr kumimoji="0" lang="en-GB" sz="3400" b="1" i="0" u="none" strike="noStrike" kern="0" cap="none" spc="0" normalizeH="0" baseline="0" noProof="0" dirty="0">
                <a:ln>
                  <a:noFill/>
                </a:ln>
                <a:solidFill>
                  <a:srgbClr val="FFFFFF"/>
                </a:solidFill>
                <a:effectLst/>
                <a:uLnTx/>
                <a:uFillTx/>
                <a:latin typeface="Poppins"/>
                <a:cs typeface="Poppins"/>
                <a:sym typeface="Poppins"/>
              </a:rPr>
              <a:t> Analysis – </a:t>
            </a: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lang="en-GB" sz="3400" b="1" dirty="0">
                <a:solidFill>
                  <a:srgbClr val="FFFFFF"/>
                </a:solidFill>
                <a:latin typeface="Poppins"/>
                <a:cs typeface="Poppins"/>
                <a:sym typeface="Poppins"/>
              </a:rPr>
              <a:t>Grantee experience</a:t>
            </a:r>
            <a:r>
              <a:rPr kumimoji="0" lang="en-GB" sz="3400" b="1" i="0" u="none" strike="noStrike" kern="0" cap="none" spc="0" normalizeH="0" baseline="0" noProof="0" dirty="0">
                <a:ln>
                  <a:noFill/>
                </a:ln>
                <a:solidFill>
                  <a:srgbClr val="FFFFFF"/>
                </a:solidFill>
                <a:effectLst/>
                <a:uLnTx/>
                <a:uFillTx/>
                <a:latin typeface="Poppins"/>
                <a:cs typeface="Poppins"/>
                <a:sym typeface="Poppins"/>
              </a:rPr>
              <a:t> and feedback -  </a:t>
            </a: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endParaRPr kumimoji="0" lang="en-GB" sz="3400" b="1" i="0" u="none" strike="noStrike" kern="0" cap="none" spc="0" normalizeH="0" baseline="0" noProof="0" dirty="0">
              <a:ln>
                <a:noFill/>
              </a:ln>
              <a:solidFill>
                <a:srgbClr val="FFFFFF"/>
              </a:solidFill>
              <a:effectLst/>
              <a:uLnTx/>
              <a:uFillTx/>
              <a:latin typeface="Poppins"/>
              <a:cs typeface="Poppins"/>
              <a:sym typeface="Poppins"/>
            </a:endParaRPr>
          </a:p>
        </p:txBody>
      </p:sp>
      <p:sp>
        <p:nvSpPr>
          <p:cNvPr id="3" name="TextBox 2">
            <a:extLst>
              <a:ext uri="{FF2B5EF4-FFF2-40B4-BE49-F238E27FC236}">
                <a16:creationId xmlns:a16="http://schemas.microsoft.com/office/drawing/2014/main" id="{AF4A6F60-45FF-FBE4-F388-3211B7C19B69}"/>
              </a:ext>
            </a:extLst>
          </p:cNvPr>
          <p:cNvSpPr txBox="1"/>
          <p:nvPr/>
        </p:nvSpPr>
        <p:spPr>
          <a:xfrm>
            <a:off x="371476" y="3827929"/>
            <a:ext cx="5545136" cy="2776914"/>
          </a:xfrm>
          <a:prstGeom prst="rect">
            <a:avLst/>
          </a:prstGeom>
          <a:noFill/>
          <a:ln>
            <a:noFill/>
          </a:ln>
        </p:spPr>
        <p:txBody>
          <a:bodyPr wrap="square" rtlCol="0">
            <a:spAutoFit/>
          </a:bodyPr>
          <a:lstStyle/>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 next ten</a:t>
            </a:r>
            <a:r>
              <a:rPr lang="en-GB" sz="1800" dirty="0">
                <a:solidFill>
                  <a:srgbClr val="FFFFFF"/>
                </a:solidFill>
                <a:latin typeface="Poppins" panose="00000500000000000000" pitchFamily="2" charset="0"/>
                <a:cs typeface="Poppins" panose="00000500000000000000" pitchFamily="2" charset="0"/>
              </a:rPr>
              <a:t> </a:t>
            </a: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slides provide:</a:t>
            </a: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How grantees rated their </a:t>
            </a: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fund experience</a:t>
            </a: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lang="en-GB" sz="1800" b="1" dirty="0">
                <a:solidFill>
                  <a:srgbClr val="FFFFFF"/>
                </a:solidFill>
                <a:latin typeface="Poppins" panose="00000500000000000000" pitchFamily="2" charset="0"/>
                <a:cs typeface="Poppins" panose="00000500000000000000" pitchFamily="2" charset="0"/>
              </a:rPr>
              <a:t>Key challenges </a:t>
            </a:r>
            <a:r>
              <a:rPr lang="en-GB" sz="1800" dirty="0">
                <a:solidFill>
                  <a:srgbClr val="FFFFFF"/>
                </a:solidFill>
                <a:latin typeface="Poppins" panose="00000500000000000000" pitchFamily="2" charset="0"/>
                <a:cs typeface="Poppins" panose="00000500000000000000" pitchFamily="2" charset="0"/>
              </a:rPr>
              <a:t>that grantees faced, and how they were overcome</a:t>
            </a:r>
            <a:endParaRPr lang="en-GB" sz="1800" b="1" dirty="0">
              <a:solidFill>
                <a:srgbClr val="FFFFFF"/>
              </a:solidFill>
              <a:latin typeface="Poppins" panose="00000500000000000000" pitchFamily="2" charset="0"/>
              <a:cs typeface="Poppins" panose="00000500000000000000" pitchFamily="2" charset="0"/>
            </a:endParaRP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Benefits </a:t>
            </a: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and experience with networking, </a:t>
            </a: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collaboration </a:t>
            </a: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and </a:t>
            </a: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partners </a:t>
            </a:r>
            <a:endPar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p:txBody>
      </p:sp>
      <p:pic>
        <p:nvPicPr>
          <p:cNvPr id="2" name="Google Shape;41;p3">
            <a:extLst>
              <a:ext uri="{FF2B5EF4-FFF2-40B4-BE49-F238E27FC236}">
                <a16:creationId xmlns:a16="http://schemas.microsoft.com/office/drawing/2014/main" id="{A04995E7-78C1-D04F-4C60-45E6904D3154}"/>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pic>
        <p:nvPicPr>
          <p:cNvPr id="4" name="Google Shape;44;p3" descr="A yellow line on a black background&#10;&#10;Description automatically generated">
            <a:extLst>
              <a:ext uri="{FF2B5EF4-FFF2-40B4-BE49-F238E27FC236}">
                <a16:creationId xmlns:a16="http://schemas.microsoft.com/office/drawing/2014/main" id="{955E13B5-8C23-64AF-5563-36AF9057A12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0800000">
            <a:off x="321527" y="2708668"/>
            <a:ext cx="4200525" cy="177800"/>
          </a:xfrm>
          <a:prstGeom prst="rect">
            <a:avLst/>
          </a:prstGeom>
          <a:noFill/>
          <a:ln>
            <a:noFill/>
          </a:ln>
        </p:spPr>
      </p:pic>
      <p:pic>
        <p:nvPicPr>
          <p:cNvPr id="6" name="Picture 5">
            <a:extLst>
              <a:ext uri="{FF2B5EF4-FFF2-40B4-BE49-F238E27FC236}">
                <a16:creationId xmlns:a16="http://schemas.microsoft.com/office/drawing/2014/main" id="{F77DC43C-9D55-CF28-F2FB-E1A0A390960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28016" y="1244240"/>
            <a:ext cx="3772509" cy="3833812"/>
          </a:xfrm>
          <a:prstGeom prst="rect">
            <a:avLst/>
          </a:prstGeom>
        </p:spPr>
      </p:pic>
    </p:spTree>
    <p:extLst>
      <p:ext uri="{BB962C8B-B14F-4D97-AF65-F5344CB8AC3E}">
        <p14:creationId xmlns:p14="http://schemas.microsoft.com/office/powerpoint/2010/main" val="1216578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6122-DF41-FFEB-1544-5ADD75D6C4D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8E3B65D-7A38-9C81-5895-C1A7565EC7FC}"/>
              </a:ext>
            </a:extLst>
          </p:cNvPr>
          <p:cNvSpPr>
            <a:spLocks noGrp="1"/>
          </p:cNvSpPr>
          <p:nvPr>
            <p:ph type="body" idx="1"/>
          </p:nvPr>
        </p:nvSpPr>
        <p:spPr>
          <a:xfrm>
            <a:off x="381002" y="4015810"/>
            <a:ext cx="7861093" cy="1735355"/>
          </a:xfrm>
          <a:prstGeom prst="rect">
            <a:avLst/>
          </a:prstGeom>
          <a:solidFill>
            <a:schemeClr val="bg2">
              <a:lumMod val="60000"/>
              <a:lumOff val="40000"/>
            </a:schemeClr>
          </a:solidFill>
        </p:spPr>
        <p:txBody>
          <a:bodyPr>
            <a:normAutofit/>
          </a:bodyPr>
          <a:lstStyle/>
          <a:p>
            <a:pPr marL="342900" indent="-342900">
              <a:lnSpc>
                <a:spcPct val="120000"/>
              </a:lnSpc>
              <a:spcBef>
                <a:spcPts val="600"/>
              </a:spcBef>
              <a:buFont typeface="Wingdings" panose="05000000000000000000" pitchFamily="2" charset="2"/>
              <a:buChar char="Ø"/>
            </a:pPr>
            <a:r>
              <a:rPr lang="en-US" sz="1600" b="0" u="sng" dirty="0"/>
              <a:t>Challenges </a:t>
            </a:r>
            <a:r>
              <a:rPr lang="en-US" sz="1600" b="0" dirty="0"/>
              <a:t>existed for some with the fund processes, during delivery, and with staff and volunteers. Grantees remained flexible and were able to adapt their delivery approaches to address difficulties. Most saw these as a learning opportunity for future work, a positive outlook similar to Wave 1.  </a:t>
            </a:r>
          </a:p>
        </p:txBody>
      </p:sp>
      <p:sp>
        <p:nvSpPr>
          <p:cNvPr id="28" name="TextBox 27">
            <a:extLst>
              <a:ext uri="{FF2B5EF4-FFF2-40B4-BE49-F238E27FC236}">
                <a16:creationId xmlns:a16="http://schemas.microsoft.com/office/drawing/2014/main" id="{732EE261-01D4-5107-6FB7-EBE2B43FADF4}"/>
              </a:ext>
            </a:extLst>
          </p:cNvPr>
          <p:cNvSpPr txBox="1"/>
          <p:nvPr/>
        </p:nvSpPr>
        <p:spPr>
          <a:xfrm>
            <a:off x="348647" y="1417458"/>
            <a:ext cx="11439521" cy="1803614"/>
          </a:xfrm>
          <a:prstGeom prst="roundRect">
            <a:avLst/>
          </a:prstGeom>
          <a:solidFill>
            <a:schemeClr val="bg2">
              <a:lumMod val="20000"/>
              <a:lumOff val="80000"/>
            </a:schemeClr>
          </a:solidFill>
        </p:spPr>
        <p:txBody>
          <a:bodyPr wrap="square">
            <a:spAutoFit/>
          </a:bodyPr>
          <a:lstStyle/>
          <a:p>
            <a:pPr marL="342900" indent="-342900">
              <a:lnSpc>
                <a:spcPct val="120000"/>
              </a:lnSpc>
              <a:buFont typeface="Wingdings" panose="05000000000000000000" pitchFamily="2" charset="2"/>
              <a:buChar char="Ø"/>
            </a:pPr>
            <a:r>
              <a:rPr lang="en-US" sz="1600" u="sng" dirty="0">
                <a:latin typeface="Poppins" panose="00000500000000000000" pitchFamily="2" charset="0"/>
                <a:cs typeface="Poppins" panose="00000500000000000000" pitchFamily="2" charset="0"/>
              </a:rPr>
              <a:t>Positive experiences </a:t>
            </a:r>
            <a:r>
              <a:rPr lang="en-US" sz="1600" b="0" dirty="0">
                <a:latin typeface="Poppins" panose="00000500000000000000" pitchFamily="2" charset="0"/>
                <a:cs typeface="Poppins" panose="00000500000000000000" pitchFamily="2" charset="0"/>
              </a:rPr>
              <a:t>– grantees most appreciated the support provided by Groundwork during the fund processes as some found parts challenging or needed some guidance to help complete them. </a:t>
            </a:r>
          </a:p>
          <a:p>
            <a:pPr marL="342900" indent="-342900">
              <a:lnSpc>
                <a:spcPct val="120000"/>
              </a:lnSpc>
              <a:spcBef>
                <a:spcPts val="600"/>
              </a:spcBef>
              <a:buFont typeface="Wingdings" panose="05000000000000000000" pitchFamily="2" charset="2"/>
              <a:buChar char="Ø"/>
            </a:pPr>
            <a:r>
              <a:rPr lang="en-US" sz="1600" u="sng" dirty="0">
                <a:latin typeface="Poppins" panose="00000500000000000000" pitchFamily="2" charset="0"/>
                <a:cs typeface="Poppins" panose="00000500000000000000" pitchFamily="2" charset="0"/>
              </a:rPr>
              <a:t>The networking opportunities </a:t>
            </a:r>
            <a:r>
              <a:rPr lang="en-US" sz="1600" dirty="0">
                <a:latin typeface="Poppins" panose="00000500000000000000" pitchFamily="2" charset="0"/>
                <a:cs typeface="Poppins" panose="00000500000000000000" pitchFamily="2" charset="0"/>
              </a:rPr>
              <a:t>– a valuable element for GHCF, with opportunities for improvement so that more grantees can benefit from them. The network could be used more itself to provide information, signposting, learning opportunities and encouragement of local connections and collaboration</a:t>
            </a:r>
            <a:endParaRPr lang="en-US" sz="1600" b="0" dirty="0">
              <a:latin typeface="Poppins" panose="00000500000000000000" pitchFamily="2" charset="0"/>
              <a:cs typeface="Poppins" panose="00000500000000000000" pitchFamily="2" charset="0"/>
            </a:endParaRPr>
          </a:p>
        </p:txBody>
      </p:sp>
      <p:sp>
        <p:nvSpPr>
          <p:cNvPr id="32" name="TextBox 31">
            <a:extLst>
              <a:ext uri="{FF2B5EF4-FFF2-40B4-BE49-F238E27FC236}">
                <a16:creationId xmlns:a16="http://schemas.microsoft.com/office/drawing/2014/main" id="{8BDA23D6-0288-5D59-AB18-0D29CE11DB80}"/>
              </a:ext>
            </a:extLst>
          </p:cNvPr>
          <p:cNvSpPr txBox="1"/>
          <p:nvPr/>
        </p:nvSpPr>
        <p:spPr>
          <a:xfrm>
            <a:off x="348648" y="5710260"/>
            <a:ext cx="9229723" cy="1064689"/>
          </a:xfrm>
          <a:prstGeom prst="roundRect">
            <a:avLst/>
          </a:prstGeom>
          <a:solidFill>
            <a:schemeClr val="bg2">
              <a:lumMod val="60000"/>
              <a:lumOff val="40000"/>
            </a:schemeClr>
          </a:solidFill>
        </p:spPr>
        <p:txBody>
          <a:bodyPr wrap="square">
            <a:spAutoFit/>
          </a:bodyPr>
          <a:lstStyle/>
          <a:p>
            <a:pPr marL="342900" marR="0" lvl="0" indent="-342900" algn="l" defTabSz="914400" rtl="0" eaLnBrk="1" fontAlgn="auto" latinLnBrk="0" hangingPunct="1">
              <a:lnSpc>
                <a:spcPct val="120000"/>
              </a:lnSpc>
              <a:spcBef>
                <a:spcPts val="600"/>
              </a:spcBef>
              <a:spcAft>
                <a:spcPts val="0"/>
              </a:spcAft>
              <a:buClr>
                <a:srgbClr val="000000"/>
              </a:buClr>
              <a:buSzPts val="1800"/>
              <a:buFont typeface="Wingdings" panose="05000000000000000000" pitchFamily="2" charset="2"/>
              <a:buChar char="Ø"/>
              <a:tabLst/>
              <a:defRPr/>
            </a:pPr>
            <a:r>
              <a:rPr kumimoji="0" lang="en-US" sz="1600" b="0" i="0" u="none" strike="noStrike" kern="0" cap="none" spc="0" normalizeH="0" baseline="0" noProof="0" dirty="0">
                <a:ln>
                  <a:noFill/>
                </a:ln>
                <a:solidFill>
                  <a:srgbClr val="000000"/>
                </a:solidFill>
                <a:effectLst/>
                <a:uLnTx/>
                <a:uFillTx/>
                <a:latin typeface="Poppins"/>
                <a:cs typeface="Poppins"/>
                <a:sym typeface="Poppins"/>
              </a:rPr>
              <a:t>Some VCSEs may require </a:t>
            </a:r>
            <a:r>
              <a:rPr kumimoji="0" lang="en-US" sz="1600" b="0" i="0" u="sng" strike="noStrike" kern="0" cap="none" spc="0" normalizeH="0" baseline="0" noProof="0" dirty="0">
                <a:ln>
                  <a:noFill/>
                </a:ln>
                <a:solidFill>
                  <a:srgbClr val="000000"/>
                </a:solidFill>
                <a:effectLst/>
                <a:uLnTx/>
                <a:uFillTx/>
                <a:latin typeface="Poppins"/>
                <a:cs typeface="Poppins"/>
                <a:sym typeface="Poppins"/>
              </a:rPr>
              <a:t>further advice and guidance on good practices </a:t>
            </a:r>
            <a:r>
              <a:rPr kumimoji="0" lang="en-US" sz="1600" b="0" i="0" u="none" strike="noStrike" kern="0" cap="none" spc="0" normalizeH="0" baseline="0" noProof="0" dirty="0">
                <a:ln>
                  <a:noFill/>
                </a:ln>
                <a:solidFill>
                  <a:srgbClr val="000000"/>
                </a:solidFill>
                <a:effectLst/>
                <a:uLnTx/>
                <a:uFillTx/>
                <a:latin typeface="Poppins"/>
                <a:cs typeface="Poppins"/>
                <a:sym typeface="Poppins"/>
              </a:rPr>
              <a:t>for </a:t>
            </a:r>
            <a:r>
              <a:rPr kumimoji="0" lang="en-US" sz="1600" b="0" i="0" u="none" strike="noStrike" kern="0" cap="none" spc="0" normalizeH="0" baseline="0" noProof="0" dirty="0" err="1">
                <a:ln>
                  <a:noFill/>
                </a:ln>
                <a:solidFill>
                  <a:srgbClr val="000000"/>
                </a:solidFill>
                <a:effectLst/>
                <a:uLnTx/>
                <a:uFillTx/>
                <a:latin typeface="Poppins"/>
                <a:cs typeface="Poppins"/>
                <a:sym typeface="Poppins"/>
              </a:rPr>
              <a:t>organisational</a:t>
            </a:r>
            <a:r>
              <a:rPr kumimoji="0" lang="en-US" sz="1600" b="0" i="0" u="none" strike="noStrike" kern="0" cap="none" spc="0" normalizeH="0" baseline="0" noProof="0" dirty="0">
                <a:ln>
                  <a:noFill/>
                </a:ln>
                <a:solidFill>
                  <a:srgbClr val="000000"/>
                </a:solidFill>
                <a:effectLst/>
                <a:uLnTx/>
                <a:uFillTx/>
                <a:latin typeface="Poppins"/>
                <a:cs typeface="Poppins"/>
                <a:sym typeface="Poppins"/>
              </a:rPr>
              <a:t> management, including training routes, which the GHCF network and the wider Greenwich system could support.</a:t>
            </a:r>
          </a:p>
        </p:txBody>
      </p:sp>
      <p:sp>
        <p:nvSpPr>
          <p:cNvPr id="5" name="TextBox 4">
            <a:extLst>
              <a:ext uri="{FF2B5EF4-FFF2-40B4-BE49-F238E27FC236}">
                <a16:creationId xmlns:a16="http://schemas.microsoft.com/office/drawing/2014/main" id="{163F2680-758B-5631-F176-E86413A5A9EB}"/>
              </a:ext>
            </a:extLst>
          </p:cNvPr>
          <p:cNvSpPr txBox="1"/>
          <p:nvPr/>
        </p:nvSpPr>
        <p:spPr>
          <a:xfrm>
            <a:off x="371479" y="3354794"/>
            <a:ext cx="7870616" cy="783193"/>
          </a:xfrm>
          <a:prstGeom prst="roundRect">
            <a:avLst/>
          </a:prstGeom>
          <a:solidFill>
            <a:schemeClr val="bg2">
              <a:lumMod val="60000"/>
              <a:lumOff val="40000"/>
            </a:schemeClr>
          </a:solidFill>
        </p:spPr>
        <p:txBody>
          <a:bodyPr wrap="square">
            <a:spAutoFit/>
          </a:bodyPr>
          <a:lstStyle/>
          <a:p>
            <a:r>
              <a:rPr lang="en-US" sz="2000" b="1" dirty="0">
                <a:latin typeface="Poppins" panose="00000500000000000000" pitchFamily="2" charset="0"/>
                <a:cs typeface="Poppins" panose="00000500000000000000" pitchFamily="2" charset="0"/>
              </a:rPr>
              <a:t>Key Question: What have been the challenges or risks to the successful implementation and use of the funding?</a:t>
            </a:r>
            <a:endParaRPr lang="en-GB" sz="2000" b="1" dirty="0">
              <a:latin typeface="Poppins" panose="00000500000000000000" pitchFamily="2" charset="0"/>
              <a:cs typeface="Poppins" panose="00000500000000000000" pitchFamily="2" charset="0"/>
            </a:endParaRPr>
          </a:p>
        </p:txBody>
      </p:sp>
      <p:pic>
        <p:nvPicPr>
          <p:cNvPr id="12" name="Picture 11">
            <a:extLst>
              <a:ext uri="{FF2B5EF4-FFF2-40B4-BE49-F238E27FC236}">
                <a16:creationId xmlns:a16="http://schemas.microsoft.com/office/drawing/2014/main" id="{1103F6D3-FCCA-D467-F6A9-DC329D6446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42095" y="3375095"/>
            <a:ext cx="3498095" cy="2335165"/>
          </a:xfrm>
          <a:prstGeom prst="rect">
            <a:avLst/>
          </a:prstGeom>
        </p:spPr>
      </p:pic>
      <p:sp>
        <p:nvSpPr>
          <p:cNvPr id="4" name="Google Shape;83;p8">
            <a:extLst>
              <a:ext uri="{FF2B5EF4-FFF2-40B4-BE49-F238E27FC236}">
                <a16:creationId xmlns:a16="http://schemas.microsoft.com/office/drawing/2014/main" id="{0724B0A7-551D-5CD3-6C31-8E92A3B84AF2}"/>
              </a:ext>
            </a:extLst>
          </p:cNvPr>
          <p:cNvSpPr txBox="1">
            <a:spLocks/>
          </p:cNvSpPr>
          <p:nvPr/>
        </p:nvSpPr>
        <p:spPr>
          <a:xfrm>
            <a:off x="403832" y="139167"/>
            <a:ext cx="7509783" cy="637590"/>
          </a:xfrm>
          <a:prstGeom prst="rect">
            <a:avLst/>
          </a:prstGeom>
          <a:solidFill>
            <a:schemeClr val="lt1"/>
          </a:solidFill>
          <a:ln>
            <a:noFill/>
          </a:ln>
        </p:spPr>
        <p:txBody>
          <a:bodyPr spcFirstLastPara="1" wrap="square" lIns="90000"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20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3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buSzPts val="3400"/>
            </a:pPr>
            <a:r>
              <a:rPr lang="en-GB" sz="3100" dirty="0"/>
              <a:t>Overall…</a:t>
            </a:r>
          </a:p>
        </p:txBody>
      </p:sp>
      <p:pic>
        <p:nvPicPr>
          <p:cNvPr id="7" name="Google Shape;64;p6" descr="A black background with a black square&#10;&#10;Description automatically generated with medium confidence">
            <a:extLst>
              <a:ext uri="{FF2B5EF4-FFF2-40B4-BE49-F238E27FC236}">
                <a16:creationId xmlns:a16="http://schemas.microsoft.com/office/drawing/2014/main" id="{1D11622C-3EB0-BEB0-507F-81A1D73B9537}"/>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
        <p:nvSpPr>
          <p:cNvPr id="2" name="Title 1">
            <a:extLst>
              <a:ext uri="{FF2B5EF4-FFF2-40B4-BE49-F238E27FC236}">
                <a16:creationId xmlns:a16="http://schemas.microsoft.com/office/drawing/2014/main" id="{1914029F-0F53-1F95-9CE6-64F09E1EDE4F}"/>
              </a:ext>
            </a:extLst>
          </p:cNvPr>
          <p:cNvSpPr>
            <a:spLocks noGrp="1"/>
          </p:cNvSpPr>
          <p:nvPr>
            <p:ph type="title"/>
          </p:nvPr>
        </p:nvSpPr>
        <p:spPr>
          <a:xfrm>
            <a:off x="348647" y="797058"/>
            <a:ext cx="11439521" cy="831840"/>
          </a:xfrm>
          <a:prstGeom prst="roundRect">
            <a:avLst/>
          </a:prstGeom>
          <a:solidFill>
            <a:schemeClr val="bg2">
              <a:lumMod val="20000"/>
              <a:lumOff val="80000"/>
            </a:schemeClr>
          </a:solidFill>
        </p:spPr>
        <p:txBody>
          <a:bodyPr>
            <a:noAutofit/>
          </a:bodyPr>
          <a:lstStyle/>
          <a:p>
            <a:pPr>
              <a:spcBef>
                <a:spcPts val="0"/>
              </a:spcBef>
            </a:pPr>
            <a:r>
              <a:rPr lang="en-US" sz="2000" dirty="0"/>
              <a:t>Key Question: How well have the application, assessment, and project monitoring processes worked?</a:t>
            </a:r>
            <a:endParaRPr lang="en-GB" sz="2000" dirty="0"/>
          </a:p>
        </p:txBody>
      </p:sp>
    </p:spTree>
    <p:extLst>
      <p:ext uri="{BB962C8B-B14F-4D97-AF65-F5344CB8AC3E}">
        <p14:creationId xmlns:p14="http://schemas.microsoft.com/office/powerpoint/2010/main" val="192707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3" name="Google Shape;83;p8"/>
          <p:cNvSpPr txBox="1">
            <a:spLocks noGrp="1"/>
          </p:cNvSpPr>
          <p:nvPr>
            <p:ph type="subTitle" idx="4294967295"/>
          </p:nvPr>
        </p:nvSpPr>
        <p:spPr>
          <a:xfrm>
            <a:off x="425131" y="404813"/>
            <a:ext cx="7509783" cy="637590"/>
          </a:xfrm>
          <a:prstGeom prst="rect">
            <a:avLst/>
          </a:prstGeom>
          <a:solidFill>
            <a:schemeClr val="lt1"/>
          </a:solidFill>
          <a:ln>
            <a:noFill/>
          </a:ln>
        </p:spPr>
        <p:txBody>
          <a:bodyPr spcFirstLastPara="1" wrap="square" lIns="90000" tIns="45700" rIns="91425" bIns="45700" anchor="t" anchorCtr="0">
            <a:noAutofit/>
          </a:bodyPr>
          <a:lstStyle/>
          <a:p>
            <a:pPr marL="0" marR="0" lvl="0" indent="0" algn="l" rtl="0">
              <a:lnSpc>
                <a:spcPct val="100000"/>
              </a:lnSpc>
              <a:spcBef>
                <a:spcPts val="0"/>
              </a:spcBef>
              <a:spcAft>
                <a:spcPts val="0"/>
              </a:spcAft>
              <a:buClr>
                <a:schemeClr val="dk1"/>
              </a:buClr>
              <a:buSzPts val="3400"/>
              <a:buFont typeface="Arial"/>
              <a:buNone/>
            </a:pPr>
            <a:r>
              <a:rPr lang="en-GB" sz="3100" b="1" i="0" u="none" strike="noStrike" cap="none" dirty="0">
                <a:solidFill>
                  <a:schemeClr val="dk1"/>
                </a:solidFill>
                <a:latin typeface="Poppins"/>
                <a:ea typeface="Poppins"/>
                <a:cs typeface="Poppins"/>
                <a:sym typeface="Poppins"/>
              </a:rPr>
              <a:t>High satisfaction with the GHCF</a:t>
            </a:r>
            <a:endParaRPr sz="3100" b="1" i="0" u="none" strike="noStrike" cap="none" dirty="0">
              <a:solidFill>
                <a:schemeClr val="dk1"/>
              </a:solidFill>
              <a:latin typeface="Poppins"/>
              <a:ea typeface="Poppins"/>
              <a:cs typeface="Poppins"/>
              <a:sym typeface="Poppins"/>
            </a:endParaRPr>
          </a:p>
        </p:txBody>
      </p:sp>
      <p:sp>
        <p:nvSpPr>
          <p:cNvPr id="85" name="Google Shape;85;p8"/>
          <p:cNvSpPr txBox="1"/>
          <p:nvPr/>
        </p:nvSpPr>
        <p:spPr>
          <a:xfrm>
            <a:off x="236992" y="2500591"/>
            <a:ext cx="5307015" cy="3008164"/>
          </a:xfrm>
          <a:prstGeom prst="rect">
            <a:avLst/>
          </a:prstGeom>
          <a:solidFill>
            <a:schemeClr val="bg1"/>
          </a:solidFill>
          <a:ln>
            <a:noFill/>
          </a:ln>
        </p:spPr>
        <p:txBody>
          <a:bodyPr spcFirstLastPara="1" wrap="square" lIns="91425" tIns="45700" rIns="91425" bIns="45700" anchor="ctr" anchorCtr="0">
            <a:noAutofit/>
          </a:bodyPr>
          <a:lstStyle/>
          <a:p>
            <a:r>
              <a:rPr lang="en-GB" sz="1600" dirty="0">
                <a:latin typeface="Poppins" panose="00000500000000000000" pitchFamily="2" charset="0"/>
                <a:cs typeface="Poppins" panose="00000500000000000000" pitchFamily="2" charset="0"/>
              </a:rPr>
              <a:t>Groundwork’s </a:t>
            </a:r>
            <a:r>
              <a:rPr lang="en-GB" sz="1600" b="1" dirty="0">
                <a:latin typeface="Poppins" panose="00000500000000000000" pitchFamily="2" charset="0"/>
                <a:cs typeface="Poppins" panose="00000500000000000000" pitchFamily="2" charset="0"/>
              </a:rPr>
              <a:t>support; understanding the fund; and the application, assessment and reporting </a:t>
            </a:r>
            <a:r>
              <a:rPr lang="en-GB" sz="1600" dirty="0">
                <a:latin typeface="Poppins" panose="00000500000000000000" pitchFamily="2" charset="0"/>
                <a:cs typeface="Poppins" panose="00000500000000000000" pitchFamily="2" charset="0"/>
              </a:rPr>
              <a:t>processes were rated very positively. </a:t>
            </a:r>
          </a:p>
          <a:p>
            <a:endParaRPr lang="en-GB" sz="1600" dirty="0">
              <a:latin typeface="Poppins" panose="00000500000000000000" pitchFamily="2" charset="0"/>
              <a:cs typeface="Poppins" panose="00000500000000000000" pitchFamily="2" charset="0"/>
              <a:sym typeface="Poppins"/>
            </a:endParaRPr>
          </a:p>
          <a:p>
            <a:r>
              <a:rPr lang="en-GB" sz="1600" dirty="0">
                <a:latin typeface="Poppins" panose="00000500000000000000" pitchFamily="2" charset="0"/>
                <a:cs typeface="Poppins" panose="00000500000000000000" pitchFamily="2" charset="0"/>
              </a:rPr>
              <a:t>A new positive point was the </a:t>
            </a:r>
            <a:r>
              <a:rPr lang="en-GB" sz="1600" b="1" dirty="0">
                <a:latin typeface="Poppins" panose="00000500000000000000" pitchFamily="2" charset="0"/>
                <a:cs typeface="Poppins" panose="00000500000000000000" pitchFamily="2" charset="0"/>
              </a:rPr>
              <a:t>fund’s</a:t>
            </a:r>
            <a:r>
              <a:rPr lang="en-GB" sz="1600" dirty="0">
                <a:latin typeface="Poppins" panose="00000500000000000000" pitchFamily="2" charset="0"/>
                <a:cs typeface="Poppins" panose="00000500000000000000" pitchFamily="2" charset="0"/>
              </a:rPr>
              <a:t> </a:t>
            </a:r>
            <a:r>
              <a:rPr lang="en-GB" sz="1600" b="1" dirty="0">
                <a:latin typeface="Poppins" panose="00000500000000000000" pitchFamily="2" charset="0"/>
                <a:cs typeface="Poppins" panose="00000500000000000000" pitchFamily="2" charset="0"/>
              </a:rPr>
              <a:t>inclusivity</a:t>
            </a:r>
            <a:r>
              <a:rPr lang="en-GB" sz="1600" dirty="0">
                <a:latin typeface="Poppins" panose="00000500000000000000" pitchFamily="2" charset="0"/>
                <a:cs typeface="Poppins" panose="00000500000000000000" pitchFamily="2" charset="0"/>
              </a:rPr>
              <a:t> </a:t>
            </a:r>
            <a:r>
              <a:rPr lang="en-GB" sz="1600" b="1" dirty="0">
                <a:latin typeface="Poppins" panose="00000500000000000000" pitchFamily="2" charset="0"/>
                <a:cs typeface="Poppins" panose="00000500000000000000" pitchFamily="2" charset="0"/>
              </a:rPr>
              <a:t>and</a:t>
            </a:r>
            <a:r>
              <a:rPr lang="en-GB" sz="1600" dirty="0">
                <a:latin typeface="Poppins" panose="00000500000000000000" pitchFamily="2" charset="0"/>
                <a:cs typeface="Poppins" panose="00000500000000000000" pitchFamily="2" charset="0"/>
              </a:rPr>
              <a:t> </a:t>
            </a:r>
            <a:r>
              <a:rPr lang="en-GB" sz="1600" b="1" dirty="0">
                <a:latin typeface="Poppins" panose="00000500000000000000" pitchFamily="2" charset="0"/>
                <a:cs typeface="Poppins" panose="00000500000000000000" pitchFamily="2" charset="0"/>
              </a:rPr>
              <a:t>accessibility</a:t>
            </a:r>
            <a:r>
              <a:rPr lang="en-GB" sz="1600" dirty="0">
                <a:latin typeface="Poppins" panose="00000500000000000000" pitchFamily="2" charset="0"/>
                <a:cs typeface="Poppins" panose="00000500000000000000" pitchFamily="2" charset="0"/>
              </a:rPr>
              <a:t>, which grantees felt reflected their own efforts and enhanced their approach to reducing health inequalities. </a:t>
            </a:r>
          </a:p>
          <a:p>
            <a:endParaRPr lang="en-GB" sz="1600" dirty="0">
              <a:latin typeface="Poppins" panose="00000500000000000000" pitchFamily="2" charset="0"/>
              <a:cs typeface="Poppins" panose="00000500000000000000" pitchFamily="2" charset="0"/>
            </a:endParaRPr>
          </a:p>
          <a:p>
            <a:r>
              <a:rPr lang="en-GB" sz="1600" dirty="0">
                <a:latin typeface="Poppins" panose="00000500000000000000" pitchFamily="2" charset="0"/>
                <a:cs typeface="Poppins" panose="00000500000000000000" pitchFamily="2" charset="0"/>
              </a:rPr>
              <a:t>T</a:t>
            </a:r>
            <a:r>
              <a:rPr lang="en-US" sz="1600" dirty="0">
                <a:latin typeface="Poppins" panose="00000500000000000000" pitchFamily="2" charset="0"/>
                <a:cs typeface="Poppins" panose="00000500000000000000" pitchFamily="2" charset="0"/>
              </a:rPr>
              <a:t>Micro and Enabling grantees were particularly vocal about the fund’s role and understanding of health inequalities in Greenwich.</a:t>
            </a:r>
            <a:endParaRPr lang="en-GB" sz="1600" dirty="0">
              <a:latin typeface="Poppins" panose="00000500000000000000" pitchFamily="2" charset="0"/>
              <a:cs typeface="Poppins" panose="00000500000000000000" pitchFamily="2" charset="0"/>
            </a:endParaRPr>
          </a:p>
        </p:txBody>
      </p:sp>
      <p:pic>
        <p:nvPicPr>
          <p:cNvPr id="5" name="image21.png">
            <a:extLst>
              <a:ext uri="{FF2B5EF4-FFF2-40B4-BE49-F238E27FC236}">
                <a16:creationId xmlns:a16="http://schemas.microsoft.com/office/drawing/2014/main" id="{D2F51DA9-D28A-8EDD-C2C7-AA5D7A09B993}"/>
              </a:ext>
            </a:extLst>
          </p:cNvPr>
          <p:cNvPicPr/>
          <p:nvPr/>
        </p:nvPicPr>
        <p:blipFill>
          <a:blip r:embed="rId3" cstate="email">
            <a:extLst>
              <a:ext uri="{28A0092B-C50C-407E-A947-70E740481C1C}">
                <a14:useLocalDpi xmlns:a14="http://schemas.microsoft.com/office/drawing/2010/main"/>
              </a:ext>
            </a:extLst>
          </a:blip>
          <a:srcRect/>
          <a:stretch>
            <a:fillRect/>
          </a:stretch>
        </p:blipFill>
        <p:spPr>
          <a:xfrm>
            <a:off x="5724842" y="2053544"/>
            <a:ext cx="6095683" cy="4125596"/>
          </a:xfrm>
          <a:prstGeom prst="rect">
            <a:avLst/>
          </a:prstGeom>
          <a:ln/>
        </p:spPr>
      </p:pic>
      <p:sp>
        <p:nvSpPr>
          <p:cNvPr id="7" name="TextBox 6">
            <a:extLst>
              <a:ext uri="{FF2B5EF4-FFF2-40B4-BE49-F238E27FC236}">
                <a16:creationId xmlns:a16="http://schemas.microsoft.com/office/drawing/2014/main" id="{48B5702A-4F16-8C89-68BF-AF5353ADAA5A}"/>
              </a:ext>
            </a:extLst>
          </p:cNvPr>
          <p:cNvSpPr txBox="1"/>
          <p:nvPr/>
        </p:nvSpPr>
        <p:spPr>
          <a:xfrm>
            <a:off x="5681298" y="6207830"/>
            <a:ext cx="6182769" cy="276999"/>
          </a:xfrm>
          <a:prstGeom prst="rect">
            <a:avLst/>
          </a:prstGeom>
          <a:noFill/>
        </p:spPr>
        <p:txBody>
          <a:bodyPr wrap="square">
            <a:spAutoFit/>
          </a:bodyPr>
          <a:lstStyle/>
          <a:p>
            <a:r>
              <a:rPr lang="en-GB" sz="1200" i="1" dirty="0">
                <a:solidFill>
                  <a:srgbClr val="035341"/>
                </a:solidFill>
                <a:effectLst/>
                <a:latin typeface="Poppins" panose="00000500000000000000" pitchFamily="2" charset="0"/>
                <a:ea typeface="Poppins" panose="00000500000000000000" pitchFamily="2" charset="0"/>
              </a:rPr>
              <a:t>Figure 1: Micro grantees’ experience. Source: Evaluation Questionnaire; N=6</a:t>
            </a:r>
            <a:endParaRPr lang="en-GB" sz="1200" dirty="0"/>
          </a:p>
        </p:txBody>
      </p:sp>
      <p:sp>
        <p:nvSpPr>
          <p:cNvPr id="3" name="TextBox 2">
            <a:extLst>
              <a:ext uri="{FF2B5EF4-FFF2-40B4-BE49-F238E27FC236}">
                <a16:creationId xmlns:a16="http://schemas.microsoft.com/office/drawing/2014/main" id="{8C8699FA-2EC9-ABB8-793C-2225B0184F63}"/>
              </a:ext>
            </a:extLst>
          </p:cNvPr>
          <p:cNvSpPr txBox="1"/>
          <p:nvPr/>
        </p:nvSpPr>
        <p:spPr>
          <a:xfrm>
            <a:off x="412117" y="1107880"/>
            <a:ext cx="11341738" cy="584775"/>
          </a:xfrm>
          <a:prstGeom prst="rect">
            <a:avLst/>
          </a:prstGeom>
          <a:noFill/>
          <a:ln>
            <a:solidFill>
              <a:schemeClr val="tx1"/>
            </a:solidFill>
            <a:extLst>
              <a:ext uri="{C807C97D-BFC1-408E-A445-0C87EB9F89A2}">
                <ask:lineSketchStyleProps xmlns:ask="http://schemas.microsoft.com/office/drawing/2018/sketchyshapes" sd="680035147">
                  <a:custGeom>
                    <a:avLst/>
                    <a:gdLst>
                      <a:gd name="csX0" fmla="*/ 0 w 11341738"/>
                      <a:gd name="csY0" fmla="*/ 0 h 584775"/>
                      <a:gd name="csX1" fmla="*/ 667161 w 11341738"/>
                      <a:gd name="csY1" fmla="*/ 0 h 584775"/>
                      <a:gd name="csX2" fmla="*/ 994070 w 11341738"/>
                      <a:gd name="csY2" fmla="*/ 0 h 584775"/>
                      <a:gd name="csX3" fmla="*/ 1320979 w 11341738"/>
                      <a:gd name="csY3" fmla="*/ 0 h 584775"/>
                      <a:gd name="csX4" fmla="*/ 1874723 w 11341738"/>
                      <a:gd name="csY4" fmla="*/ 0 h 584775"/>
                      <a:gd name="csX5" fmla="*/ 2541884 w 11341738"/>
                      <a:gd name="csY5" fmla="*/ 0 h 584775"/>
                      <a:gd name="csX6" fmla="*/ 2868793 w 11341738"/>
                      <a:gd name="csY6" fmla="*/ 0 h 584775"/>
                      <a:gd name="csX7" fmla="*/ 3309119 w 11341738"/>
                      <a:gd name="csY7" fmla="*/ 0 h 584775"/>
                      <a:gd name="csX8" fmla="*/ 3749445 w 11341738"/>
                      <a:gd name="csY8" fmla="*/ 0 h 584775"/>
                      <a:gd name="csX9" fmla="*/ 4416606 w 11341738"/>
                      <a:gd name="csY9" fmla="*/ 0 h 584775"/>
                      <a:gd name="csX10" fmla="*/ 5197185 w 11341738"/>
                      <a:gd name="csY10" fmla="*/ 0 h 584775"/>
                      <a:gd name="csX11" fmla="*/ 5637511 w 11341738"/>
                      <a:gd name="csY11" fmla="*/ 0 h 584775"/>
                      <a:gd name="csX12" fmla="*/ 6304672 w 11341738"/>
                      <a:gd name="csY12" fmla="*/ 0 h 584775"/>
                      <a:gd name="csX13" fmla="*/ 6744998 w 11341738"/>
                      <a:gd name="csY13" fmla="*/ 0 h 584775"/>
                      <a:gd name="csX14" fmla="*/ 7298742 w 11341738"/>
                      <a:gd name="csY14" fmla="*/ 0 h 584775"/>
                      <a:gd name="csX15" fmla="*/ 8192738 w 11341738"/>
                      <a:gd name="csY15" fmla="*/ 0 h 584775"/>
                      <a:gd name="csX16" fmla="*/ 8519647 w 11341738"/>
                      <a:gd name="csY16" fmla="*/ 0 h 584775"/>
                      <a:gd name="csX17" fmla="*/ 8959973 w 11341738"/>
                      <a:gd name="csY17" fmla="*/ 0 h 584775"/>
                      <a:gd name="csX18" fmla="*/ 9400299 w 11341738"/>
                      <a:gd name="csY18" fmla="*/ 0 h 584775"/>
                      <a:gd name="csX19" fmla="*/ 10180878 w 11341738"/>
                      <a:gd name="csY19" fmla="*/ 0 h 584775"/>
                      <a:gd name="csX20" fmla="*/ 11341738 w 11341738"/>
                      <a:gd name="csY20" fmla="*/ 0 h 584775"/>
                      <a:gd name="csX21" fmla="*/ 11341738 w 11341738"/>
                      <a:gd name="csY21" fmla="*/ 584775 h 584775"/>
                      <a:gd name="csX22" fmla="*/ 11014829 w 11341738"/>
                      <a:gd name="csY22" fmla="*/ 584775 h 584775"/>
                      <a:gd name="csX23" fmla="*/ 10687920 w 11341738"/>
                      <a:gd name="csY23" fmla="*/ 584775 h 584775"/>
                      <a:gd name="csX24" fmla="*/ 10361011 w 11341738"/>
                      <a:gd name="csY24" fmla="*/ 584775 h 584775"/>
                      <a:gd name="csX25" fmla="*/ 10034102 w 11341738"/>
                      <a:gd name="csY25" fmla="*/ 584775 h 584775"/>
                      <a:gd name="csX26" fmla="*/ 9593776 w 11341738"/>
                      <a:gd name="csY26" fmla="*/ 584775 h 584775"/>
                      <a:gd name="csX27" fmla="*/ 9040032 w 11341738"/>
                      <a:gd name="csY27" fmla="*/ 584775 h 584775"/>
                      <a:gd name="csX28" fmla="*/ 8372871 w 11341738"/>
                      <a:gd name="csY28" fmla="*/ 584775 h 584775"/>
                      <a:gd name="csX29" fmla="*/ 8045962 w 11341738"/>
                      <a:gd name="csY29" fmla="*/ 584775 h 584775"/>
                      <a:gd name="csX30" fmla="*/ 7719053 w 11341738"/>
                      <a:gd name="csY30" fmla="*/ 584775 h 584775"/>
                      <a:gd name="csX31" fmla="*/ 6825058 w 11341738"/>
                      <a:gd name="csY31" fmla="*/ 584775 h 584775"/>
                      <a:gd name="csX32" fmla="*/ 6157897 w 11341738"/>
                      <a:gd name="csY32" fmla="*/ 584775 h 584775"/>
                      <a:gd name="csX33" fmla="*/ 5830988 w 11341738"/>
                      <a:gd name="csY33" fmla="*/ 584775 h 584775"/>
                      <a:gd name="csX34" fmla="*/ 5390661 w 11341738"/>
                      <a:gd name="csY34" fmla="*/ 584775 h 584775"/>
                      <a:gd name="csX35" fmla="*/ 4950335 w 11341738"/>
                      <a:gd name="csY35" fmla="*/ 584775 h 584775"/>
                      <a:gd name="csX36" fmla="*/ 4510009 w 11341738"/>
                      <a:gd name="csY36" fmla="*/ 584775 h 584775"/>
                      <a:gd name="csX37" fmla="*/ 3956265 w 11341738"/>
                      <a:gd name="csY37" fmla="*/ 584775 h 584775"/>
                      <a:gd name="csX38" fmla="*/ 3629356 w 11341738"/>
                      <a:gd name="csY38" fmla="*/ 584775 h 584775"/>
                      <a:gd name="csX39" fmla="*/ 3189030 w 11341738"/>
                      <a:gd name="csY39" fmla="*/ 584775 h 584775"/>
                      <a:gd name="csX40" fmla="*/ 2295034 w 11341738"/>
                      <a:gd name="csY40" fmla="*/ 584775 h 584775"/>
                      <a:gd name="csX41" fmla="*/ 1968125 w 11341738"/>
                      <a:gd name="csY41" fmla="*/ 584775 h 584775"/>
                      <a:gd name="csX42" fmla="*/ 1641216 w 11341738"/>
                      <a:gd name="csY42" fmla="*/ 584775 h 584775"/>
                      <a:gd name="csX43" fmla="*/ 974055 w 11341738"/>
                      <a:gd name="csY43" fmla="*/ 584775 h 584775"/>
                      <a:gd name="csX44" fmla="*/ 0 w 11341738"/>
                      <a:gd name="csY44" fmla="*/ 584775 h 584775"/>
                      <a:gd name="csX45" fmla="*/ 0 w 11341738"/>
                      <a:gd name="csY45" fmla="*/ 0 h 584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11341738" h="584775" extrusionOk="0">
                        <a:moveTo>
                          <a:pt x="0" y="0"/>
                        </a:moveTo>
                        <a:cubicBezTo>
                          <a:pt x="209268" y="-13299"/>
                          <a:pt x="474816" y="-19083"/>
                          <a:pt x="667161" y="0"/>
                        </a:cubicBezTo>
                        <a:cubicBezTo>
                          <a:pt x="859506" y="19083"/>
                          <a:pt x="881625" y="4187"/>
                          <a:pt x="994070" y="0"/>
                        </a:cubicBezTo>
                        <a:cubicBezTo>
                          <a:pt x="1106515" y="-4187"/>
                          <a:pt x="1252709" y="11928"/>
                          <a:pt x="1320979" y="0"/>
                        </a:cubicBezTo>
                        <a:cubicBezTo>
                          <a:pt x="1389249" y="-11928"/>
                          <a:pt x="1670167" y="-2339"/>
                          <a:pt x="1874723" y="0"/>
                        </a:cubicBezTo>
                        <a:cubicBezTo>
                          <a:pt x="2079279" y="2339"/>
                          <a:pt x="2270756" y="-3849"/>
                          <a:pt x="2541884" y="0"/>
                        </a:cubicBezTo>
                        <a:cubicBezTo>
                          <a:pt x="2813012" y="3849"/>
                          <a:pt x="2714987" y="-7796"/>
                          <a:pt x="2868793" y="0"/>
                        </a:cubicBezTo>
                        <a:cubicBezTo>
                          <a:pt x="3022599" y="7796"/>
                          <a:pt x="3185353" y="20546"/>
                          <a:pt x="3309119" y="0"/>
                        </a:cubicBezTo>
                        <a:cubicBezTo>
                          <a:pt x="3432885" y="-20546"/>
                          <a:pt x="3549942" y="-8415"/>
                          <a:pt x="3749445" y="0"/>
                        </a:cubicBezTo>
                        <a:cubicBezTo>
                          <a:pt x="3948948" y="8415"/>
                          <a:pt x="4196167" y="11587"/>
                          <a:pt x="4416606" y="0"/>
                        </a:cubicBezTo>
                        <a:cubicBezTo>
                          <a:pt x="4637045" y="-11587"/>
                          <a:pt x="4834009" y="16781"/>
                          <a:pt x="5197185" y="0"/>
                        </a:cubicBezTo>
                        <a:cubicBezTo>
                          <a:pt x="5560361" y="-16781"/>
                          <a:pt x="5478705" y="19891"/>
                          <a:pt x="5637511" y="0"/>
                        </a:cubicBezTo>
                        <a:cubicBezTo>
                          <a:pt x="5796317" y="-19891"/>
                          <a:pt x="6011975" y="-17170"/>
                          <a:pt x="6304672" y="0"/>
                        </a:cubicBezTo>
                        <a:cubicBezTo>
                          <a:pt x="6597369" y="17170"/>
                          <a:pt x="6559892" y="4732"/>
                          <a:pt x="6744998" y="0"/>
                        </a:cubicBezTo>
                        <a:cubicBezTo>
                          <a:pt x="6930104" y="-4732"/>
                          <a:pt x="7053124" y="20741"/>
                          <a:pt x="7298742" y="0"/>
                        </a:cubicBezTo>
                        <a:cubicBezTo>
                          <a:pt x="7544360" y="-20741"/>
                          <a:pt x="7892354" y="-20959"/>
                          <a:pt x="8192738" y="0"/>
                        </a:cubicBezTo>
                        <a:cubicBezTo>
                          <a:pt x="8493122" y="20959"/>
                          <a:pt x="8383218" y="-1903"/>
                          <a:pt x="8519647" y="0"/>
                        </a:cubicBezTo>
                        <a:cubicBezTo>
                          <a:pt x="8656076" y="1903"/>
                          <a:pt x="8815352" y="7864"/>
                          <a:pt x="8959973" y="0"/>
                        </a:cubicBezTo>
                        <a:cubicBezTo>
                          <a:pt x="9104594" y="-7864"/>
                          <a:pt x="9245007" y="5057"/>
                          <a:pt x="9400299" y="0"/>
                        </a:cubicBezTo>
                        <a:cubicBezTo>
                          <a:pt x="9555591" y="-5057"/>
                          <a:pt x="9978730" y="27181"/>
                          <a:pt x="10180878" y="0"/>
                        </a:cubicBezTo>
                        <a:cubicBezTo>
                          <a:pt x="10383026" y="-27181"/>
                          <a:pt x="11073189" y="17577"/>
                          <a:pt x="11341738" y="0"/>
                        </a:cubicBezTo>
                        <a:cubicBezTo>
                          <a:pt x="11328167" y="147218"/>
                          <a:pt x="11346236" y="453229"/>
                          <a:pt x="11341738" y="584775"/>
                        </a:cubicBezTo>
                        <a:cubicBezTo>
                          <a:pt x="11197802" y="582038"/>
                          <a:pt x="11169993" y="600259"/>
                          <a:pt x="11014829" y="584775"/>
                        </a:cubicBezTo>
                        <a:cubicBezTo>
                          <a:pt x="10859665" y="569291"/>
                          <a:pt x="10808740" y="599571"/>
                          <a:pt x="10687920" y="584775"/>
                        </a:cubicBezTo>
                        <a:cubicBezTo>
                          <a:pt x="10567100" y="569979"/>
                          <a:pt x="10433380" y="578637"/>
                          <a:pt x="10361011" y="584775"/>
                        </a:cubicBezTo>
                        <a:cubicBezTo>
                          <a:pt x="10288642" y="590913"/>
                          <a:pt x="10143337" y="579920"/>
                          <a:pt x="10034102" y="584775"/>
                        </a:cubicBezTo>
                        <a:cubicBezTo>
                          <a:pt x="9924867" y="589630"/>
                          <a:pt x="9777850" y="573747"/>
                          <a:pt x="9593776" y="584775"/>
                        </a:cubicBezTo>
                        <a:cubicBezTo>
                          <a:pt x="9409702" y="595803"/>
                          <a:pt x="9294299" y="595043"/>
                          <a:pt x="9040032" y="584775"/>
                        </a:cubicBezTo>
                        <a:cubicBezTo>
                          <a:pt x="8785765" y="574507"/>
                          <a:pt x="8703349" y="571176"/>
                          <a:pt x="8372871" y="584775"/>
                        </a:cubicBezTo>
                        <a:cubicBezTo>
                          <a:pt x="8042393" y="598374"/>
                          <a:pt x="8146853" y="598752"/>
                          <a:pt x="8045962" y="584775"/>
                        </a:cubicBezTo>
                        <a:cubicBezTo>
                          <a:pt x="7945071" y="570798"/>
                          <a:pt x="7840863" y="576300"/>
                          <a:pt x="7719053" y="584775"/>
                        </a:cubicBezTo>
                        <a:cubicBezTo>
                          <a:pt x="7597243" y="593250"/>
                          <a:pt x="7210243" y="606453"/>
                          <a:pt x="6825058" y="584775"/>
                        </a:cubicBezTo>
                        <a:cubicBezTo>
                          <a:pt x="6439873" y="563097"/>
                          <a:pt x="6386886" y="551424"/>
                          <a:pt x="6157897" y="584775"/>
                        </a:cubicBezTo>
                        <a:cubicBezTo>
                          <a:pt x="5928908" y="618126"/>
                          <a:pt x="5954841" y="577915"/>
                          <a:pt x="5830988" y="584775"/>
                        </a:cubicBezTo>
                        <a:cubicBezTo>
                          <a:pt x="5707135" y="591635"/>
                          <a:pt x="5514953" y="597197"/>
                          <a:pt x="5390661" y="584775"/>
                        </a:cubicBezTo>
                        <a:cubicBezTo>
                          <a:pt x="5266369" y="572353"/>
                          <a:pt x="5105767" y="586842"/>
                          <a:pt x="4950335" y="584775"/>
                        </a:cubicBezTo>
                        <a:cubicBezTo>
                          <a:pt x="4794903" y="582708"/>
                          <a:pt x="4669364" y="583873"/>
                          <a:pt x="4510009" y="584775"/>
                        </a:cubicBezTo>
                        <a:cubicBezTo>
                          <a:pt x="4350654" y="585677"/>
                          <a:pt x="4121023" y="580656"/>
                          <a:pt x="3956265" y="584775"/>
                        </a:cubicBezTo>
                        <a:cubicBezTo>
                          <a:pt x="3791507" y="588894"/>
                          <a:pt x="3779175" y="600001"/>
                          <a:pt x="3629356" y="584775"/>
                        </a:cubicBezTo>
                        <a:cubicBezTo>
                          <a:pt x="3479537" y="569549"/>
                          <a:pt x="3328505" y="575644"/>
                          <a:pt x="3189030" y="584775"/>
                        </a:cubicBezTo>
                        <a:cubicBezTo>
                          <a:pt x="3049555" y="593906"/>
                          <a:pt x="2504233" y="622613"/>
                          <a:pt x="2295034" y="584775"/>
                        </a:cubicBezTo>
                        <a:cubicBezTo>
                          <a:pt x="2085835" y="546937"/>
                          <a:pt x="2063086" y="570535"/>
                          <a:pt x="1968125" y="584775"/>
                        </a:cubicBezTo>
                        <a:cubicBezTo>
                          <a:pt x="1873164" y="599015"/>
                          <a:pt x="1728688" y="569352"/>
                          <a:pt x="1641216" y="584775"/>
                        </a:cubicBezTo>
                        <a:cubicBezTo>
                          <a:pt x="1553744" y="600198"/>
                          <a:pt x="1160165" y="562274"/>
                          <a:pt x="974055" y="584775"/>
                        </a:cubicBezTo>
                        <a:cubicBezTo>
                          <a:pt x="787945" y="607276"/>
                          <a:pt x="453086" y="619198"/>
                          <a:pt x="0" y="584775"/>
                        </a:cubicBezTo>
                        <a:cubicBezTo>
                          <a:pt x="-10316" y="446355"/>
                          <a:pt x="22117" y="274385"/>
                          <a:pt x="0" y="0"/>
                        </a:cubicBezTo>
                        <a:close/>
                      </a:path>
                    </a:pathLst>
                  </a:custGeom>
                  <ask:type>
                    <ask:lineSketchNone/>
                  </ask:type>
                </ask:lineSketchStyleProps>
              </a:ext>
            </a:extLst>
          </a:ln>
        </p:spPr>
        <p:txBody>
          <a:bodyPr wrap="square">
            <a:spAutoFit/>
          </a:bodyPr>
          <a:lstStyle/>
          <a:p>
            <a:pPr algn="ctr"/>
            <a:r>
              <a:rPr lang="en-GB" sz="1600" b="1" dirty="0">
                <a:effectLst/>
                <a:latin typeface="Poppins" panose="00000500000000000000" pitchFamily="2" charset="0"/>
                <a:ea typeface="Poppins" panose="00000500000000000000" pitchFamily="2" charset="0"/>
              </a:rPr>
              <a:t>Micro</a:t>
            </a:r>
            <a:r>
              <a:rPr lang="en-GB" sz="1600" dirty="0">
                <a:effectLst/>
                <a:latin typeface="Poppins" panose="00000500000000000000" pitchFamily="2" charset="0"/>
                <a:ea typeface="Poppins" panose="00000500000000000000" pitchFamily="2" charset="0"/>
              </a:rPr>
              <a:t> grantees were new to this wave so it was very important to understand their experiences. </a:t>
            </a:r>
          </a:p>
          <a:p>
            <a:pPr algn="ctr"/>
            <a:r>
              <a:rPr lang="en-GB" sz="1600" dirty="0">
                <a:latin typeface="Poppins" panose="00000500000000000000" pitchFamily="2" charset="0"/>
                <a:ea typeface="Poppins" panose="00000500000000000000" pitchFamily="2" charset="0"/>
              </a:rPr>
              <a:t>Q</a:t>
            </a:r>
            <a:r>
              <a:rPr lang="en-GB" sz="1600" dirty="0">
                <a:effectLst/>
                <a:latin typeface="Poppins" panose="00000500000000000000" pitchFamily="2" charset="0"/>
                <a:ea typeface="Poppins" panose="00000500000000000000" pitchFamily="2" charset="0"/>
              </a:rPr>
              <a:t>uestionnaire respondents held a very positive view across most fund elements. </a:t>
            </a:r>
            <a:endParaRPr lang="en-GB" sz="1600" dirty="0"/>
          </a:p>
        </p:txBody>
      </p:sp>
      <p:sp>
        <p:nvSpPr>
          <p:cNvPr id="8" name="TextBox 7">
            <a:extLst>
              <a:ext uri="{FF2B5EF4-FFF2-40B4-BE49-F238E27FC236}">
                <a16:creationId xmlns:a16="http://schemas.microsoft.com/office/drawing/2014/main" id="{EE80A1E5-93B1-F797-CCB8-1786793723F3}"/>
              </a:ext>
            </a:extLst>
          </p:cNvPr>
          <p:cNvSpPr txBox="1"/>
          <p:nvPr/>
        </p:nvSpPr>
        <p:spPr>
          <a:xfrm>
            <a:off x="196303" y="5669221"/>
            <a:ext cx="5307015" cy="1077218"/>
          </a:xfrm>
          <a:prstGeom prst="rect">
            <a:avLst/>
          </a:prstGeom>
          <a:noFill/>
        </p:spPr>
        <p:txBody>
          <a:bodyPr wrap="square">
            <a:spAutoFit/>
          </a:bodyPr>
          <a:lstStyle/>
          <a:p>
            <a:pPr algn="ctr">
              <a:spcAft>
                <a:spcPts val="1000"/>
              </a:spcAft>
              <a:buNone/>
            </a:pPr>
            <a:r>
              <a:rPr lang="en-GB" sz="1600" i="1" dirty="0">
                <a:solidFill>
                  <a:srgbClr val="035341"/>
                </a:solidFill>
                <a:effectLst/>
                <a:latin typeface="Poppins" panose="00000500000000000000" pitchFamily="2" charset="0"/>
                <a:ea typeface="Poppins" panose="00000500000000000000" pitchFamily="2" charset="0"/>
              </a:rPr>
              <a:t>“[The Fund has] Clear understanding of both the challenges facing local communities and the types of solutions needed to address them”</a:t>
            </a:r>
            <a:r>
              <a:rPr lang="en-GB" sz="1600" i="1" dirty="0">
                <a:solidFill>
                  <a:srgbClr val="035341"/>
                </a:solidFill>
                <a:latin typeface="Poppins" panose="00000500000000000000" pitchFamily="2" charset="0"/>
                <a:ea typeface="Poppins" panose="00000500000000000000" pitchFamily="2" charset="0"/>
              </a:rPr>
              <a:t> </a:t>
            </a:r>
            <a:r>
              <a:rPr lang="en-GB" sz="1600" i="1" dirty="0">
                <a:solidFill>
                  <a:schemeClr val="accent1"/>
                </a:solidFill>
                <a:effectLst/>
                <a:latin typeface="Poppins" panose="00000500000000000000" pitchFamily="2" charset="0"/>
                <a:ea typeface="Poppins" panose="00000500000000000000" pitchFamily="2" charset="0"/>
              </a:rPr>
              <a:t>(Micro, Questionnaire)</a:t>
            </a:r>
            <a:endParaRPr lang="en-GB" sz="1600" dirty="0">
              <a:solidFill>
                <a:schemeClr val="accent1"/>
              </a:solidFill>
              <a:effectLst/>
              <a:latin typeface="Poppins" panose="00000500000000000000" pitchFamily="2" charset="0"/>
              <a:ea typeface="Poppins" panose="00000500000000000000" pitchFamily="2" charset="0"/>
            </a:endParaRPr>
          </a:p>
        </p:txBody>
      </p:sp>
      <p:pic>
        <p:nvPicPr>
          <p:cNvPr id="2" name="Google Shape;64;p6" descr="A black background with a black square&#10;&#10;Description automatically generated with medium confidence">
            <a:extLst>
              <a:ext uri="{FF2B5EF4-FFF2-40B4-BE49-F238E27FC236}">
                <a16:creationId xmlns:a16="http://schemas.microsoft.com/office/drawing/2014/main" id="{956396C6-EC39-2E03-2A52-18C1D4D9D4EA}"/>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
        <p:nvSpPr>
          <p:cNvPr id="4" name="TextBox 3">
            <a:extLst>
              <a:ext uri="{FF2B5EF4-FFF2-40B4-BE49-F238E27FC236}">
                <a16:creationId xmlns:a16="http://schemas.microsoft.com/office/drawing/2014/main" id="{B690AA74-2B1B-9471-5233-E8147A422366}"/>
              </a:ext>
            </a:extLst>
          </p:cNvPr>
          <p:cNvSpPr txBox="1"/>
          <p:nvPr/>
        </p:nvSpPr>
        <p:spPr>
          <a:xfrm>
            <a:off x="412117" y="2001571"/>
            <a:ext cx="4956766" cy="338554"/>
          </a:xfrm>
          <a:prstGeom prst="rect">
            <a:avLst/>
          </a:prstGeom>
          <a:noFill/>
        </p:spPr>
        <p:txBody>
          <a:bodyPr wrap="square" rtlCol="0">
            <a:spAutoFit/>
          </a:bodyPr>
          <a:lstStyle/>
          <a:p>
            <a:r>
              <a:rPr lang="en-GB" sz="1600" dirty="0">
                <a:latin typeface="Poppins" panose="00000500000000000000" pitchFamily="2" charset="0"/>
                <a:cs typeface="Poppins" panose="00000500000000000000" pitchFamily="2" charset="0"/>
              </a:rPr>
              <a:t>Overall satisfaction with the fund – </a:t>
            </a:r>
            <a:r>
              <a:rPr lang="en-GB" sz="1600" b="1" dirty="0">
                <a:latin typeface="Poppins" panose="00000500000000000000" pitchFamily="2" charset="0"/>
                <a:cs typeface="Poppins" panose="00000500000000000000" pitchFamily="2" charset="0"/>
              </a:rPr>
              <a:t>9.3/10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26" presetClass="emph" presetSubtype="0" fill="hold" grpId="0" nodeType="withEffect">
                                  <p:stCondLst>
                                    <p:cond delay="0"/>
                                  </p:stCondLst>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8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uiExpand="1" build="p"/>
      <p:bldP spid="85" grpId="0" animBg="1"/>
      <p:bldP spid="7" grpId="0"/>
      <p:bldP spid="3" grpId="0" animBg="1"/>
      <p:bldP spid="8" grpId="0"/>
      <p:bldP spid="4" grpId="0"/>
      <p:bldP spid="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042CC9-38EF-B8DE-64F2-797A0E5417B4}"/>
              </a:ext>
            </a:extLst>
          </p:cNvPr>
          <p:cNvSpPr>
            <a:spLocks noGrp="1"/>
          </p:cNvSpPr>
          <p:nvPr>
            <p:ph type="body" idx="1"/>
          </p:nvPr>
        </p:nvSpPr>
        <p:spPr>
          <a:xfrm>
            <a:off x="371476" y="2312894"/>
            <a:ext cx="5458050" cy="1378696"/>
          </a:xfrm>
        </p:spPr>
        <p:txBody>
          <a:bodyPr>
            <a:normAutofit lnSpcReduction="10000"/>
          </a:bodyPr>
          <a:lstStyle/>
          <a:p>
            <a:pPr marL="0" indent="0">
              <a:lnSpc>
                <a:spcPct val="120000"/>
              </a:lnSpc>
              <a:spcBef>
                <a:spcPts val="600"/>
              </a:spcBef>
              <a:spcAft>
                <a:spcPts val="600"/>
              </a:spcAft>
            </a:pPr>
            <a:r>
              <a:rPr lang="en-US" sz="1600" b="0" dirty="0"/>
              <a:t>There were a few less "excellent" ratings than wave 1; but the majority gave </a:t>
            </a:r>
            <a:r>
              <a:rPr lang="en-US" sz="1600" dirty="0"/>
              <a:t>“good”</a:t>
            </a:r>
            <a:r>
              <a:rPr lang="en-US" sz="1600" b="0" dirty="0"/>
              <a:t> and </a:t>
            </a:r>
            <a:r>
              <a:rPr lang="en-US" sz="1600" dirty="0"/>
              <a:t>“excellent” </a:t>
            </a:r>
            <a:r>
              <a:rPr lang="en-US" sz="1600" b="0" dirty="0"/>
              <a:t>ratings of</a:t>
            </a:r>
            <a:r>
              <a:rPr lang="en-US" sz="1600" dirty="0"/>
              <a:t> </a:t>
            </a:r>
            <a:r>
              <a:rPr lang="en-GB" sz="1600" b="0" dirty="0"/>
              <a:t>Groundwork’s support </a:t>
            </a:r>
            <a:r>
              <a:rPr lang="en-US" sz="1600" b="0" dirty="0"/>
              <a:t>and </a:t>
            </a:r>
            <a:r>
              <a:rPr lang="en-GB" sz="1600" b="0" dirty="0"/>
              <a:t>understanding of the fund. </a:t>
            </a:r>
          </a:p>
        </p:txBody>
      </p:sp>
      <p:sp>
        <p:nvSpPr>
          <p:cNvPr id="4" name="TextBox 3">
            <a:extLst>
              <a:ext uri="{FF2B5EF4-FFF2-40B4-BE49-F238E27FC236}">
                <a16:creationId xmlns:a16="http://schemas.microsoft.com/office/drawing/2014/main" id="{F5ED13AB-B72C-732E-3AF8-70FC276A1E4F}"/>
              </a:ext>
            </a:extLst>
          </p:cNvPr>
          <p:cNvSpPr txBox="1"/>
          <p:nvPr/>
        </p:nvSpPr>
        <p:spPr>
          <a:xfrm>
            <a:off x="168050" y="3806866"/>
            <a:ext cx="5458050" cy="2554545"/>
          </a:xfrm>
          <a:prstGeom prst="rect">
            <a:avLst/>
          </a:prstGeom>
          <a:noFill/>
          <a:ln>
            <a:noFill/>
          </a:ln>
        </p:spPr>
        <p:txBody>
          <a:bodyPr wrap="square" rtlCol="0">
            <a:spAutoFit/>
          </a:bodyPr>
          <a:lstStyle/>
          <a:p>
            <a:pPr algn="ctr"/>
            <a:r>
              <a:rPr lang="en-US" sz="1600" i="1" dirty="0">
                <a:solidFill>
                  <a:schemeClr val="accent1"/>
                </a:solidFill>
                <a:latin typeface="Poppins" panose="00000500000000000000" pitchFamily="2" charset="0"/>
                <a:cs typeface="Poppins" panose="00000500000000000000" pitchFamily="2" charset="0"/>
              </a:rPr>
              <a:t>“The Enabling strand </a:t>
            </a:r>
            <a:r>
              <a:rPr lang="en-US" sz="1600" i="1" dirty="0" err="1">
                <a:solidFill>
                  <a:schemeClr val="accent1"/>
                </a:solidFill>
                <a:latin typeface="Poppins" panose="00000500000000000000" pitchFamily="2" charset="0"/>
                <a:cs typeface="Poppins" panose="00000500000000000000" pitchFamily="2" charset="0"/>
              </a:rPr>
              <a:t>recognises</a:t>
            </a:r>
            <a:r>
              <a:rPr lang="en-US" sz="1600" i="1" dirty="0">
                <a:solidFill>
                  <a:schemeClr val="accent1"/>
                </a:solidFill>
                <a:latin typeface="Poppins" panose="00000500000000000000" pitchFamily="2" charset="0"/>
                <a:cs typeface="Poppins" panose="00000500000000000000" pitchFamily="2" charset="0"/>
              </a:rPr>
              <a:t> that strong infrastructure, safe spaces, and </a:t>
            </a:r>
            <a:r>
              <a:rPr lang="en-US" sz="1600" i="1" dirty="0" err="1">
                <a:solidFill>
                  <a:schemeClr val="accent1"/>
                </a:solidFill>
                <a:latin typeface="Poppins" panose="00000500000000000000" pitchFamily="2" charset="0"/>
                <a:cs typeface="Poppins" panose="00000500000000000000" pitchFamily="2" charset="0"/>
              </a:rPr>
              <a:t>organisational</a:t>
            </a:r>
            <a:r>
              <a:rPr lang="en-US" sz="1600" i="1" dirty="0">
                <a:solidFill>
                  <a:schemeClr val="accent1"/>
                </a:solidFill>
                <a:latin typeface="Poppins" panose="00000500000000000000" pitchFamily="2" charset="0"/>
                <a:cs typeface="Poppins" panose="00000500000000000000" pitchFamily="2" charset="0"/>
              </a:rPr>
              <a:t> readiness are essential to tackling health inequalities effectively” </a:t>
            </a:r>
          </a:p>
          <a:p>
            <a:pPr algn="ctr"/>
            <a:r>
              <a:rPr lang="en-US" sz="1600" i="1" dirty="0">
                <a:solidFill>
                  <a:schemeClr val="accent1"/>
                </a:solidFill>
                <a:latin typeface="Poppins" panose="00000500000000000000" pitchFamily="2" charset="0"/>
                <a:cs typeface="Poppins" panose="00000500000000000000" pitchFamily="2" charset="0"/>
              </a:rPr>
              <a:t>(P2 Enabling, Questionnaire)</a:t>
            </a:r>
          </a:p>
          <a:p>
            <a:pPr algn="ctr"/>
            <a:endParaRPr lang="en-US" sz="1600" i="1" dirty="0">
              <a:solidFill>
                <a:schemeClr val="accent1"/>
              </a:solidFill>
              <a:latin typeface="Poppins" panose="00000500000000000000" pitchFamily="2" charset="0"/>
              <a:cs typeface="Poppins" panose="00000500000000000000" pitchFamily="2" charset="0"/>
            </a:endParaRPr>
          </a:p>
          <a:p>
            <a:pPr algn="ctr"/>
            <a:r>
              <a:rPr lang="en-US" sz="1600" i="1" dirty="0">
                <a:solidFill>
                  <a:schemeClr val="accent1"/>
                </a:solidFill>
                <a:latin typeface="Poppins" panose="00000500000000000000" pitchFamily="2" charset="0"/>
                <a:cs typeface="Poppins" panose="00000500000000000000" pitchFamily="2" charset="0"/>
              </a:rPr>
              <a:t>“Excellent support which is unique to Greenwich, I learnt a lot from other members in the community and the presentations I attended/ the panel.” </a:t>
            </a:r>
          </a:p>
          <a:p>
            <a:pPr algn="ctr"/>
            <a:r>
              <a:rPr lang="en-US" sz="1600" i="1" dirty="0">
                <a:solidFill>
                  <a:schemeClr val="accent1"/>
                </a:solidFill>
                <a:latin typeface="Poppins" panose="00000500000000000000" pitchFamily="2" charset="0"/>
                <a:cs typeface="Poppins" panose="00000500000000000000" pitchFamily="2" charset="0"/>
              </a:rPr>
              <a:t>(P1, Enabling, Questionnaire)</a:t>
            </a:r>
          </a:p>
        </p:txBody>
      </p:sp>
      <p:pic>
        <p:nvPicPr>
          <p:cNvPr id="5" name="image14.png">
            <a:extLst>
              <a:ext uri="{FF2B5EF4-FFF2-40B4-BE49-F238E27FC236}">
                <a16:creationId xmlns:a16="http://schemas.microsoft.com/office/drawing/2014/main" id="{460F52BF-4F77-2DD1-BE04-52BD4DADE2C4}"/>
              </a:ext>
            </a:extLst>
          </p:cNvPr>
          <p:cNvPicPr/>
          <p:nvPr/>
        </p:nvPicPr>
        <p:blipFill>
          <a:blip r:embed="rId2" cstate="email">
            <a:extLst>
              <a:ext uri="{28A0092B-C50C-407E-A947-70E740481C1C}">
                <a14:useLocalDpi xmlns:a14="http://schemas.microsoft.com/office/drawing/2010/main"/>
              </a:ext>
            </a:extLst>
          </a:blip>
          <a:srcRect/>
          <a:stretch>
            <a:fillRect/>
          </a:stretch>
        </p:blipFill>
        <p:spPr>
          <a:xfrm>
            <a:off x="5829526" y="1490082"/>
            <a:ext cx="6194424" cy="4401185"/>
          </a:xfrm>
          <a:prstGeom prst="rect">
            <a:avLst/>
          </a:prstGeom>
          <a:ln/>
        </p:spPr>
      </p:pic>
      <p:sp>
        <p:nvSpPr>
          <p:cNvPr id="7" name="TextBox 6">
            <a:extLst>
              <a:ext uri="{FF2B5EF4-FFF2-40B4-BE49-F238E27FC236}">
                <a16:creationId xmlns:a16="http://schemas.microsoft.com/office/drawing/2014/main" id="{0DC19AE9-719A-E2FD-EBD4-EEBA54ED8EBD}"/>
              </a:ext>
            </a:extLst>
          </p:cNvPr>
          <p:cNvSpPr txBox="1"/>
          <p:nvPr/>
        </p:nvSpPr>
        <p:spPr>
          <a:xfrm>
            <a:off x="5872612" y="5891267"/>
            <a:ext cx="6319388" cy="276999"/>
          </a:xfrm>
          <a:prstGeom prst="rect">
            <a:avLst/>
          </a:prstGeom>
          <a:noFill/>
        </p:spPr>
        <p:txBody>
          <a:bodyPr wrap="square">
            <a:spAutoFit/>
          </a:bodyPr>
          <a:lstStyle/>
          <a:p>
            <a:r>
              <a:rPr lang="en-GB" sz="1200" i="1" dirty="0">
                <a:solidFill>
                  <a:srgbClr val="035341"/>
                </a:solidFill>
                <a:effectLst/>
                <a:latin typeface="Poppins" panose="00000500000000000000" pitchFamily="2" charset="0"/>
                <a:ea typeface="Poppins" panose="00000500000000000000" pitchFamily="2" charset="0"/>
              </a:rPr>
              <a:t>Figure 2: Enabling grantees’ experience. Source: Evaluation Questionnaire; N=9</a:t>
            </a:r>
            <a:endParaRPr lang="en-GB" sz="1200" dirty="0"/>
          </a:p>
        </p:txBody>
      </p:sp>
      <p:sp>
        <p:nvSpPr>
          <p:cNvPr id="9" name="Google Shape;83;p8">
            <a:extLst>
              <a:ext uri="{FF2B5EF4-FFF2-40B4-BE49-F238E27FC236}">
                <a16:creationId xmlns:a16="http://schemas.microsoft.com/office/drawing/2014/main" id="{E755B8D7-2EAF-CEE5-EE00-24E6CB17AB55}"/>
              </a:ext>
            </a:extLst>
          </p:cNvPr>
          <p:cNvSpPr txBox="1">
            <a:spLocks/>
          </p:cNvSpPr>
          <p:nvPr/>
        </p:nvSpPr>
        <p:spPr>
          <a:xfrm>
            <a:off x="425131" y="404813"/>
            <a:ext cx="7509783" cy="637590"/>
          </a:xfrm>
          <a:prstGeom prst="rect">
            <a:avLst/>
          </a:prstGeom>
          <a:solidFill>
            <a:schemeClr val="lt1"/>
          </a:solidFill>
          <a:ln>
            <a:noFill/>
          </a:ln>
        </p:spPr>
        <p:txBody>
          <a:bodyPr spcFirstLastPara="1" wrap="square" lIns="90000"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20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20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4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3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buSzPts val="3400"/>
            </a:pPr>
            <a:r>
              <a:rPr lang="en-US" sz="3100" dirty="0"/>
              <a:t>High satisfaction with the GHCF</a:t>
            </a:r>
          </a:p>
        </p:txBody>
      </p:sp>
      <p:pic>
        <p:nvPicPr>
          <p:cNvPr id="2" name="Google Shape;64;p6" descr="A black background with a black square&#10;&#10;Description automatically generated with medium confidence">
            <a:extLst>
              <a:ext uri="{FF2B5EF4-FFF2-40B4-BE49-F238E27FC236}">
                <a16:creationId xmlns:a16="http://schemas.microsoft.com/office/drawing/2014/main" id="{DAF9688E-16C8-9C4E-2753-5A1377FA20A7}"/>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
        <p:nvSpPr>
          <p:cNvPr id="8" name="TextBox 7">
            <a:extLst>
              <a:ext uri="{FF2B5EF4-FFF2-40B4-BE49-F238E27FC236}">
                <a16:creationId xmlns:a16="http://schemas.microsoft.com/office/drawing/2014/main" id="{DC9812C1-5C53-A5B9-4E62-148647C3D4AF}"/>
              </a:ext>
            </a:extLst>
          </p:cNvPr>
          <p:cNvSpPr txBox="1"/>
          <p:nvPr/>
        </p:nvSpPr>
        <p:spPr>
          <a:xfrm>
            <a:off x="371476" y="1246075"/>
            <a:ext cx="5290000" cy="962315"/>
          </a:xfrm>
          <a:prstGeom prst="rect">
            <a:avLst/>
          </a:prstGeom>
          <a:noFill/>
          <a:ln>
            <a:solidFill>
              <a:schemeClr val="tx1"/>
            </a:solidFill>
          </a:ln>
        </p:spPr>
        <p:txBody>
          <a:bodyPr wrap="square">
            <a:spAutoFit/>
          </a:bodyPr>
          <a:lstStyle/>
          <a:p>
            <a:pPr marL="0" indent="0">
              <a:lnSpc>
                <a:spcPct val="120000"/>
              </a:lnSpc>
              <a:spcBef>
                <a:spcPts val="600"/>
              </a:spcBef>
              <a:spcAft>
                <a:spcPts val="600"/>
              </a:spcAft>
            </a:pPr>
            <a:r>
              <a:rPr lang="en-GB" sz="1600" b="1" dirty="0">
                <a:latin typeface="Poppins" panose="00000500000000000000" pitchFamily="2" charset="0"/>
                <a:cs typeface="Poppins" panose="00000500000000000000" pitchFamily="2" charset="0"/>
              </a:rPr>
              <a:t>Enabling</a:t>
            </a:r>
            <a:r>
              <a:rPr lang="en-GB" sz="1600" b="0" dirty="0">
                <a:latin typeface="Poppins" panose="00000500000000000000" pitchFamily="2" charset="0"/>
                <a:cs typeface="Poppins" panose="00000500000000000000" pitchFamily="2" charset="0"/>
              </a:rPr>
              <a:t> strand grantees’ overall satisfaction with the fund was </a:t>
            </a:r>
            <a:r>
              <a:rPr lang="en-GB" sz="1600" dirty="0">
                <a:latin typeface="Poppins" panose="00000500000000000000" pitchFamily="2" charset="0"/>
                <a:cs typeface="Poppins" panose="00000500000000000000" pitchFamily="2" charset="0"/>
              </a:rPr>
              <a:t>9.4/10</a:t>
            </a:r>
            <a:r>
              <a:rPr lang="en-GB" sz="1600" b="0" dirty="0">
                <a:latin typeface="Poppins" panose="00000500000000000000" pitchFamily="2" charset="0"/>
                <a:cs typeface="Poppins" panose="00000500000000000000" pitchFamily="2" charset="0"/>
              </a:rPr>
              <a:t> and their experiences with the fund elements were positive, like in Wave 1.</a:t>
            </a:r>
          </a:p>
        </p:txBody>
      </p:sp>
    </p:spTree>
    <p:extLst>
      <p:ext uri="{BB962C8B-B14F-4D97-AF65-F5344CB8AC3E}">
        <p14:creationId xmlns:p14="http://schemas.microsoft.com/office/powerpoint/2010/main" val="3641722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1">
          <a:extLst>
            <a:ext uri="{FF2B5EF4-FFF2-40B4-BE49-F238E27FC236}">
              <a16:creationId xmlns:a16="http://schemas.microsoft.com/office/drawing/2014/main" id="{47C620D6-BFF1-39B0-938E-3E5C9E818D49}"/>
            </a:ext>
          </a:extLst>
        </p:cNvPr>
        <p:cNvGrpSpPr/>
        <p:nvPr/>
      </p:nvGrpSpPr>
      <p:grpSpPr>
        <a:xfrm>
          <a:off x="0" y="0"/>
          <a:ext cx="0" cy="0"/>
          <a:chOff x="0" y="0"/>
          <a:chExt cx="0" cy="0"/>
        </a:xfrm>
      </p:grpSpPr>
      <p:sp>
        <p:nvSpPr>
          <p:cNvPr id="83" name="Google Shape;83;p8">
            <a:extLst>
              <a:ext uri="{FF2B5EF4-FFF2-40B4-BE49-F238E27FC236}">
                <a16:creationId xmlns:a16="http://schemas.microsoft.com/office/drawing/2014/main" id="{66C977B0-F8C6-A7BA-220C-536F37CA7EE5}"/>
              </a:ext>
            </a:extLst>
          </p:cNvPr>
          <p:cNvSpPr txBox="1">
            <a:spLocks noGrp="1"/>
          </p:cNvSpPr>
          <p:nvPr>
            <p:ph type="subTitle" idx="4294967295"/>
          </p:nvPr>
        </p:nvSpPr>
        <p:spPr>
          <a:xfrm>
            <a:off x="371474" y="407143"/>
            <a:ext cx="6654967" cy="470457"/>
          </a:xfrm>
          <a:prstGeom prst="rect">
            <a:avLst/>
          </a:prstGeom>
          <a:solidFill>
            <a:schemeClr val="lt1"/>
          </a:solidFill>
          <a:ln>
            <a:noFill/>
          </a:ln>
        </p:spPr>
        <p:txBody>
          <a:bodyPr spcFirstLastPara="1" wrap="square" lIns="90000" tIns="45700" rIns="91425" bIns="45700" anchor="t" anchorCtr="0">
            <a:noAutofit/>
          </a:bodyPr>
          <a:lstStyle/>
          <a:p>
            <a:pPr marL="0" marR="0" lvl="0" indent="0" algn="l" rtl="0">
              <a:lnSpc>
                <a:spcPct val="100000"/>
              </a:lnSpc>
              <a:spcBef>
                <a:spcPts val="0"/>
              </a:spcBef>
              <a:spcAft>
                <a:spcPts val="0"/>
              </a:spcAft>
              <a:buClr>
                <a:schemeClr val="dk1"/>
              </a:buClr>
              <a:buSzPts val="3400"/>
              <a:buFont typeface="Arial"/>
              <a:buNone/>
            </a:pPr>
            <a:r>
              <a:rPr lang="en-GB" sz="3100" b="1" i="0" u="none" strike="noStrike" cap="none" dirty="0">
                <a:solidFill>
                  <a:schemeClr val="dk1"/>
                </a:solidFill>
                <a:latin typeface="Poppins"/>
                <a:ea typeface="Poppins"/>
                <a:cs typeface="Poppins"/>
                <a:sym typeface="Poppins"/>
              </a:rPr>
              <a:t>High satisfaction with the GHCF</a:t>
            </a:r>
            <a:endParaRPr sz="3100" b="1" i="0" u="none" strike="noStrike" cap="none" dirty="0">
              <a:solidFill>
                <a:schemeClr val="dk1"/>
              </a:solidFill>
              <a:latin typeface="Poppins"/>
              <a:ea typeface="Poppins"/>
              <a:cs typeface="Poppins"/>
              <a:sym typeface="Poppins"/>
            </a:endParaRPr>
          </a:p>
        </p:txBody>
      </p:sp>
      <p:sp>
        <p:nvSpPr>
          <p:cNvPr id="85" name="Google Shape;85;p8">
            <a:extLst>
              <a:ext uri="{FF2B5EF4-FFF2-40B4-BE49-F238E27FC236}">
                <a16:creationId xmlns:a16="http://schemas.microsoft.com/office/drawing/2014/main" id="{F42BC57D-8DB0-57DE-C88C-50AFC77DA681}"/>
              </a:ext>
            </a:extLst>
          </p:cNvPr>
          <p:cNvSpPr txBox="1"/>
          <p:nvPr/>
        </p:nvSpPr>
        <p:spPr>
          <a:xfrm>
            <a:off x="371474" y="1350150"/>
            <a:ext cx="4491251" cy="3163067"/>
          </a:xfrm>
          <a:prstGeom prst="rect">
            <a:avLst/>
          </a:prstGeom>
          <a:solidFill>
            <a:schemeClr val="lt1"/>
          </a:solidFill>
          <a:ln>
            <a:noFill/>
          </a:ln>
        </p:spPr>
        <p:txBody>
          <a:bodyPr spcFirstLastPara="1" wrap="square" lIns="91425" tIns="45700" rIns="91425" bIns="45700" anchor="ctr" anchorCtr="0">
            <a:noAutofit/>
          </a:bodyPr>
          <a:lstStyle/>
          <a:p>
            <a:pPr>
              <a:lnSpc>
                <a:spcPct val="114000"/>
              </a:lnSpc>
              <a:buSzPts val="2000"/>
            </a:pPr>
            <a:r>
              <a:rPr lang="en-US" sz="1800" dirty="0">
                <a:latin typeface="Poppins" panose="00000500000000000000" pitchFamily="2" charset="0"/>
                <a:cs typeface="Poppins" panose="00000500000000000000" pitchFamily="2" charset="0"/>
              </a:rPr>
              <a:t>Delivery grantees showed overall </a:t>
            </a:r>
            <a:r>
              <a:rPr lang="en-US" sz="1800" b="1" dirty="0">
                <a:latin typeface="Poppins" panose="00000500000000000000" pitchFamily="2" charset="0"/>
                <a:cs typeface="Poppins" panose="00000500000000000000" pitchFamily="2" charset="0"/>
              </a:rPr>
              <a:t>positive feedback </a:t>
            </a:r>
            <a:r>
              <a:rPr lang="en-US" sz="1800" dirty="0">
                <a:latin typeface="Poppins" panose="00000500000000000000" pitchFamily="2" charset="0"/>
                <a:cs typeface="Poppins" panose="00000500000000000000" pitchFamily="2" charset="0"/>
              </a:rPr>
              <a:t>of an average 8.9/10 (following an average of 9.4/10 in Wave 1). </a:t>
            </a:r>
          </a:p>
          <a:p>
            <a:pPr>
              <a:lnSpc>
                <a:spcPct val="114000"/>
              </a:lnSpc>
              <a:buSzPts val="2000"/>
            </a:pPr>
            <a:endParaRPr lang="en-US" sz="1800" dirty="0">
              <a:latin typeface="Poppins" panose="00000500000000000000" pitchFamily="2" charset="0"/>
              <a:cs typeface="Poppins" panose="00000500000000000000" pitchFamily="2" charset="0"/>
            </a:endParaRPr>
          </a:p>
          <a:p>
            <a:pPr>
              <a:lnSpc>
                <a:spcPct val="114000"/>
              </a:lnSpc>
              <a:buSzPts val="2000"/>
            </a:pPr>
            <a:endParaRPr lang="en-US" sz="1800" dirty="0">
              <a:latin typeface="Poppins" panose="00000500000000000000" pitchFamily="2" charset="0"/>
              <a:cs typeface="Poppins" panose="00000500000000000000" pitchFamily="2" charset="0"/>
            </a:endParaRPr>
          </a:p>
          <a:p>
            <a:pPr lvl="0">
              <a:lnSpc>
                <a:spcPct val="114000"/>
              </a:lnSpc>
              <a:buSzPts val="2000"/>
            </a:pPr>
            <a:r>
              <a:rPr lang="en-GB" sz="1800" dirty="0">
                <a:latin typeface="Poppins" panose="00000500000000000000" pitchFamily="2" charset="0"/>
                <a:cs typeface="Poppins" panose="00000500000000000000" pitchFamily="2" charset="0"/>
              </a:rPr>
              <a:t>Wave 2 shows a slightly broader distribution of feedback.</a:t>
            </a:r>
            <a:endParaRPr lang="en-US" sz="1800" dirty="0">
              <a:latin typeface="Poppins" panose="00000500000000000000" pitchFamily="2" charset="0"/>
              <a:cs typeface="Poppins" panose="00000500000000000000" pitchFamily="2" charset="0"/>
              <a:sym typeface="Poppins"/>
            </a:endParaRPr>
          </a:p>
        </p:txBody>
      </p:sp>
      <p:pic>
        <p:nvPicPr>
          <p:cNvPr id="2" name="image11.png">
            <a:extLst>
              <a:ext uri="{FF2B5EF4-FFF2-40B4-BE49-F238E27FC236}">
                <a16:creationId xmlns:a16="http://schemas.microsoft.com/office/drawing/2014/main" id="{9E203CF1-F46B-659F-DF24-6C61E96DBFCD}"/>
              </a:ext>
            </a:extLst>
          </p:cNvPr>
          <p:cNvPicPr/>
          <p:nvPr/>
        </p:nvPicPr>
        <p:blipFill>
          <a:blip r:embed="rId3" cstate="email">
            <a:extLst>
              <a:ext uri="{28A0092B-C50C-407E-A947-70E740481C1C}">
                <a14:useLocalDpi xmlns:a14="http://schemas.microsoft.com/office/drawing/2010/main"/>
              </a:ext>
            </a:extLst>
          </a:blip>
          <a:srcRect/>
          <a:stretch>
            <a:fillRect/>
          </a:stretch>
        </p:blipFill>
        <p:spPr>
          <a:xfrm>
            <a:off x="4960884" y="1350150"/>
            <a:ext cx="7090908" cy="4272883"/>
          </a:xfrm>
          <a:prstGeom prst="rect">
            <a:avLst/>
          </a:prstGeom>
          <a:ln/>
        </p:spPr>
      </p:pic>
      <p:sp>
        <p:nvSpPr>
          <p:cNvPr id="6" name="TextBox 5">
            <a:extLst>
              <a:ext uri="{FF2B5EF4-FFF2-40B4-BE49-F238E27FC236}">
                <a16:creationId xmlns:a16="http://schemas.microsoft.com/office/drawing/2014/main" id="{59E1B332-D53A-7893-2C74-43AFD7EFBC60}"/>
              </a:ext>
            </a:extLst>
          </p:cNvPr>
          <p:cNvSpPr txBox="1"/>
          <p:nvPr/>
        </p:nvSpPr>
        <p:spPr>
          <a:xfrm>
            <a:off x="5915657" y="5623033"/>
            <a:ext cx="6276343" cy="276999"/>
          </a:xfrm>
          <a:prstGeom prst="rect">
            <a:avLst/>
          </a:prstGeom>
          <a:noFill/>
        </p:spPr>
        <p:txBody>
          <a:bodyPr wrap="square">
            <a:spAutoFit/>
          </a:bodyPr>
          <a:lstStyle/>
          <a:p>
            <a:r>
              <a:rPr lang="en-GB" sz="1200" i="1" dirty="0">
                <a:solidFill>
                  <a:srgbClr val="035341"/>
                </a:solidFill>
                <a:effectLst/>
                <a:latin typeface="Poppins" panose="00000500000000000000" pitchFamily="2" charset="0"/>
                <a:ea typeface="Poppins" panose="00000500000000000000" pitchFamily="2" charset="0"/>
              </a:rPr>
              <a:t>Figure 3: Delivery grantees’ experience. Source: Evaluation Questionnaire; N=15</a:t>
            </a:r>
            <a:endParaRPr lang="en-GB" sz="1200" dirty="0"/>
          </a:p>
        </p:txBody>
      </p:sp>
      <p:pic>
        <p:nvPicPr>
          <p:cNvPr id="3" name="Google Shape;64;p6" descr="A black background with a black square&#10;&#10;Description automatically generated with medium confidence">
            <a:extLst>
              <a:ext uri="{FF2B5EF4-FFF2-40B4-BE49-F238E27FC236}">
                <a16:creationId xmlns:a16="http://schemas.microsoft.com/office/drawing/2014/main" id="{1F534BED-80A4-D68A-1C35-C43EF1CB734A}"/>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185527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uild="p" animBg="1"/>
      <p:bldP spid="85" grpId="0" animBg="1"/>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25E66-649D-E933-936E-6F35305F5CA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36E250C-DF77-D5B4-7AC5-DE72350E8B9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19619" y="716971"/>
            <a:ext cx="3651071" cy="3570208"/>
          </a:xfrm>
          <a:prstGeom prst="rect">
            <a:avLst/>
          </a:prstGeom>
        </p:spPr>
      </p:pic>
      <p:sp>
        <p:nvSpPr>
          <p:cNvPr id="2" name="Title 1">
            <a:extLst>
              <a:ext uri="{FF2B5EF4-FFF2-40B4-BE49-F238E27FC236}">
                <a16:creationId xmlns:a16="http://schemas.microsoft.com/office/drawing/2014/main" id="{7ACF7E3E-7520-475C-511C-C0C4DA60B736}"/>
              </a:ext>
            </a:extLst>
          </p:cNvPr>
          <p:cNvSpPr>
            <a:spLocks noGrp="1"/>
          </p:cNvSpPr>
          <p:nvPr>
            <p:ph type="title"/>
          </p:nvPr>
        </p:nvSpPr>
        <p:spPr>
          <a:xfrm>
            <a:off x="453961" y="212174"/>
            <a:ext cx="5897411" cy="678426"/>
          </a:xfrm>
        </p:spPr>
        <p:txBody>
          <a:bodyPr>
            <a:normAutofit fontScale="90000"/>
          </a:bodyPr>
          <a:lstStyle/>
          <a:p>
            <a:r>
              <a:rPr lang="en-GB" dirty="0"/>
              <a:t>Networking opportunities</a:t>
            </a:r>
            <a:br>
              <a:rPr lang="en-GB" dirty="0"/>
            </a:br>
            <a:endParaRPr lang="en-GB" dirty="0"/>
          </a:p>
        </p:txBody>
      </p:sp>
      <p:sp>
        <p:nvSpPr>
          <p:cNvPr id="3" name="Text Placeholder 2">
            <a:extLst>
              <a:ext uri="{FF2B5EF4-FFF2-40B4-BE49-F238E27FC236}">
                <a16:creationId xmlns:a16="http://schemas.microsoft.com/office/drawing/2014/main" id="{D23AFD4B-082E-5CC2-4F52-A14119AEB0FE}"/>
              </a:ext>
            </a:extLst>
          </p:cNvPr>
          <p:cNvSpPr>
            <a:spLocks noGrp="1"/>
          </p:cNvSpPr>
          <p:nvPr>
            <p:ph type="body" idx="1"/>
          </p:nvPr>
        </p:nvSpPr>
        <p:spPr>
          <a:xfrm>
            <a:off x="502265" y="1123405"/>
            <a:ext cx="7688556" cy="1770017"/>
          </a:xfrm>
          <a:ln>
            <a:noFill/>
          </a:ln>
        </p:spPr>
        <p:style>
          <a:lnRef idx="2">
            <a:schemeClr val="accent5"/>
          </a:lnRef>
          <a:fillRef idx="1">
            <a:schemeClr val="lt1"/>
          </a:fillRef>
          <a:effectRef idx="0">
            <a:schemeClr val="accent5"/>
          </a:effectRef>
          <a:fontRef idx="minor">
            <a:schemeClr val="dk1"/>
          </a:fontRef>
        </p:style>
        <p:txBody>
          <a:bodyPr>
            <a:noAutofit/>
          </a:bodyPr>
          <a:lstStyle/>
          <a:p>
            <a:pPr marL="0" indent="0">
              <a:lnSpc>
                <a:spcPct val="114000"/>
              </a:lnSpc>
              <a:spcBef>
                <a:spcPts val="600"/>
              </a:spcBef>
              <a:spcAft>
                <a:spcPts val="600"/>
              </a:spcAft>
            </a:pPr>
            <a:r>
              <a:rPr lang="en-GB" sz="1800" b="0" dirty="0"/>
              <a:t>Those who </a:t>
            </a:r>
            <a:r>
              <a:rPr lang="en-GB" sz="1800" dirty="0"/>
              <a:t>attended,</a:t>
            </a:r>
            <a:r>
              <a:rPr lang="en-GB" sz="1800" b="0" dirty="0"/>
              <a:t> found the networking to be </a:t>
            </a:r>
            <a:r>
              <a:rPr lang="en-GB" sz="1800" dirty="0"/>
              <a:t>very positive - </a:t>
            </a:r>
            <a:r>
              <a:rPr lang="en-US" sz="1800" b="0" dirty="0"/>
              <a:t>grantees appreciated the chance to:</a:t>
            </a:r>
            <a:endParaRPr lang="en-GB" sz="1800" b="0" dirty="0"/>
          </a:p>
          <a:p>
            <a:pPr marL="285750" indent="-285750">
              <a:lnSpc>
                <a:spcPct val="114000"/>
              </a:lnSpc>
              <a:spcBef>
                <a:spcPts val="600"/>
              </a:spcBef>
              <a:spcAft>
                <a:spcPts val="600"/>
              </a:spcAft>
              <a:buFont typeface="Arial" panose="020B0604020202020204" pitchFamily="34" charset="0"/>
              <a:buChar char="•"/>
            </a:pPr>
            <a:r>
              <a:rPr lang="en-US" sz="1800" b="0" dirty="0"/>
              <a:t>Become </a:t>
            </a:r>
            <a:r>
              <a:rPr lang="en-US" sz="1800" dirty="0"/>
              <a:t>more aware </a:t>
            </a:r>
            <a:r>
              <a:rPr lang="en-US" sz="1800" b="0" dirty="0"/>
              <a:t>of what else is happening in the borough;</a:t>
            </a:r>
          </a:p>
          <a:p>
            <a:pPr marL="285750" indent="-285750">
              <a:lnSpc>
                <a:spcPct val="114000"/>
              </a:lnSpc>
              <a:spcBef>
                <a:spcPts val="600"/>
              </a:spcBef>
              <a:spcAft>
                <a:spcPts val="600"/>
              </a:spcAft>
              <a:buFont typeface="Arial" panose="020B0604020202020204" pitchFamily="34" charset="0"/>
              <a:buChar char="•"/>
            </a:pPr>
            <a:r>
              <a:rPr lang="en-US" sz="1800" b="0" dirty="0"/>
              <a:t>Hear how others </a:t>
            </a:r>
            <a:r>
              <a:rPr lang="en-US" sz="1800" dirty="0"/>
              <a:t>overcame challenges;</a:t>
            </a:r>
          </a:p>
          <a:p>
            <a:pPr marL="285750" indent="-285750">
              <a:lnSpc>
                <a:spcPct val="114000"/>
              </a:lnSpc>
              <a:spcBef>
                <a:spcPts val="600"/>
              </a:spcBef>
              <a:spcAft>
                <a:spcPts val="600"/>
              </a:spcAft>
              <a:buFont typeface="Arial" panose="020B0604020202020204" pitchFamily="34" charset="0"/>
              <a:buChar char="•"/>
            </a:pPr>
            <a:r>
              <a:rPr lang="en-US" sz="1800" b="0" dirty="0"/>
              <a:t>Begin ongoing </a:t>
            </a:r>
            <a:r>
              <a:rPr lang="en-US" sz="1800" dirty="0"/>
              <a:t>relationships.</a:t>
            </a:r>
          </a:p>
          <a:p>
            <a:pPr marL="0" indent="0">
              <a:spcBef>
                <a:spcPts val="600"/>
              </a:spcBef>
            </a:pPr>
            <a:endParaRPr lang="en-US" sz="1800" b="0" dirty="0"/>
          </a:p>
        </p:txBody>
      </p:sp>
      <p:sp>
        <p:nvSpPr>
          <p:cNvPr id="4" name="TextBox 3">
            <a:extLst>
              <a:ext uri="{FF2B5EF4-FFF2-40B4-BE49-F238E27FC236}">
                <a16:creationId xmlns:a16="http://schemas.microsoft.com/office/drawing/2014/main" id="{B289D857-D2EB-41A4-AF08-7673168120C1}"/>
              </a:ext>
            </a:extLst>
          </p:cNvPr>
          <p:cNvSpPr txBox="1"/>
          <p:nvPr/>
        </p:nvSpPr>
        <p:spPr>
          <a:xfrm>
            <a:off x="638770" y="3583449"/>
            <a:ext cx="6696726" cy="3062377"/>
          </a:xfrm>
          <a:prstGeom prst="rect">
            <a:avLst/>
          </a:prstGeom>
          <a:solidFill>
            <a:schemeClr val="bg2">
              <a:lumMod val="20000"/>
              <a:lumOff val="80000"/>
            </a:schemeClr>
          </a:solidFill>
        </p:spPr>
        <p:txBody>
          <a:bodyPr wrap="square">
            <a:spAutoFit/>
          </a:bodyPr>
          <a:lstStyle/>
          <a:p>
            <a:pPr algn="ctr">
              <a:spcBef>
                <a:spcPts val="1200"/>
              </a:spcBef>
              <a:spcAft>
                <a:spcPts val="1200"/>
              </a:spcAft>
              <a:buNone/>
            </a:pPr>
            <a:r>
              <a:rPr lang="en-GB" sz="1600" u="sng" dirty="0">
                <a:solidFill>
                  <a:srgbClr val="000000"/>
                </a:solidFill>
                <a:effectLst/>
                <a:latin typeface="Poppins" panose="00000500000000000000" pitchFamily="2" charset="0"/>
                <a:ea typeface="Poppins" panose="00000500000000000000" pitchFamily="2" charset="0"/>
              </a:rPr>
              <a:t>A VCSE collaboration example - opportunity of networking</a:t>
            </a:r>
            <a:endParaRPr lang="en-GB" sz="1600" dirty="0">
              <a:effectLst/>
              <a:latin typeface="Poppins" panose="00000500000000000000" pitchFamily="2" charset="0"/>
              <a:ea typeface="Poppins" panose="00000500000000000000" pitchFamily="2" charset="0"/>
            </a:endParaRPr>
          </a:p>
          <a:p>
            <a:pPr>
              <a:spcBef>
                <a:spcPts val="600"/>
              </a:spcBef>
              <a:spcAft>
                <a:spcPts val="600"/>
              </a:spcAft>
              <a:buNone/>
            </a:pPr>
            <a:r>
              <a:rPr lang="en-GB" sz="1600" dirty="0">
                <a:solidFill>
                  <a:srgbClr val="000000"/>
                </a:solidFill>
                <a:effectLst/>
                <a:latin typeface="Poppins" panose="00000500000000000000" pitchFamily="2" charset="0"/>
                <a:ea typeface="Poppins" panose="00000500000000000000" pitchFamily="2" charset="0"/>
              </a:rPr>
              <a:t>Two Delivery grantees met at one of the GHCF networking events and have since collaborated with taster sessions delivered by one to reach participants of the other organisation. </a:t>
            </a:r>
            <a:endParaRPr lang="en-GB" sz="1600" dirty="0">
              <a:effectLst/>
              <a:latin typeface="Poppins" panose="00000500000000000000" pitchFamily="2" charset="0"/>
              <a:ea typeface="Poppins" panose="00000500000000000000" pitchFamily="2" charset="0"/>
            </a:endParaRPr>
          </a:p>
          <a:p>
            <a:pPr algn="ctr">
              <a:spcBef>
                <a:spcPts val="1200"/>
              </a:spcBef>
              <a:spcAft>
                <a:spcPts val="600"/>
              </a:spcAft>
              <a:buNone/>
            </a:pPr>
            <a:r>
              <a:rPr lang="en-GB" sz="1600" dirty="0">
                <a:solidFill>
                  <a:srgbClr val="035341"/>
                </a:solidFill>
                <a:effectLst/>
                <a:latin typeface="Poppins" panose="00000500000000000000" pitchFamily="2" charset="0"/>
                <a:ea typeface="Poppins" panose="00000500000000000000" pitchFamily="2" charset="0"/>
              </a:rPr>
              <a:t>“</a:t>
            </a:r>
            <a:r>
              <a:rPr lang="en-GB" sz="1600" i="1" dirty="0">
                <a:solidFill>
                  <a:srgbClr val="035341"/>
                </a:solidFill>
                <a:effectLst/>
                <a:latin typeface="Poppins" panose="00000500000000000000" pitchFamily="2" charset="0"/>
                <a:ea typeface="Poppins" panose="00000500000000000000" pitchFamily="2" charset="0"/>
              </a:rPr>
              <a:t>From the networking meeting I met [</a:t>
            </a:r>
            <a:r>
              <a:rPr lang="en-GB" sz="1600" i="1" dirty="0">
                <a:solidFill>
                  <a:srgbClr val="035341"/>
                </a:solidFill>
                <a:latin typeface="Poppins" panose="00000500000000000000" pitchFamily="2" charset="0"/>
                <a:ea typeface="Poppins" panose="00000500000000000000" pitchFamily="2" charset="0"/>
              </a:rPr>
              <a:t>name</a:t>
            </a:r>
            <a:r>
              <a:rPr lang="en-GB" sz="1600" i="1" dirty="0">
                <a:solidFill>
                  <a:srgbClr val="035341"/>
                </a:solidFill>
                <a:effectLst/>
                <a:latin typeface="Poppins" panose="00000500000000000000" pitchFamily="2" charset="0"/>
                <a:ea typeface="Poppins" panose="00000500000000000000" pitchFamily="2" charset="0"/>
              </a:rPr>
              <a:t>]. We collaborated on a mini project delivering singing for breathing sessions for their participants - this was hugely successful with great attendance and participant satisfaction. We are planning on how to build on this next year.”</a:t>
            </a:r>
            <a:r>
              <a:rPr lang="en-GB" sz="1600" i="1" dirty="0">
                <a:solidFill>
                  <a:srgbClr val="000000"/>
                </a:solidFill>
                <a:effectLst/>
                <a:latin typeface="Poppins" panose="00000500000000000000" pitchFamily="2" charset="0"/>
                <a:ea typeface="Poppins" panose="00000500000000000000" pitchFamily="2" charset="0"/>
              </a:rPr>
              <a:t> </a:t>
            </a:r>
          </a:p>
          <a:p>
            <a:pPr algn="ctr">
              <a:buNone/>
            </a:pPr>
            <a:r>
              <a:rPr lang="en-GB" dirty="0">
                <a:solidFill>
                  <a:srgbClr val="000000"/>
                </a:solidFill>
                <a:effectLst/>
                <a:latin typeface="Poppins" panose="00000500000000000000" pitchFamily="2" charset="0"/>
                <a:ea typeface="Poppins" panose="00000500000000000000" pitchFamily="2" charset="0"/>
              </a:rPr>
              <a:t>(Delivery, Questionnaire)</a:t>
            </a:r>
            <a:endParaRPr lang="en-GB" dirty="0">
              <a:latin typeface="Poppins" panose="00000500000000000000" pitchFamily="2" charset="0"/>
              <a:ea typeface="Poppins" panose="00000500000000000000" pitchFamily="2" charset="0"/>
            </a:endParaRPr>
          </a:p>
        </p:txBody>
      </p:sp>
      <p:sp>
        <p:nvSpPr>
          <p:cNvPr id="8" name="TextBox 7">
            <a:extLst>
              <a:ext uri="{FF2B5EF4-FFF2-40B4-BE49-F238E27FC236}">
                <a16:creationId xmlns:a16="http://schemas.microsoft.com/office/drawing/2014/main" id="{35372414-6ABC-78B5-B6A9-12256BCCFBE1}"/>
              </a:ext>
            </a:extLst>
          </p:cNvPr>
          <p:cNvSpPr txBox="1"/>
          <p:nvPr/>
        </p:nvSpPr>
        <p:spPr>
          <a:xfrm>
            <a:off x="8319619" y="4470380"/>
            <a:ext cx="3651071" cy="2062103"/>
          </a:xfrm>
          <a:prstGeom prst="rect">
            <a:avLst/>
          </a:prstGeom>
          <a:ln>
            <a:solidFill>
              <a:schemeClr val="accent4"/>
            </a:solid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wrap="square">
            <a:spAutoFit/>
          </a:bodyPr>
          <a:lstStyle/>
          <a:p>
            <a:pPr marL="0" indent="0"/>
            <a:r>
              <a:rPr lang="en-US" sz="1600" b="0" dirty="0">
                <a:latin typeface="Poppins" panose="00000500000000000000" pitchFamily="2" charset="0"/>
                <a:cs typeface="Poppins" panose="00000500000000000000" pitchFamily="2" charset="0"/>
              </a:rPr>
              <a:t>However, some reported that they were not able to attend the times that networking events are held or didn’t have enough notice.</a:t>
            </a:r>
          </a:p>
          <a:p>
            <a:pPr marL="0" indent="0"/>
            <a:endParaRPr lang="en-US" sz="1600" b="0" dirty="0">
              <a:latin typeface="Poppins" panose="00000500000000000000" pitchFamily="2" charset="0"/>
              <a:cs typeface="Poppins" panose="00000500000000000000" pitchFamily="2" charset="0"/>
            </a:endParaRPr>
          </a:p>
          <a:p>
            <a:pPr marL="0" indent="0"/>
            <a:r>
              <a:rPr lang="en-US" sz="1600" b="0" dirty="0">
                <a:latin typeface="Poppins" panose="00000500000000000000" pitchFamily="2" charset="0"/>
                <a:cs typeface="Poppins" panose="00000500000000000000" pitchFamily="2" charset="0"/>
              </a:rPr>
              <a:t>Other grantees found it difficult to find a suitable partner for future work despite their interest. </a:t>
            </a:r>
          </a:p>
        </p:txBody>
      </p:sp>
    </p:spTree>
    <p:extLst>
      <p:ext uri="{BB962C8B-B14F-4D97-AF65-F5344CB8AC3E}">
        <p14:creationId xmlns:p14="http://schemas.microsoft.com/office/powerpoint/2010/main" val="369056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DDC0F-E779-722C-6916-582AB00F1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FBAD1-6DCA-DA1D-00E0-496D9A0EC96E}"/>
              </a:ext>
            </a:extLst>
          </p:cNvPr>
          <p:cNvSpPr>
            <a:spLocks noGrp="1"/>
          </p:cNvSpPr>
          <p:nvPr>
            <p:ph type="title"/>
          </p:nvPr>
        </p:nvSpPr>
        <p:spPr>
          <a:xfrm>
            <a:off x="371475" y="321933"/>
            <a:ext cx="10204161" cy="855753"/>
          </a:xfrm>
        </p:spPr>
        <p:txBody>
          <a:bodyPr>
            <a:normAutofit/>
          </a:bodyPr>
          <a:lstStyle/>
          <a:p>
            <a:r>
              <a:rPr lang="en-GB" sz="3200" dirty="0"/>
              <a:t>Challenges through the fund processes - </a:t>
            </a:r>
          </a:p>
        </p:txBody>
      </p:sp>
      <p:sp>
        <p:nvSpPr>
          <p:cNvPr id="6" name="TextBox 5">
            <a:extLst>
              <a:ext uri="{FF2B5EF4-FFF2-40B4-BE49-F238E27FC236}">
                <a16:creationId xmlns:a16="http://schemas.microsoft.com/office/drawing/2014/main" id="{C34B7F2E-5AF2-3D6C-43D3-8BF0BA324052}"/>
              </a:ext>
            </a:extLst>
          </p:cNvPr>
          <p:cNvSpPr txBox="1"/>
          <p:nvPr/>
        </p:nvSpPr>
        <p:spPr>
          <a:xfrm>
            <a:off x="8747654" y="1369144"/>
            <a:ext cx="3265741" cy="3031599"/>
          </a:xfrm>
          <a:prstGeom prst="rect">
            <a:avLst/>
          </a:prstGeom>
          <a:solidFill>
            <a:schemeClr val="bg2"/>
          </a:solidFill>
        </p:spPr>
        <p:txBody>
          <a:bodyPr wrap="square" rtlCol="0">
            <a:spAutoFit/>
          </a:bodyPr>
          <a:lstStyle/>
          <a:p>
            <a:r>
              <a:rPr lang="en-GB" sz="1600" u="sng" dirty="0">
                <a:latin typeface="Poppins" panose="00000500000000000000" pitchFamily="2" charset="0"/>
                <a:cs typeface="Poppins" panose="00000500000000000000" pitchFamily="2" charset="0"/>
              </a:rPr>
              <a:t>How these were overcome -</a:t>
            </a:r>
          </a:p>
          <a:p>
            <a:pPr marL="285750" indent="-285750">
              <a:spcBef>
                <a:spcPts val="600"/>
              </a:spcBef>
              <a:buFont typeface="Arial" panose="020B0604020202020204" pitchFamily="34" charset="0"/>
              <a:buChar char="•"/>
            </a:pPr>
            <a:r>
              <a:rPr lang="en-GB" sz="1600" dirty="0">
                <a:latin typeface="Poppins" panose="00000500000000000000" pitchFamily="2" charset="0"/>
                <a:cs typeface="Poppins" panose="00000500000000000000" pitchFamily="2" charset="0"/>
              </a:rPr>
              <a:t>Contacting Groundwork for support via email and phone;</a:t>
            </a:r>
          </a:p>
          <a:p>
            <a:pPr marL="285750" indent="-285750">
              <a:spcBef>
                <a:spcPts val="600"/>
              </a:spcBef>
              <a:buFont typeface="Arial" panose="020B0604020202020204" pitchFamily="34" charset="0"/>
              <a:buChar char="•"/>
            </a:pPr>
            <a:r>
              <a:rPr lang="en-GB" sz="1600" dirty="0">
                <a:latin typeface="Poppins" panose="00000500000000000000" pitchFamily="2" charset="0"/>
                <a:cs typeface="Poppins" panose="00000500000000000000" pitchFamily="2" charset="0"/>
              </a:rPr>
              <a:t>Sending follow-up communication to collect sufficient feedback responses;</a:t>
            </a:r>
          </a:p>
          <a:p>
            <a:pPr marL="285750" indent="-285750">
              <a:spcBef>
                <a:spcPts val="600"/>
              </a:spcBef>
              <a:buFont typeface="Arial" panose="020B0604020202020204" pitchFamily="34" charset="0"/>
              <a:buChar char="•"/>
            </a:pPr>
            <a:r>
              <a:rPr lang="en-GB" sz="1600" dirty="0">
                <a:latin typeface="Poppins" panose="00000500000000000000" pitchFamily="2" charset="0"/>
                <a:cs typeface="Poppins" panose="00000500000000000000" pitchFamily="2" charset="0"/>
              </a:rPr>
              <a:t>Strengthening approaches to measuring impacts; or embedding into sessions.</a:t>
            </a:r>
          </a:p>
        </p:txBody>
      </p:sp>
      <p:sp>
        <p:nvSpPr>
          <p:cNvPr id="3" name="TextBox 2">
            <a:extLst>
              <a:ext uri="{FF2B5EF4-FFF2-40B4-BE49-F238E27FC236}">
                <a16:creationId xmlns:a16="http://schemas.microsoft.com/office/drawing/2014/main" id="{7657B2C0-43C5-A9AE-0A14-CD0F22121FF9}"/>
              </a:ext>
            </a:extLst>
          </p:cNvPr>
          <p:cNvSpPr txBox="1"/>
          <p:nvPr/>
        </p:nvSpPr>
        <p:spPr>
          <a:xfrm>
            <a:off x="8516472" y="4724426"/>
            <a:ext cx="3529942" cy="2062103"/>
          </a:xfrm>
          <a:prstGeom prst="rect">
            <a:avLst/>
          </a:prstGeom>
          <a:solidFill>
            <a:schemeClr val="accent4">
              <a:lumMod val="20000"/>
              <a:lumOff val="80000"/>
            </a:schemeClr>
          </a:solidFill>
          <a:ln>
            <a:noFill/>
          </a:ln>
        </p:spPr>
        <p:txBody>
          <a:bodyPr wrap="square">
            <a:spAutoFit/>
          </a:bodyPr>
          <a:lstStyle/>
          <a:p>
            <a:pPr>
              <a:buNone/>
            </a:pPr>
            <a:r>
              <a:rPr lang="en-GB" sz="1600" dirty="0">
                <a:latin typeface="Poppins" panose="00000500000000000000" pitchFamily="2" charset="0"/>
                <a:ea typeface="Poppins" panose="00000500000000000000" pitchFamily="2" charset="0"/>
                <a:sym typeface="Wingdings" panose="05000000000000000000" pitchFamily="2" charset="2"/>
              </a:rPr>
              <a:t>Some p</a:t>
            </a:r>
            <a:r>
              <a:rPr lang="en-GB" sz="1600" dirty="0">
                <a:solidFill>
                  <a:srgbClr val="000000"/>
                </a:solidFill>
                <a:effectLst/>
                <a:latin typeface="Poppins" panose="00000500000000000000" pitchFamily="2" charset="0"/>
                <a:ea typeface="Poppins" panose="00000500000000000000" pitchFamily="2" charset="0"/>
              </a:rPr>
              <a:t>rojects had difficulty in quantifying what was delivered. </a:t>
            </a:r>
          </a:p>
          <a:p>
            <a:pPr>
              <a:spcAft>
                <a:spcPts val="1200"/>
              </a:spcAft>
              <a:buNone/>
            </a:pPr>
            <a:r>
              <a:rPr lang="en-GB" sz="1600" u="sng" dirty="0">
                <a:solidFill>
                  <a:srgbClr val="000000"/>
                </a:solidFill>
                <a:effectLst/>
                <a:latin typeface="Poppins" panose="00000500000000000000" pitchFamily="2" charset="0"/>
                <a:ea typeface="Poppins" panose="00000500000000000000" pitchFamily="2" charset="0"/>
              </a:rPr>
              <a:t>It is recommended that qualitative outcomes are recognised and supported, </a:t>
            </a:r>
            <a:r>
              <a:rPr lang="en-GB" sz="1600" dirty="0">
                <a:solidFill>
                  <a:srgbClr val="000000"/>
                </a:solidFill>
                <a:effectLst/>
                <a:latin typeface="Poppins" panose="00000500000000000000" pitchFamily="2" charset="0"/>
                <a:ea typeface="Poppins" panose="00000500000000000000" pitchFamily="2" charset="0"/>
              </a:rPr>
              <a:t>alongside those of a preventative, longer-term nature. </a:t>
            </a:r>
            <a:endParaRPr lang="en-GB" sz="1600" dirty="0">
              <a:effectLst/>
              <a:latin typeface="Poppins" panose="00000500000000000000" pitchFamily="2" charset="0"/>
              <a:ea typeface="Poppins" panose="00000500000000000000" pitchFamily="2" charset="0"/>
            </a:endParaRPr>
          </a:p>
        </p:txBody>
      </p:sp>
      <p:graphicFrame>
        <p:nvGraphicFramePr>
          <p:cNvPr id="8" name="Google Shape;99;p10">
            <a:extLst>
              <a:ext uri="{FF2B5EF4-FFF2-40B4-BE49-F238E27FC236}">
                <a16:creationId xmlns:a16="http://schemas.microsoft.com/office/drawing/2014/main" id="{5B09DDAE-7EC8-3AC1-5D62-4C12DAED22C2}"/>
              </a:ext>
            </a:extLst>
          </p:cNvPr>
          <p:cNvGraphicFramePr/>
          <p:nvPr>
            <p:extLst>
              <p:ext uri="{D42A27DB-BD31-4B8C-83A1-F6EECF244321}">
                <p14:modId xmlns:p14="http://schemas.microsoft.com/office/powerpoint/2010/main" val="2377106662"/>
              </p:ext>
            </p:extLst>
          </p:nvPr>
        </p:nvGraphicFramePr>
        <p:xfrm>
          <a:off x="122675" y="1058092"/>
          <a:ext cx="8502868" cy="5506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Google Shape;64;p6" descr="A black background with a black square&#10;&#10;Description automatically generated with medium confidence">
            <a:extLst>
              <a:ext uri="{FF2B5EF4-FFF2-40B4-BE49-F238E27FC236}">
                <a16:creationId xmlns:a16="http://schemas.microsoft.com/office/drawing/2014/main" id="{BA4310E1-8C7B-BFE5-F1EC-56689DD0F41D}"/>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241503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dgm id="{FFE70510-31A8-468B-93CD-B80EB37CCE5A}"/>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graphicEl>
                                              <a:dgm id="{E637427C-597C-412B-A065-9E0A724D014D}"/>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graphicEl>
                                              <a:dgm id="{B82F6F0A-89B0-4187-A260-850E169F1FE5}"/>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graphicEl>
                                              <a:dgm id="{2D339C56-3680-4A43-B80B-9528689F2191}"/>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94872835-603F-42C7-9389-07606AC8327C}"/>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dgm id="{58E5DF6B-1E26-4ADD-808D-C31BC5BBFD69}"/>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graphicEl>
                                              <a:dgm id="{C0A4227B-C73A-4C2D-ADB6-B9A82A1AE427}"/>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graphicEl>
                                              <a:dgm id="{4EEB41FD-8A82-4B80-B359-7CA11A3119A2}"/>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graphicEl>
                                              <a:dgm id="{F467F4B8-9CF4-46C2-9FC9-16BEE41784E5}"/>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graphicEl>
                                              <a:dgm id="{B0E8055F-5D2A-4A81-BAD7-B5BFE8F19F48}"/>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graphicEl>
                                              <a:dgm id="{EAC37FB7-E826-48E4-BC33-B69F126F4C73}"/>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graphicEl>
                                              <a:dgm id="{DB22E3C9-C73E-49A5-80E4-B15531EDCA0F}"/>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graphicEl>
                                              <a:dgm id="{33AB5F6D-16C5-44A6-A8F1-1C84CEAC9B18}"/>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graphicEl>
                                              <a:dgm id="{9F68FE66-094B-4869-82B4-EA8996A2784F}"/>
                                            </p:graphic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Graphic spid="8" grpId="0">
        <p:bldSub>
          <a:bldDgm bld="one"/>
        </p:bldSub>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D645B4-66E9-E640-C3B6-2D291799866A}"/>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extBox 5">
            <a:extLst>
              <a:ext uri="{FF2B5EF4-FFF2-40B4-BE49-F238E27FC236}">
                <a16:creationId xmlns:a16="http://schemas.microsoft.com/office/drawing/2014/main" id="{2D5168D4-38D7-FDF6-5D88-AE94988953B7}"/>
              </a:ext>
            </a:extLst>
          </p:cNvPr>
          <p:cNvSpPr txBox="1"/>
          <p:nvPr/>
        </p:nvSpPr>
        <p:spPr>
          <a:xfrm>
            <a:off x="7975155" y="1595859"/>
            <a:ext cx="4000187" cy="4739759"/>
          </a:xfrm>
          <a:prstGeom prst="rect">
            <a:avLst/>
          </a:prstGeom>
          <a:solidFill>
            <a:schemeClr val="bg2"/>
          </a:solidFill>
        </p:spPr>
        <p:txBody>
          <a:bodyPr wrap="square" rtlCol="0">
            <a:spAutoFit/>
          </a:bodyPr>
          <a:lstStyle/>
          <a:p>
            <a:r>
              <a:rPr lang="en-GB" sz="1600" u="sng" dirty="0">
                <a:latin typeface="Poppins" panose="00000500000000000000" pitchFamily="2" charset="0"/>
                <a:cs typeface="Poppins" panose="00000500000000000000" pitchFamily="2" charset="0"/>
              </a:rPr>
              <a:t>How these were overcome -</a:t>
            </a:r>
          </a:p>
          <a:p>
            <a:pPr marL="285750" indent="-285750">
              <a:spcBef>
                <a:spcPts val="600"/>
              </a:spcBef>
              <a:buFont typeface="Arial" panose="020B0604020202020204" pitchFamily="34" charset="0"/>
              <a:buChar char="•"/>
            </a:pPr>
            <a:r>
              <a:rPr lang="en-GB" sz="1600" dirty="0">
                <a:latin typeface="Poppins" panose="00000500000000000000" pitchFamily="2" charset="0"/>
                <a:cs typeface="Poppins" panose="00000500000000000000" pitchFamily="2" charset="0"/>
              </a:rPr>
              <a:t>Staying adaptive;</a:t>
            </a:r>
          </a:p>
          <a:p>
            <a:pPr marL="285750" indent="-285750">
              <a:spcBef>
                <a:spcPts val="600"/>
              </a:spcBef>
              <a:buFont typeface="Arial" panose="020B0604020202020204" pitchFamily="34" charset="0"/>
              <a:buChar char="•"/>
            </a:pPr>
            <a:r>
              <a:rPr lang="en-GB" sz="1600" dirty="0">
                <a:latin typeface="Poppins" panose="00000500000000000000" pitchFamily="2" charset="0"/>
                <a:cs typeface="Poppins" panose="00000500000000000000" pitchFamily="2" charset="0"/>
              </a:rPr>
              <a:t>Planning for longer periods and keeping the delivery period flexible;</a:t>
            </a:r>
          </a:p>
          <a:p>
            <a:pPr marL="285750" indent="-285750">
              <a:spcBef>
                <a:spcPts val="600"/>
              </a:spcBef>
              <a:buFont typeface="Arial" panose="020B0604020202020204" pitchFamily="34" charset="0"/>
              <a:buChar char="•"/>
            </a:pPr>
            <a:r>
              <a:rPr lang="en-GB" sz="1600" dirty="0">
                <a:latin typeface="Poppins" panose="00000500000000000000" pitchFamily="2" charset="0"/>
                <a:cs typeface="Poppins" panose="00000500000000000000" pitchFamily="2" charset="0"/>
              </a:rPr>
              <a:t>Attending networking events to connect to others, share challenges, gain ideas;</a:t>
            </a:r>
          </a:p>
          <a:p>
            <a:pPr marL="285750" indent="-285750">
              <a:spcBef>
                <a:spcPts val="600"/>
              </a:spcBef>
              <a:buFont typeface="Arial" panose="020B0604020202020204" pitchFamily="34" charset="0"/>
              <a:buChar char="•"/>
            </a:pPr>
            <a:r>
              <a:rPr lang="en-GB" sz="1600" dirty="0">
                <a:latin typeface="Poppins" panose="00000500000000000000" pitchFamily="2" charset="0"/>
                <a:cs typeface="Poppins" panose="00000500000000000000" pitchFamily="2" charset="0"/>
              </a:rPr>
              <a:t>Introducing reminder emails or messages to encourage participants’ RSVPs or via group visibility;</a:t>
            </a:r>
          </a:p>
          <a:p>
            <a:pPr marL="285750" indent="-285750">
              <a:spcBef>
                <a:spcPts val="600"/>
              </a:spcBef>
              <a:buFont typeface="Arial" panose="020B0604020202020204" pitchFamily="34" charset="0"/>
              <a:buChar char="•"/>
            </a:pPr>
            <a:r>
              <a:rPr lang="en-GB" sz="1600" dirty="0">
                <a:latin typeface="Poppins" panose="00000500000000000000" pitchFamily="2" charset="0"/>
                <a:cs typeface="Poppins" panose="00000500000000000000" pitchFamily="2" charset="0"/>
              </a:rPr>
              <a:t>Shifting the curriculum, sessions, and times when needed; and</a:t>
            </a:r>
          </a:p>
          <a:p>
            <a:pPr marL="285750" indent="-285750">
              <a:spcBef>
                <a:spcPts val="600"/>
              </a:spcBef>
              <a:buFont typeface="Arial" panose="020B0604020202020204" pitchFamily="34" charset="0"/>
              <a:buChar char="•"/>
            </a:pPr>
            <a:r>
              <a:rPr lang="en-GB" sz="1600" dirty="0">
                <a:latin typeface="Poppins" panose="00000500000000000000" pitchFamily="2" charset="0"/>
                <a:cs typeface="Poppins" panose="00000500000000000000" pitchFamily="2" charset="0"/>
              </a:rPr>
              <a:t>Maintaining clear communication with participants, and using tools like WhatsApp.</a:t>
            </a:r>
          </a:p>
        </p:txBody>
      </p:sp>
      <p:graphicFrame>
        <p:nvGraphicFramePr>
          <p:cNvPr id="8" name="Google Shape;99;p10">
            <a:extLst>
              <a:ext uri="{FF2B5EF4-FFF2-40B4-BE49-F238E27FC236}">
                <a16:creationId xmlns:a16="http://schemas.microsoft.com/office/drawing/2014/main" id="{B4D94EAC-B1E1-257D-6066-F4CDB1445A10}"/>
              </a:ext>
            </a:extLst>
          </p:cNvPr>
          <p:cNvGraphicFramePr/>
          <p:nvPr>
            <p:extLst>
              <p:ext uri="{D42A27DB-BD31-4B8C-83A1-F6EECF244321}">
                <p14:modId xmlns:p14="http://schemas.microsoft.com/office/powerpoint/2010/main" val="2843980192"/>
              </p:ext>
            </p:extLst>
          </p:nvPr>
        </p:nvGraphicFramePr>
        <p:xfrm>
          <a:off x="216658" y="777766"/>
          <a:ext cx="6628642" cy="60885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Arrow: Right 8">
            <a:extLst>
              <a:ext uri="{FF2B5EF4-FFF2-40B4-BE49-F238E27FC236}">
                <a16:creationId xmlns:a16="http://schemas.microsoft.com/office/drawing/2014/main" id="{A4AA9472-7B91-3F2C-1EE0-FEF2DF3D7343}"/>
              </a:ext>
            </a:extLst>
          </p:cNvPr>
          <p:cNvSpPr/>
          <p:nvPr/>
        </p:nvSpPr>
        <p:spPr>
          <a:xfrm>
            <a:off x="7035800" y="3532222"/>
            <a:ext cx="800100" cy="7747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Google Shape;64;p6" descr="A black background with a black square&#10;&#10;Description automatically generated with medium confidence">
            <a:extLst>
              <a:ext uri="{FF2B5EF4-FFF2-40B4-BE49-F238E27FC236}">
                <a16:creationId xmlns:a16="http://schemas.microsoft.com/office/drawing/2014/main" id="{7B444B57-75D2-47D6-527B-F8265F252ED9}"/>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380525" y="414049"/>
            <a:ext cx="1440000" cy="342179"/>
          </a:xfrm>
          <a:prstGeom prst="rect">
            <a:avLst/>
          </a:prstGeom>
          <a:noFill/>
          <a:ln>
            <a:noFill/>
          </a:ln>
        </p:spPr>
      </p:pic>
      <p:sp>
        <p:nvSpPr>
          <p:cNvPr id="14" name="Title 1">
            <a:extLst>
              <a:ext uri="{FF2B5EF4-FFF2-40B4-BE49-F238E27FC236}">
                <a16:creationId xmlns:a16="http://schemas.microsoft.com/office/drawing/2014/main" id="{0A33D2D1-5AB8-277B-66FD-8F8366F2655C}"/>
              </a:ext>
            </a:extLst>
          </p:cNvPr>
          <p:cNvSpPr>
            <a:spLocks noGrp="1"/>
          </p:cNvSpPr>
          <p:nvPr>
            <p:ph type="title"/>
          </p:nvPr>
        </p:nvSpPr>
        <p:spPr>
          <a:xfrm>
            <a:off x="345350" y="306071"/>
            <a:ext cx="9087834" cy="877993"/>
          </a:xfrm>
        </p:spPr>
        <p:txBody>
          <a:bodyPr>
            <a:normAutofit/>
          </a:bodyPr>
          <a:lstStyle/>
          <a:p>
            <a:r>
              <a:rPr lang="en-GB" sz="3200" dirty="0"/>
              <a:t>Challenges during delivery -</a:t>
            </a:r>
          </a:p>
        </p:txBody>
      </p:sp>
    </p:spTree>
    <p:extLst>
      <p:ext uri="{BB962C8B-B14F-4D97-AF65-F5344CB8AC3E}">
        <p14:creationId xmlns:p14="http://schemas.microsoft.com/office/powerpoint/2010/main" val="141915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dgm id="{ABD9C513-0CF9-402A-A933-461FDC2724E3}"/>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graphicEl>
                                              <a:dgm id="{DF68AFF6-8525-43E3-8C2C-9C7357007DEB}"/>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graphicEl>
                                              <a:dgm id="{2D52A218-E327-414B-949D-CC3258C5A0F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E2E17E76-8166-4152-B2B3-9E62CD0C4F2E}"/>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graphicEl>
                                              <a:dgm id="{B73EC307-BA40-4EA0-9A2E-F667135AEADE}"/>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graphicEl>
                                              <a:dgm id="{8119A3C8-EA2A-4253-821C-4056B59929C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12ED8069-B3A2-4DEA-8669-AC707C646358}"/>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graphicEl>
                                              <a:dgm id="{CFD13756-EC9C-41AF-933C-3E7EF7864333}"/>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graphicEl>
                                              <a:dgm id="{2D49B65B-DCF3-477C-885D-E9CCEE672634}"/>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graphicEl>
                                              <a:dgm id="{C7C066FE-73EB-424D-9824-6C37EB9E397D}"/>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graphicEl>
                                              <a:dgm id="{D8A5785D-A9A1-4B2D-8849-1D6C6B007835}"/>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graphicEl>
                                              <a:dgm id="{66FF5DDC-D27E-4514-BC91-368C883C3817}"/>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graphicEl>
                                              <a:dgm id="{4B82374E-87B6-4A44-82EC-D7DAA7BE5EF6}"/>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graphicEl>
                                              <a:dgm id="{21B24623-848E-4615-809B-1DE587415700}"/>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graphicEl>
                                              <a:dgm id="{47E2F843-C81C-4A4D-BD31-9BF29457B035}"/>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graphicEl>
                                              <a:dgm id="{B94F38F4-0DA9-4A87-810B-88127DC762CD}"/>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
                                            <p:graphicEl>
                                              <a:dgm id="{C629EEB4-9D54-4D36-AC57-BEB490C2E839}"/>
                                            </p:graphic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graphicEl>
                                              <a:dgm id="{049A96F6-7020-46CF-BBFC-1C6291E2C9FE}"/>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Sub>
          <a:bldDgm bld="one"/>
        </p:bldSub>
      </p:bldGraphic>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99;p10">
            <a:extLst>
              <a:ext uri="{FF2B5EF4-FFF2-40B4-BE49-F238E27FC236}">
                <a16:creationId xmlns:a16="http://schemas.microsoft.com/office/drawing/2014/main" id="{D344C7CA-24E6-9BBE-3C43-C53B8EE8D4BA}"/>
              </a:ext>
            </a:extLst>
          </p:cNvPr>
          <p:cNvGraphicFramePr/>
          <p:nvPr>
            <p:extLst>
              <p:ext uri="{D42A27DB-BD31-4B8C-83A1-F6EECF244321}">
                <p14:modId xmlns:p14="http://schemas.microsoft.com/office/powerpoint/2010/main" val="4091240084"/>
              </p:ext>
            </p:extLst>
          </p:nvPr>
        </p:nvGraphicFramePr>
        <p:xfrm>
          <a:off x="171142" y="1184064"/>
          <a:ext cx="7435571" cy="5581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23B8DA68-36DD-7262-449E-9AF37621A0EC}"/>
              </a:ext>
            </a:extLst>
          </p:cNvPr>
          <p:cNvSpPr txBox="1"/>
          <p:nvPr/>
        </p:nvSpPr>
        <p:spPr>
          <a:xfrm>
            <a:off x="8554054" y="1642893"/>
            <a:ext cx="3572632" cy="5093702"/>
          </a:xfrm>
          <a:prstGeom prst="rect">
            <a:avLst/>
          </a:prstGeom>
          <a:solidFill>
            <a:schemeClr val="bg2"/>
          </a:solidFill>
        </p:spPr>
        <p:txBody>
          <a:bodyPr wrap="square" rtlCol="0">
            <a:spAutoFit/>
          </a:bodyPr>
          <a:lstStyle/>
          <a:p>
            <a:r>
              <a:rPr lang="en-GB" sz="1600" u="sng" dirty="0">
                <a:latin typeface="Poppins" panose="00000500000000000000" pitchFamily="2" charset="0"/>
                <a:cs typeface="Poppins" panose="00000500000000000000" pitchFamily="2" charset="0"/>
              </a:rPr>
              <a:t>How these were overcome -</a:t>
            </a:r>
          </a:p>
          <a:p>
            <a:pPr marL="285750" indent="-285750">
              <a:spcBef>
                <a:spcPts val="600"/>
              </a:spcBef>
              <a:buFont typeface="Arial" panose="020B0604020202020204" pitchFamily="34" charset="0"/>
              <a:buChar char="•"/>
            </a:pPr>
            <a:r>
              <a:rPr lang="en-US" sz="1600" dirty="0">
                <a:latin typeface="Poppins" panose="00000500000000000000" pitchFamily="2" charset="0"/>
                <a:cs typeface="Poppins" panose="00000500000000000000" pitchFamily="2" charset="0"/>
              </a:rPr>
              <a:t>One grantee has linked up with Volunteer Centre Greenwich to expand their volunteer base and continue to support their beneficiaries following positive feedback and ask to continue and expand sessions. </a:t>
            </a:r>
          </a:p>
          <a:p>
            <a:pPr marL="285750" indent="-285750">
              <a:spcBef>
                <a:spcPts val="600"/>
              </a:spcBef>
              <a:buFont typeface="Arial" panose="020B0604020202020204" pitchFamily="34" charset="0"/>
              <a:buChar char="•"/>
            </a:pPr>
            <a:r>
              <a:rPr lang="en-US" sz="1600" dirty="0">
                <a:latin typeface="Poppins" panose="00000500000000000000" pitchFamily="2" charset="0"/>
                <a:cs typeface="Poppins" panose="00000500000000000000" pitchFamily="2" charset="0"/>
              </a:rPr>
              <a:t>Others methods include:</a:t>
            </a:r>
          </a:p>
          <a:p>
            <a:pPr marL="342900" lvl="8" indent="-342900">
              <a:spcBef>
                <a:spcPts val="600"/>
              </a:spcBef>
              <a:buFont typeface="+mj-lt"/>
              <a:buAutoNum type="alphaLcParenR"/>
            </a:pPr>
            <a:r>
              <a:rPr lang="en-US" dirty="0">
                <a:latin typeface="Poppins" panose="00000500000000000000" pitchFamily="2" charset="0"/>
                <a:cs typeface="Poppins" panose="00000500000000000000" pitchFamily="2" charset="0"/>
              </a:rPr>
              <a:t>Increasing promotion and in-community engagement;</a:t>
            </a:r>
          </a:p>
          <a:p>
            <a:pPr marL="342900" lvl="8" indent="-342900">
              <a:spcBef>
                <a:spcPts val="600"/>
              </a:spcBef>
              <a:buFont typeface="+mj-lt"/>
              <a:buAutoNum type="alphaLcParenR"/>
            </a:pPr>
            <a:r>
              <a:rPr lang="en-US" dirty="0">
                <a:latin typeface="Poppins" panose="00000500000000000000" pitchFamily="2" charset="0"/>
                <a:cs typeface="Poppins" panose="00000500000000000000" pitchFamily="2" charset="0"/>
              </a:rPr>
              <a:t>Close collaboration with local networks; and</a:t>
            </a:r>
          </a:p>
          <a:p>
            <a:pPr marL="342900" lvl="8" indent="-342900">
              <a:spcBef>
                <a:spcPts val="600"/>
              </a:spcBef>
              <a:buFont typeface="+mj-lt"/>
              <a:buAutoNum type="alphaLcParenR"/>
            </a:pPr>
            <a:r>
              <a:rPr lang="en-US" dirty="0">
                <a:latin typeface="Poppins" panose="00000500000000000000" pitchFamily="2" charset="0"/>
                <a:cs typeface="Poppins" panose="00000500000000000000" pitchFamily="2" charset="0"/>
              </a:rPr>
              <a:t>Reflecting the community in staff and volunteer members, including direct recruitment or opportunities to support/ join the team at their own pace and development.</a:t>
            </a:r>
            <a:endParaRPr lang="en-GB" sz="1600" b="1" dirty="0">
              <a:latin typeface="Poppins" panose="00000500000000000000" pitchFamily="2" charset="0"/>
              <a:cs typeface="Poppins" panose="00000500000000000000" pitchFamily="2" charset="0"/>
            </a:endParaRPr>
          </a:p>
        </p:txBody>
      </p:sp>
      <p:sp>
        <p:nvSpPr>
          <p:cNvPr id="6" name="Title 1">
            <a:extLst>
              <a:ext uri="{FF2B5EF4-FFF2-40B4-BE49-F238E27FC236}">
                <a16:creationId xmlns:a16="http://schemas.microsoft.com/office/drawing/2014/main" id="{5BA81F94-4D81-BF6A-11A2-CF0E770628D3}"/>
              </a:ext>
            </a:extLst>
          </p:cNvPr>
          <p:cNvSpPr>
            <a:spLocks noGrp="1"/>
          </p:cNvSpPr>
          <p:nvPr>
            <p:ph type="title"/>
          </p:nvPr>
        </p:nvSpPr>
        <p:spPr>
          <a:xfrm>
            <a:off x="345350" y="306071"/>
            <a:ext cx="9087834" cy="877993"/>
          </a:xfrm>
        </p:spPr>
        <p:txBody>
          <a:bodyPr>
            <a:normAutofit/>
          </a:bodyPr>
          <a:lstStyle/>
          <a:p>
            <a:r>
              <a:rPr lang="en-GB" sz="3200" dirty="0"/>
              <a:t>Challenges with staff or volunteers -</a:t>
            </a:r>
          </a:p>
        </p:txBody>
      </p:sp>
      <p:pic>
        <p:nvPicPr>
          <p:cNvPr id="7" name="Google Shape;64;p6" descr="A black background with a black square&#10;&#10;Description automatically generated with medium confidence">
            <a:extLst>
              <a:ext uri="{FF2B5EF4-FFF2-40B4-BE49-F238E27FC236}">
                <a16:creationId xmlns:a16="http://schemas.microsoft.com/office/drawing/2014/main" id="{A44AD8C9-23E2-061D-4854-D9E56B6DB352}"/>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
        <p:nvSpPr>
          <p:cNvPr id="9" name="Arrow: Right 8">
            <a:extLst>
              <a:ext uri="{FF2B5EF4-FFF2-40B4-BE49-F238E27FC236}">
                <a16:creationId xmlns:a16="http://schemas.microsoft.com/office/drawing/2014/main" id="{B3D73B2A-A0FB-FC42-FC04-1C5B597D29AA}"/>
              </a:ext>
            </a:extLst>
          </p:cNvPr>
          <p:cNvSpPr/>
          <p:nvPr/>
        </p:nvSpPr>
        <p:spPr>
          <a:xfrm>
            <a:off x="7673100" y="3532222"/>
            <a:ext cx="800100" cy="7747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10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DF68AFF6-8525-43E3-8C2C-9C7357007DEB}"/>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ABD9C513-0CF9-402A-A933-461FDC2724E3}"/>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2D52A218-E327-414B-949D-CC3258C5A0F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C8FD459A-A17A-43C7-A7B1-A2453995A473}"/>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75B8EA88-48F1-4D70-8628-1F2B268FE7D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C52A70C4-3A2D-42D2-95F9-6776FB03F16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B3992391-F5AC-443A-B1B7-833345F286A3}"/>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86E73085-4FE3-4130-A2D4-A5E379162E63}"/>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D4567485-D98D-4D22-A1B2-F2B2E04B9E8A}"/>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B10C0648-2D8D-4883-9C9E-ADD4FFE8E775}"/>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C470554F-BFEF-4FE0-BE15-9196C3566C95}"/>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graphicEl>
                                              <a:dgm id="{B888DF0B-71BE-4D17-8FA8-461E6BBA6711}"/>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fill="hold"/>
                                        <p:tgtEl>
                                          <p:spTgt spid="9"/>
                                        </p:tgtEl>
                                        <p:attrNameLst>
                                          <p:attrName>ppt_x</p:attrName>
                                        </p:attrNameLst>
                                      </p:cBhvr>
                                      <p:tavLst>
                                        <p:tav tm="0">
                                          <p:val>
                                            <p:strVal val="#ppt_x"/>
                                          </p:val>
                                        </p:tav>
                                        <p:tav tm="100000">
                                          <p:val>
                                            <p:strVal val="#ppt_x"/>
                                          </p:val>
                                        </p:tav>
                                      </p:tavLst>
                                    </p:anim>
                                    <p:anim calcmode="lin" valueType="num">
                                      <p:cBhvr additive="base">
                                        <p:cTn id="4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5E3C3FC-41A5-C3AA-FFA2-CF29B3A187FE}"/>
              </a:ext>
            </a:extLst>
          </p:cNvPr>
          <p:cNvSpPr>
            <a:spLocks noGrp="1"/>
          </p:cNvSpPr>
          <p:nvPr>
            <p:ph type="body" idx="1"/>
          </p:nvPr>
        </p:nvSpPr>
        <p:spPr>
          <a:xfrm>
            <a:off x="371476" y="1105606"/>
            <a:ext cx="11491010" cy="784611"/>
          </a:xfrm>
        </p:spPr>
        <p:txBody>
          <a:bodyPr>
            <a:normAutofit/>
          </a:bodyPr>
          <a:lstStyle/>
          <a:p>
            <a:pPr marL="0" indent="0">
              <a:spcBef>
                <a:spcPts val="600"/>
              </a:spcBef>
            </a:pPr>
            <a:r>
              <a:rPr lang="en-US" sz="1800" b="0" dirty="0"/>
              <a:t>Across the strands, grantees had the opportunity to collaborate with local services, VCSEs, and community groups. This slide presents some of their experiences here. </a:t>
            </a:r>
          </a:p>
        </p:txBody>
      </p:sp>
      <p:sp>
        <p:nvSpPr>
          <p:cNvPr id="5" name="Rectangle: Rounded Corners 4">
            <a:extLst>
              <a:ext uri="{FF2B5EF4-FFF2-40B4-BE49-F238E27FC236}">
                <a16:creationId xmlns:a16="http://schemas.microsoft.com/office/drawing/2014/main" id="{95AA451A-92F9-90C1-2138-DD509B95577A}"/>
              </a:ext>
            </a:extLst>
          </p:cNvPr>
          <p:cNvSpPr/>
          <p:nvPr/>
        </p:nvSpPr>
        <p:spPr>
          <a:xfrm>
            <a:off x="103325" y="2216254"/>
            <a:ext cx="2066725" cy="2141343"/>
          </a:xfrm>
          <a:prstGeom prst="roundRect">
            <a:avLst>
              <a:gd name="adj" fmla="val 3084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15 grantees mentioned positive collaborations</a:t>
            </a:r>
          </a:p>
        </p:txBody>
      </p:sp>
      <p:sp>
        <p:nvSpPr>
          <p:cNvPr id="6" name="Rectangle: Rounded Corners 5">
            <a:extLst>
              <a:ext uri="{FF2B5EF4-FFF2-40B4-BE49-F238E27FC236}">
                <a16:creationId xmlns:a16="http://schemas.microsoft.com/office/drawing/2014/main" id="{E17D5F4F-81FE-E4E3-60DA-2D46839F6A0D}"/>
              </a:ext>
            </a:extLst>
          </p:cNvPr>
          <p:cNvSpPr/>
          <p:nvPr/>
        </p:nvSpPr>
        <p:spPr>
          <a:xfrm>
            <a:off x="2680882" y="4146240"/>
            <a:ext cx="1683967" cy="821543"/>
          </a:xfrm>
          <a:custGeom>
            <a:avLst/>
            <a:gdLst>
              <a:gd name="csX0" fmla="*/ 0 w 1683967"/>
              <a:gd name="csY0" fmla="*/ 136927 h 821543"/>
              <a:gd name="csX1" fmla="*/ 136927 w 1683967"/>
              <a:gd name="csY1" fmla="*/ 0 h 821543"/>
              <a:gd name="csX2" fmla="*/ 635167 w 1683967"/>
              <a:gd name="csY2" fmla="*/ 0 h 821543"/>
              <a:gd name="csX3" fmla="*/ 1077002 w 1683967"/>
              <a:gd name="csY3" fmla="*/ 0 h 821543"/>
              <a:gd name="csX4" fmla="*/ 1547040 w 1683967"/>
              <a:gd name="csY4" fmla="*/ 0 h 821543"/>
              <a:gd name="csX5" fmla="*/ 1683967 w 1683967"/>
              <a:gd name="csY5" fmla="*/ 136927 h 821543"/>
              <a:gd name="csX6" fmla="*/ 1683967 w 1683967"/>
              <a:gd name="csY6" fmla="*/ 684616 h 821543"/>
              <a:gd name="csX7" fmla="*/ 1547040 w 1683967"/>
              <a:gd name="csY7" fmla="*/ 821543 h 821543"/>
              <a:gd name="csX8" fmla="*/ 1119306 w 1683967"/>
              <a:gd name="csY8" fmla="*/ 821543 h 821543"/>
              <a:gd name="csX9" fmla="*/ 677470 w 1683967"/>
              <a:gd name="csY9" fmla="*/ 821543 h 821543"/>
              <a:gd name="csX10" fmla="*/ 136927 w 1683967"/>
              <a:gd name="csY10" fmla="*/ 821543 h 821543"/>
              <a:gd name="csX11" fmla="*/ 0 w 1683967"/>
              <a:gd name="csY11" fmla="*/ 684616 h 821543"/>
              <a:gd name="csX12" fmla="*/ 0 w 1683967"/>
              <a:gd name="csY12" fmla="*/ 136927 h 8215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83967" h="821543" fill="none" extrusionOk="0">
                <a:moveTo>
                  <a:pt x="0" y="136927"/>
                </a:moveTo>
                <a:cubicBezTo>
                  <a:pt x="2739" y="60668"/>
                  <a:pt x="63688" y="-4775"/>
                  <a:pt x="136927" y="0"/>
                </a:cubicBezTo>
                <a:cubicBezTo>
                  <a:pt x="359614" y="-35954"/>
                  <a:pt x="478164" y="31497"/>
                  <a:pt x="635167" y="0"/>
                </a:cubicBezTo>
                <a:cubicBezTo>
                  <a:pt x="792170" y="-31497"/>
                  <a:pt x="899378" y="36772"/>
                  <a:pt x="1077002" y="0"/>
                </a:cubicBezTo>
                <a:cubicBezTo>
                  <a:pt x="1254627" y="-36772"/>
                  <a:pt x="1336024" y="44834"/>
                  <a:pt x="1547040" y="0"/>
                </a:cubicBezTo>
                <a:cubicBezTo>
                  <a:pt x="1614904" y="6459"/>
                  <a:pt x="1676531" y="52355"/>
                  <a:pt x="1683967" y="136927"/>
                </a:cubicBezTo>
                <a:cubicBezTo>
                  <a:pt x="1733615" y="389798"/>
                  <a:pt x="1626367" y="571549"/>
                  <a:pt x="1683967" y="684616"/>
                </a:cubicBezTo>
                <a:cubicBezTo>
                  <a:pt x="1684336" y="775524"/>
                  <a:pt x="1612352" y="805697"/>
                  <a:pt x="1547040" y="821543"/>
                </a:cubicBezTo>
                <a:cubicBezTo>
                  <a:pt x="1439272" y="865761"/>
                  <a:pt x="1293778" y="806784"/>
                  <a:pt x="1119306" y="821543"/>
                </a:cubicBezTo>
                <a:cubicBezTo>
                  <a:pt x="944834" y="836302"/>
                  <a:pt x="810438" y="786792"/>
                  <a:pt x="677470" y="821543"/>
                </a:cubicBezTo>
                <a:cubicBezTo>
                  <a:pt x="544502" y="856294"/>
                  <a:pt x="396357" y="773273"/>
                  <a:pt x="136927" y="821543"/>
                </a:cubicBezTo>
                <a:cubicBezTo>
                  <a:pt x="52149" y="802380"/>
                  <a:pt x="-4121" y="759818"/>
                  <a:pt x="0" y="684616"/>
                </a:cubicBezTo>
                <a:cubicBezTo>
                  <a:pt x="-60264" y="450433"/>
                  <a:pt x="8409" y="386337"/>
                  <a:pt x="0" y="136927"/>
                </a:cubicBezTo>
                <a:close/>
              </a:path>
              <a:path w="1683967" h="821543" stroke="0" extrusionOk="0">
                <a:moveTo>
                  <a:pt x="0" y="136927"/>
                </a:moveTo>
                <a:cubicBezTo>
                  <a:pt x="2316" y="59277"/>
                  <a:pt x="45974" y="-3875"/>
                  <a:pt x="136927" y="0"/>
                </a:cubicBezTo>
                <a:cubicBezTo>
                  <a:pt x="223433" y="-37504"/>
                  <a:pt x="447776" y="17091"/>
                  <a:pt x="564661" y="0"/>
                </a:cubicBezTo>
                <a:cubicBezTo>
                  <a:pt x="681546" y="-17091"/>
                  <a:pt x="810741" y="2232"/>
                  <a:pt x="992396" y="0"/>
                </a:cubicBezTo>
                <a:cubicBezTo>
                  <a:pt x="1174051" y="-2232"/>
                  <a:pt x="1424968" y="15517"/>
                  <a:pt x="1547040" y="0"/>
                </a:cubicBezTo>
                <a:cubicBezTo>
                  <a:pt x="1624240" y="9932"/>
                  <a:pt x="1681338" y="46050"/>
                  <a:pt x="1683967" y="136927"/>
                </a:cubicBezTo>
                <a:cubicBezTo>
                  <a:pt x="1703355" y="256062"/>
                  <a:pt x="1682592" y="460723"/>
                  <a:pt x="1683967" y="684616"/>
                </a:cubicBezTo>
                <a:cubicBezTo>
                  <a:pt x="1686406" y="760775"/>
                  <a:pt x="1612565" y="827463"/>
                  <a:pt x="1547040" y="821543"/>
                </a:cubicBezTo>
                <a:cubicBezTo>
                  <a:pt x="1398293" y="822653"/>
                  <a:pt x="1299269" y="796871"/>
                  <a:pt x="1105205" y="821543"/>
                </a:cubicBezTo>
                <a:cubicBezTo>
                  <a:pt x="911141" y="846215"/>
                  <a:pt x="848752" y="805189"/>
                  <a:pt x="663369" y="821543"/>
                </a:cubicBezTo>
                <a:cubicBezTo>
                  <a:pt x="477986" y="837897"/>
                  <a:pt x="275170" y="813277"/>
                  <a:pt x="136927" y="821543"/>
                </a:cubicBezTo>
                <a:cubicBezTo>
                  <a:pt x="66861" y="818811"/>
                  <a:pt x="2826" y="749575"/>
                  <a:pt x="0" y="684616"/>
                </a:cubicBezTo>
                <a:cubicBezTo>
                  <a:pt x="-19112" y="522220"/>
                  <a:pt x="5624" y="405899"/>
                  <a:pt x="0" y="136927"/>
                </a:cubicBezTo>
                <a:close/>
              </a:path>
            </a:pathLst>
          </a:custGeom>
          <a:ln w="57150" cmpd="sng">
            <a:solidFill>
              <a:schemeClr val="bg2"/>
            </a:solidFill>
            <a:extLst>
              <a:ext uri="{C807C97D-BFC1-408E-A445-0C87EB9F89A2}">
                <ask:lineSketchStyleProps xmlns:ask="http://schemas.microsoft.com/office/drawing/2018/sketchyshapes" sd="182505698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Free items e.g. banners</a:t>
            </a:r>
          </a:p>
        </p:txBody>
      </p:sp>
      <p:sp>
        <p:nvSpPr>
          <p:cNvPr id="7" name="Rectangle: Rounded Corners 6">
            <a:extLst>
              <a:ext uri="{FF2B5EF4-FFF2-40B4-BE49-F238E27FC236}">
                <a16:creationId xmlns:a16="http://schemas.microsoft.com/office/drawing/2014/main" id="{5F8E9076-ABD4-02A2-ECE8-BDD26871BB00}"/>
              </a:ext>
            </a:extLst>
          </p:cNvPr>
          <p:cNvSpPr/>
          <p:nvPr/>
        </p:nvSpPr>
        <p:spPr>
          <a:xfrm>
            <a:off x="2399161" y="5303067"/>
            <a:ext cx="2415583" cy="1323439"/>
          </a:xfrm>
          <a:custGeom>
            <a:avLst/>
            <a:gdLst>
              <a:gd name="csX0" fmla="*/ 0 w 2415583"/>
              <a:gd name="csY0" fmla="*/ 220578 h 1323439"/>
              <a:gd name="csX1" fmla="*/ 220578 w 2415583"/>
              <a:gd name="csY1" fmla="*/ 0 h 1323439"/>
              <a:gd name="csX2" fmla="*/ 753673 w 2415583"/>
              <a:gd name="csY2" fmla="*/ 0 h 1323439"/>
              <a:gd name="csX3" fmla="*/ 1227536 w 2415583"/>
              <a:gd name="csY3" fmla="*/ 0 h 1323439"/>
              <a:gd name="csX4" fmla="*/ 1721143 w 2415583"/>
              <a:gd name="csY4" fmla="*/ 0 h 1323439"/>
              <a:gd name="csX5" fmla="*/ 2195005 w 2415583"/>
              <a:gd name="csY5" fmla="*/ 0 h 1323439"/>
              <a:gd name="csX6" fmla="*/ 2415583 w 2415583"/>
              <a:gd name="csY6" fmla="*/ 220578 h 1323439"/>
              <a:gd name="csX7" fmla="*/ 2415583 w 2415583"/>
              <a:gd name="csY7" fmla="*/ 635251 h 1323439"/>
              <a:gd name="csX8" fmla="*/ 2415583 w 2415583"/>
              <a:gd name="csY8" fmla="*/ 1102861 h 1323439"/>
              <a:gd name="csX9" fmla="*/ 2195005 w 2415583"/>
              <a:gd name="csY9" fmla="*/ 1323439 h 1323439"/>
              <a:gd name="csX10" fmla="*/ 1701398 w 2415583"/>
              <a:gd name="csY10" fmla="*/ 1323439 h 1323439"/>
              <a:gd name="csX11" fmla="*/ 1267024 w 2415583"/>
              <a:gd name="csY11" fmla="*/ 1323439 h 1323439"/>
              <a:gd name="csX12" fmla="*/ 793162 w 2415583"/>
              <a:gd name="csY12" fmla="*/ 1323439 h 1323439"/>
              <a:gd name="csX13" fmla="*/ 220578 w 2415583"/>
              <a:gd name="csY13" fmla="*/ 1323439 h 1323439"/>
              <a:gd name="csX14" fmla="*/ 0 w 2415583"/>
              <a:gd name="csY14" fmla="*/ 1102861 h 1323439"/>
              <a:gd name="csX15" fmla="*/ 0 w 2415583"/>
              <a:gd name="csY15" fmla="*/ 644074 h 1323439"/>
              <a:gd name="csX16" fmla="*/ 0 w 2415583"/>
              <a:gd name="csY16" fmla="*/ 220578 h 132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415583" h="1323439" fill="none" extrusionOk="0">
                <a:moveTo>
                  <a:pt x="0" y="220578"/>
                </a:moveTo>
                <a:cubicBezTo>
                  <a:pt x="1629" y="95671"/>
                  <a:pt x="112823" y="-19422"/>
                  <a:pt x="220578" y="0"/>
                </a:cubicBezTo>
                <a:cubicBezTo>
                  <a:pt x="454078" y="-59099"/>
                  <a:pt x="494407" y="56145"/>
                  <a:pt x="753673" y="0"/>
                </a:cubicBezTo>
                <a:cubicBezTo>
                  <a:pt x="1012939" y="-56145"/>
                  <a:pt x="1113661" y="48672"/>
                  <a:pt x="1227536" y="0"/>
                </a:cubicBezTo>
                <a:cubicBezTo>
                  <a:pt x="1341411" y="-48672"/>
                  <a:pt x="1483940" y="16374"/>
                  <a:pt x="1721143" y="0"/>
                </a:cubicBezTo>
                <a:cubicBezTo>
                  <a:pt x="1958346" y="-16374"/>
                  <a:pt x="1988455" y="39878"/>
                  <a:pt x="2195005" y="0"/>
                </a:cubicBezTo>
                <a:cubicBezTo>
                  <a:pt x="2348440" y="-18180"/>
                  <a:pt x="2398063" y="104547"/>
                  <a:pt x="2415583" y="220578"/>
                </a:cubicBezTo>
                <a:cubicBezTo>
                  <a:pt x="2422063" y="417290"/>
                  <a:pt x="2389793" y="433350"/>
                  <a:pt x="2415583" y="635251"/>
                </a:cubicBezTo>
                <a:cubicBezTo>
                  <a:pt x="2441373" y="837152"/>
                  <a:pt x="2386698" y="896914"/>
                  <a:pt x="2415583" y="1102861"/>
                </a:cubicBezTo>
                <a:cubicBezTo>
                  <a:pt x="2422156" y="1227187"/>
                  <a:pt x="2345520" y="1338818"/>
                  <a:pt x="2195005" y="1323439"/>
                </a:cubicBezTo>
                <a:cubicBezTo>
                  <a:pt x="2071683" y="1350870"/>
                  <a:pt x="1816752" y="1290387"/>
                  <a:pt x="1701398" y="1323439"/>
                </a:cubicBezTo>
                <a:cubicBezTo>
                  <a:pt x="1586044" y="1356491"/>
                  <a:pt x="1444177" y="1302206"/>
                  <a:pt x="1267024" y="1323439"/>
                </a:cubicBezTo>
                <a:cubicBezTo>
                  <a:pt x="1089871" y="1344672"/>
                  <a:pt x="967287" y="1310024"/>
                  <a:pt x="793162" y="1323439"/>
                </a:cubicBezTo>
                <a:cubicBezTo>
                  <a:pt x="619037" y="1336854"/>
                  <a:pt x="349597" y="1319725"/>
                  <a:pt x="220578" y="1323439"/>
                </a:cubicBezTo>
                <a:cubicBezTo>
                  <a:pt x="95571" y="1347675"/>
                  <a:pt x="5502" y="1247993"/>
                  <a:pt x="0" y="1102861"/>
                </a:cubicBezTo>
                <a:cubicBezTo>
                  <a:pt x="-22516" y="907362"/>
                  <a:pt x="17583" y="804109"/>
                  <a:pt x="0" y="644074"/>
                </a:cubicBezTo>
                <a:cubicBezTo>
                  <a:pt x="-17583" y="484039"/>
                  <a:pt x="28550" y="394589"/>
                  <a:pt x="0" y="220578"/>
                </a:cubicBezTo>
                <a:close/>
              </a:path>
              <a:path w="2415583" h="1323439" stroke="0" extrusionOk="0">
                <a:moveTo>
                  <a:pt x="0" y="220578"/>
                </a:moveTo>
                <a:cubicBezTo>
                  <a:pt x="-5148" y="89036"/>
                  <a:pt x="123618" y="-820"/>
                  <a:pt x="220578" y="0"/>
                </a:cubicBezTo>
                <a:cubicBezTo>
                  <a:pt x="342909" y="-9549"/>
                  <a:pt x="482075" y="4545"/>
                  <a:pt x="674696" y="0"/>
                </a:cubicBezTo>
                <a:cubicBezTo>
                  <a:pt x="867317" y="-4545"/>
                  <a:pt x="924174" y="53180"/>
                  <a:pt x="1168303" y="0"/>
                </a:cubicBezTo>
                <a:cubicBezTo>
                  <a:pt x="1412432" y="-53180"/>
                  <a:pt x="1440670" y="36622"/>
                  <a:pt x="1681654" y="0"/>
                </a:cubicBezTo>
                <a:cubicBezTo>
                  <a:pt x="1922638" y="-36622"/>
                  <a:pt x="2063932" y="35771"/>
                  <a:pt x="2195005" y="0"/>
                </a:cubicBezTo>
                <a:cubicBezTo>
                  <a:pt x="2317692" y="-22815"/>
                  <a:pt x="2434471" y="112361"/>
                  <a:pt x="2415583" y="220578"/>
                </a:cubicBezTo>
                <a:cubicBezTo>
                  <a:pt x="2442908" y="397725"/>
                  <a:pt x="2386606" y="529731"/>
                  <a:pt x="2415583" y="661720"/>
                </a:cubicBezTo>
                <a:cubicBezTo>
                  <a:pt x="2444560" y="793709"/>
                  <a:pt x="2365375" y="968084"/>
                  <a:pt x="2415583" y="1102861"/>
                </a:cubicBezTo>
                <a:cubicBezTo>
                  <a:pt x="2403120" y="1222075"/>
                  <a:pt x="2331699" y="1326631"/>
                  <a:pt x="2195005" y="1323439"/>
                </a:cubicBezTo>
                <a:cubicBezTo>
                  <a:pt x="1955344" y="1375319"/>
                  <a:pt x="1849116" y="1300522"/>
                  <a:pt x="1681654" y="1323439"/>
                </a:cubicBezTo>
                <a:cubicBezTo>
                  <a:pt x="1514192" y="1346356"/>
                  <a:pt x="1414997" y="1305130"/>
                  <a:pt x="1188047" y="1323439"/>
                </a:cubicBezTo>
                <a:cubicBezTo>
                  <a:pt x="961097" y="1341748"/>
                  <a:pt x="907738" y="1321077"/>
                  <a:pt x="753673" y="1323439"/>
                </a:cubicBezTo>
                <a:cubicBezTo>
                  <a:pt x="599608" y="1325801"/>
                  <a:pt x="386862" y="1275933"/>
                  <a:pt x="220578" y="1323439"/>
                </a:cubicBezTo>
                <a:cubicBezTo>
                  <a:pt x="92520" y="1340928"/>
                  <a:pt x="-9038" y="1204478"/>
                  <a:pt x="0" y="1102861"/>
                </a:cubicBezTo>
                <a:cubicBezTo>
                  <a:pt x="-22811" y="1003623"/>
                  <a:pt x="50304" y="843172"/>
                  <a:pt x="0" y="679365"/>
                </a:cubicBezTo>
                <a:cubicBezTo>
                  <a:pt x="-50304" y="515558"/>
                  <a:pt x="48818" y="381818"/>
                  <a:pt x="0" y="220578"/>
                </a:cubicBezTo>
                <a:close/>
              </a:path>
            </a:pathLst>
          </a:custGeom>
          <a:ln w="57150" cmpd="sng">
            <a:solidFill>
              <a:schemeClr val="bg2"/>
            </a:solidFill>
            <a:extLst>
              <a:ext uri="{C807C97D-BFC1-408E-A445-0C87EB9F89A2}">
                <ask:lineSketchStyleProps xmlns:ask="http://schemas.microsoft.com/office/drawing/2018/sketchyshapes" sd="657299846">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Longer-term relationships with the intention to apply for joint funding in the future</a:t>
            </a:r>
          </a:p>
        </p:txBody>
      </p:sp>
      <p:sp>
        <p:nvSpPr>
          <p:cNvPr id="8" name="Rectangle: Rounded Corners 7">
            <a:extLst>
              <a:ext uri="{FF2B5EF4-FFF2-40B4-BE49-F238E27FC236}">
                <a16:creationId xmlns:a16="http://schemas.microsoft.com/office/drawing/2014/main" id="{442B0956-3AB0-7587-D3D4-CBA1FD82EE00}"/>
              </a:ext>
            </a:extLst>
          </p:cNvPr>
          <p:cNvSpPr/>
          <p:nvPr/>
        </p:nvSpPr>
        <p:spPr>
          <a:xfrm>
            <a:off x="2589931" y="2947590"/>
            <a:ext cx="1865870" cy="753762"/>
          </a:xfrm>
          <a:custGeom>
            <a:avLst/>
            <a:gdLst>
              <a:gd name="csX0" fmla="*/ 0 w 1865870"/>
              <a:gd name="csY0" fmla="*/ 125630 h 753762"/>
              <a:gd name="csX1" fmla="*/ 125630 w 1865870"/>
              <a:gd name="csY1" fmla="*/ 0 h 753762"/>
              <a:gd name="csX2" fmla="*/ 679979 w 1865870"/>
              <a:gd name="csY2" fmla="*/ 0 h 753762"/>
              <a:gd name="csX3" fmla="*/ 1218183 w 1865870"/>
              <a:gd name="csY3" fmla="*/ 0 h 753762"/>
              <a:gd name="csX4" fmla="*/ 1740240 w 1865870"/>
              <a:gd name="csY4" fmla="*/ 0 h 753762"/>
              <a:gd name="csX5" fmla="*/ 1865870 w 1865870"/>
              <a:gd name="csY5" fmla="*/ 125630 h 753762"/>
              <a:gd name="csX6" fmla="*/ 1865870 w 1865870"/>
              <a:gd name="csY6" fmla="*/ 628132 h 753762"/>
              <a:gd name="csX7" fmla="*/ 1740240 w 1865870"/>
              <a:gd name="csY7" fmla="*/ 753762 h 753762"/>
              <a:gd name="csX8" fmla="*/ 1185891 w 1865870"/>
              <a:gd name="csY8" fmla="*/ 753762 h 753762"/>
              <a:gd name="csX9" fmla="*/ 696126 w 1865870"/>
              <a:gd name="csY9" fmla="*/ 753762 h 753762"/>
              <a:gd name="csX10" fmla="*/ 125630 w 1865870"/>
              <a:gd name="csY10" fmla="*/ 753762 h 753762"/>
              <a:gd name="csX11" fmla="*/ 0 w 1865870"/>
              <a:gd name="csY11" fmla="*/ 628132 h 753762"/>
              <a:gd name="csX12" fmla="*/ 0 w 1865870"/>
              <a:gd name="csY12" fmla="*/ 125630 h 7537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65870" h="753762" fill="none" extrusionOk="0">
                <a:moveTo>
                  <a:pt x="0" y="125630"/>
                </a:moveTo>
                <a:cubicBezTo>
                  <a:pt x="-16015" y="58876"/>
                  <a:pt x="54404" y="-1271"/>
                  <a:pt x="125630" y="0"/>
                </a:cubicBezTo>
                <a:cubicBezTo>
                  <a:pt x="245503" y="-24138"/>
                  <a:pt x="559123" y="56336"/>
                  <a:pt x="679979" y="0"/>
                </a:cubicBezTo>
                <a:cubicBezTo>
                  <a:pt x="800835" y="-56336"/>
                  <a:pt x="1047604" y="44105"/>
                  <a:pt x="1218183" y="0"/>
                </a:cubicBezTo>
                <a:cubicBezTo>
                  <a:pt x="1388762" y="-44105"/>
                  <a:pt x="1611592" y="28980"/>
                  <a:pt x="1740240" y="0"/>
                </a:cubicBezTo>
                <a:cubicBezTo>
                  <a:pt x="1807403" y="91"/>
                  <a:pt x="1867666" y="53009"/>
                  <a:pt x="1865870" y="125630"/>
                </a:cubicBezTo>
                <a:cubicBezTo>
                  <a:pt x="1888251" y="298326"/>
                  <a:pt x="1851753" y="481754"/>
                  <a:pt x="1865870" y="628132"/>
                </a:cubicBezTo>
                <a:cubicBezTo>
                  <a:pt x="1874492" y="714587"/>
                  <a:pt x="1800660" y="758489"/>
                  <a:pt x="1740240" y="753762"/>
                </a:cubicBezTo>
                <a:cubicBezTo>
                  <a:pt x="1489393" y="790008"/>
                  <a:pt x="1299593" y="710013"/>
                  <a:pt x="1185891" y="753762"/>
                </a:cubicBezTo>
                <a:cubicBezTo>
                  <a:pt x="1072189" y="797511"/>
                  <a:pt x="811689" y="736364"/>
                  <a:pt x="696126" y="753762"/>
                </a:cubicBezTo>
                <a:cubicBezTo>
                  <a:pt x="580564" y="771160"/>
                  <a:pt x="400516" y="745814"/>
                  <a:pt x="125630" y="753762"/>
                </a:cubicBezTo>
                <a:cubicBezTo>
                  <a:pt x="64168" y="756534"/>
                  <a:pt x="1042" y="701025"/>
                  <a:pt x="0" y="628132"/>
                </a:cubicBezTo>
                <a:cubicBezTo>
                  <a:pt x="-17650" y="501842"/>
                  <a:pt x="36128" y="307934"/>
                  <a:pt x="0" y="125630"/>
                </a:cubicBezTo>
                <a:close/>
              </a:path>
              <a:path w="1865870" h="753762" stroke="0" extrusionOk="0">
                <a:moveTo>
                  <a:pt x="0" y="125630"/>
                </a:moveTo>
                <a:cubicBezTo>
                  <a:pt x="-5076" y="53115"/>
                  <a:pt x="44793" y="4299"/>
                  <a:pt x="125630" y="0"/>
                </a:cubicBezTo>
                <a:cubicBezTo>
                  <a:pt x="365579" y="-29774"/>
                  <a:pt x="523473" y="1310"/>
                  <a:pt x="696126" y="0"/>
                </a:cubicBezTo>
                <a:cubicBezTo>
                  <a:pt x="868779" y="-1310"/>
                  <a:pt x="1063640" y="14187"/>
                  <a:pt x="1218183" y="0"/>
                </a:cubicBezTo>
                <a:cubicBezTo>
                  <a:pt x="1372726" y="-14187"/>
                  <a:pt x="1518994" y="17876"/>
                  <a:pt x="1740240" y="0"/>
                </a:cubicBezTo>
                <a:cubicBezTo>
                  <a:pt x="1805469" y="-13384"/>
                  <a:pt x="1868028" y="48261"/>
                  <a:pt x="1865870" y="125630"/>
                </a:cubicBezTo>
                <a:cubicBezTo>
                  <a:pt x="1896634" y="250301"/>
                  <a:pt x="1850447" y="469584"/>
                  <a:pt x="1865870" y="628132"/>
                </a:cubicBezTo>
                <a:cubicBezTo>
                  <a:pt x="1864183" y="681431"/>
                  <a:pt x="1798790" y="768818"/>
                  <a:pt x="1740240" y="753762"/>
                </a:cubicBezTo>
                <a:cubicBezTo>
                  <a:pt x="1488920" y="773285"/>
                  <a:pt x="1472132" y="718469"/>
                  <a:pt x="1234329" y="753762"/>
                </a:cubicBezTo>
                <a:cubicBezTo>
                  <a:pt x="996526" y="789055"/>
                  <a:pt x="924657" y="697546"/>
                  <a:pt x="696126" y="753762"/>
                </a:cubicBezTo>
                <a:cubicBezTo>
                  <a:pt x="467595" y="809978"/>
                  <a:pt x="326215" y="747207"/>
                  <a:pt x="125630" y="753762"/>
                </a:cubicBezTo>
                <a:cubicBezTo>
                  <a:pt x="57755" y="752271"/>
                  <a:pt x="2264" y="696056"/>
                  <a:pt x="0" y="628132"/>
                </a:cubicBezTo>
                <a:cubicBezTo>
                  <a:pt x="-21042" y="454299"/>
                  <a:pt x="57614" y="337833"/>
                  <a:pt x="0" y="125630"/>
                </a:cubicBezTo>
                <a:close/>
              </a:path>
            </a:pathLst>
          </a:custGeom>
          <a:ln w="57150" cmpd="sng">
            <a:solidFill>
              <a:schemeClr val="bg2"/>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Free venues</a:t>
            </a:r>
          </a:p>
        </p:txBody>
      </p:sp>
      <p:sp>
        <p:nvSpPr>
          <p:cNvPr id="9" name="Rectangle: Rounded Corners 8">
            <a:extLst>
              <a:ext uri="{FF2B5EF4-FFF2-40B4-BE49-F238E27FC236}">
                <a16:creationId xmlns:a16="http://schemas.microsoft.com/office/drawing/2014/main" id="{C8EE941B-C28E-ACF5-C36D-3C90344801F6}"/>
              </a:ext>
            </a:extLst>
          </p:cNvPr>
          <p:cNvSpPr/>
          <p:nvPr/>
        </p:nvSpPr>
        <p:spPr>
          <a:xfrm>
            <a:off x="8374429" y="3586690"/>
            <a:ext cx="2117509" cy="1206983"/>
          </a:xfrm>
          <a:custGeom>
            <a:avLst/>
            <a:gdLst>
              <a:gd name="csX0" fmla="*/ 0 w 2117509"/>
              <a:gd name="csY0" fmla="*/ 201168 h 1206983"/>
              <a:gd name="csX1" fmla="*/ 201168 w 2117509"/>
              <a:gd name="csY1" fmla="*/ 0 h 1206983"/>
              <a:gd name="csX2" fmla="*/ 772892 w 2117509"/>
              <a:gd name="csY2" fmla="*/ 0 h 1206983"/>
              <a:gd name="csX3" fmla="*/ 1293161 w 2117509"/>
              <a:gd name="csY3" fmla="*/ 0 h 1206983"/>
              <a:gd name="csX4" fmla="*/ 1916341 w 2117509"/>
              <a:gd name="csY4" fmla="*/ 0 h 1206983"/>
              <a:gd name="csX5" fmla="*/ 2117509 w 2117509"/>
              <a:gd name="csY5" fmla="*/ 201168 h 1206983"/>
              <a:gd name="csX6" fmla="*/ 2117509 w 2117509"/>
              <a:gd name="csY6" fmla="*/ 611538 h 1206983"/>
              <a:gd name="csX7" fmla="*/ 2117509 w 2117509"/>
              <a:gd name="csY7" fmla="*/ 1005815 h 1206983"/>
              <a:gd name="csX8" fmla="*/ 1916341 w 2117509"/>
              <a:gd name="csY8" fmla="*/ 1206983 h 1206983"/>
              <a:gd name="csX9" fmla="*/ 1378920 w 2117509"/>
              <a:gd name="csY9" fmla="*/ 1206983 h 1206983"/>
              <a:gd name="csX10" fmla="*/ 790044 w 2117509"/>
              <a:gd name="csY10" fmla="*/ 1206983 h 1206983"/>
              <a:gd name="csX11" fmla="*/ 201168 w 2117509"/>
              <a:gd name="csY11" fmla="*/ 1206983 h 1206983"/>
              <a:gd name="csX12" fmla="*/ 0 w 2117509"/>
              <a:gd name="csY12" fmla="*/ 1005815 h 1206983"/>
              <a:gd name="csX13" fmla="*/ 0 w 2117509"/>
              <a:gd name="csY13" fmla="*/ 619584 h 1206983"/>
              <a:gd name="csX14" fmla="*/ 0 w 2117509"/>
              <a:gd name="csY14" fmla="*/ 201168 h 1206983"/>
              <a:gd name="csX0" fmla="*/ 0 w 2117509"/>
              <a:gd name="csY0" fmla="*/ 201168 h 1206983"/>
              <a:gd name="csX1" fmla="*/ 201168 w 2117509"/>
              <a:gd name="csY1" fmla="*/ 0 h 1206983"/>
              <a:gd name="csX2" fmla="*/ 738589 w 2117509"/>
              <a:gd name="csY2" fmla="*/ 0 h 1206983"/>
              <a:gd name="csX3" fmla="*/ 1293161 w 2117509"/>
              <a:gd name="csY3" fmla="*/ 0 h 1206983"/>
              <a:gd name="csX4" fmla="*/ 1916341 w 2117509"/>
              <a:gd name="csY4" fmla="*/ 0 h 1206983"/>
              <a:gd name="csX5" fmla="*/ 2117509 w 2117509"/>
              <a:gd name="csY5" fmla="*/ 201168 h 1206983"/>
              <a:gd name="csX6" fmla="*/ 2117509 w 2117509"/>
              <a:gd name="csY6" fmla="*/ 587399 h 1206983"/>
              <a:gd name="csX7" fmla="*/ 2117509 w 2117509"/>
              <a:gd name="csY7" fmla="*/ 1005815 h 1206983"/>
              <a:gd name="csX8" fmla="*/ 1916341 w 2117509"/>
              <a:gd name="csY8" fmla="*/ 1206983 h 1206983"/>
              <a:gd name="csX9" fmla="*/ 1327465 w 2117509"/>
              <a:gd name="csY9" fmla="*/ 1206983 h 1206983"/>
              <a:gd name="csX10" fmla="*/ 755741 w 2117509"/>
              <a:gd name="csY10" fmla="*/ 1206983 h 1206983"/>
              <a:gd name="csX11" fmla="*/ 201168 w 2117509"/>
              <a:gd name="csY11" fmla="*/ 1206983 h 1206983"/>
              <a:gd name="csX12" fmla="*/ 0 w 2117509"/>
              <a:gd name="csY12" fmla="*/ 1005815 h 1206983"/>
              <a:gd name="csX13" fmla="*/ 0 w 2117509"/>
              <a:gd name="csY13" fmla="*/ 603492 h 1206983"/>
              <a:gd name="csX14" fmla="*/ 0 w 2117509"/>
              <a:gd name="csY14" fmla="*/ 201168 h 1206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17509" h="1206983" fill="none" extrusionOk="0">
                <a:moveTo>
                  <a:pt x="0" y="201168"/>
                </a:moveTo>
                <a:cubicBezTo>
                  <a:pt x="10816" y="78909"/>
                  <a:pt x="56540" y="-9230"/>
                  <a:pt x="201168" y="0"/>
                </a:cubicBezTo>
                <a:cubicBezTo>
                  <a:pt x="437800" y="5502"/>
                  <a:pt x="528662" y="4528"/>
                  <a:pt x="772892" y="0"/>
                </a:cubicBezTo>
                <a:cubicBezTo>
                  <a:pt x="1021483" y="-24248"/>
                  <a:pt x="1165117" y="-33533"/>
                  <a:pt x="1293161" y="0"/>
                </a:cubicBezTo>
                <a:cubicBezTo>
                  <a:pt x="1400742" y="41268"/>
                  <a:pt x="1634864" y="2107"/>
                  <a:pt x="1916341" y="0"/>
                </a:cubicBezTo>
                <a:cubicBezTo>
                  <a:pt x="2028695" y="18004"/>
                  <a:pt x="2131603" y="109189"/>
                  <a:pt x="2117509" y="201168"/>
                </a:cubicBezTo>
                <a:cubicBezTo>
                  <a:pt x="2118652" y="373457"/>
                  <a:pt x="2145112" y="472909"/>
                  <a:pt x="2117509" y="611538"/>
                </a:cubicBezTo>
                <a:cubicBezTo>
                  <a:pt x="2104475" y="750063"/>
                  <a:pt x="2134576" y="863957"/>
                  <a:pt x="2117509" y="1005815"/>
                </a:cubicBezTo>
                <a:cubicBezTo>
                  <a:pt x="2139580" y="1097332"/>
                  <a:pt x="2044660" y="1213311"/>
                  <a:pt x="1916341" y="1206983"/>
                </a:cubicBezTo>
                <a:cubicBezTo>
                  <a:pt x="1770750" y="1172002"/>
                  <a:pt x="1590200" y="1219659"/>
                  <a:pt x="1378920" y="1206983"/>
                </a:cubicBezTo>
                <a:cubicBezTo>
                  <a:pt x="1167900" y="1196373"/>
                  <a:pt x="1056805" y="1178792"/>
                  <a:pt x="790044" y="1206983"/>
                </a:cubicBezTo>
                <a:cubicBezTo>
                  <a:pt x="511595" y="1222149"/>
                  <a:pt x="482754" y="1212926"/>
                  <a:pt x="201168" y="1206983"/>
                </a:cubicBezTo>
                <a:cubicBezTo>
                  <a:pt x="76422" y="1225126"/>
                  <a:pt x="-29405" y="1161733"/>
                  <a:pt x="0" y="1005815"/>
                </a:cubicBezTo>
                <a:cubicBezTo>
                  <a:pt x="-11297" y="859358"/>
                  <a:pt x="1379" y="758875"/>
                  <a:pt x="0" y="619584"/>
                </a:cubicBezTo>
                <a:cubicBezTo>
                  <a:pt x="-6287" y="465066"/>
                  <a:pt x="9857" y="400574"/>
                  <a:pt x="0" y="201168"/>
                </a:cubicBezTo>
                <a:close/>
              </a:path>
              <a:path w="2117509" h="1206983" stroke="0" extrusionOk="0">
                <a:moveTo>
                  <a:pt x="0" y="201168"/>
                </a:moveTo>
                <a:cubicBezTo>
                  <a:pt x="4344" y="81597"/>
                  <a:pt x="90764" y="4925"/>
                  <a:pt x="201168" y="0"/>
                </a:cubicBezTo>
                <a:cubicBezTo>
                  <a:pt x="445769" y="24259"/>
                  <a:pt x="537870" y="4016"/>
                  <a:pt x="738589" y="0"/>
                </a:cubicBezTo>
                <a:cubicBezTo>
                  <a:pt x="923750" y="-22458"/>
                  <a:pt x="1121382" y="-42944"/>
                  <a:pt x="1293161" y="0"/>
                </a:cubicBezTo>
                <a:cubicBezTo>
                  <a:pt x="1477941" y="11271"/>
                  <a:pt x="1628310" y="18356"/>
                  <a:pt x="1916341" y="0"/>
                </a:cubicBezTo>
                <a:cubicBezTo>
                  <a:pt x="2046336" y="20643"/>
                  <a:pt x="2102066" y="89731"/>
                  <a:pt x="2117509" y="201168"/>
                </a:cubicBezTo>
                <a:cubicBezTo>
                  <a:pt x="2092225" y="397052"/>
                  <a:pt x="2117726" y="512617"/>
                  <a:pt x="2117509" y="587399"/>
                </a:cubicBezTo>
                <a:cubicBezTo>
                  <a:pt x="2126656" y="653878"/>
                  <a:pt x="2147284" y="853729"/>
                  <a:pt x="2117509" y="1005815"/>
                </a:cubicBezTo>
                <a:cubicBezTo>
                  <a:pt x="2083247" y="1126580"/>
                  <a:pt x="2011352" y="1174658"/>
                  <a:pt x="1916341" y="1206983"/>
                </a:cubicBezTo>
                <a:cubicBezTo>
                  <a:pt x="1775706" y="1201191"/>
                  <a:pt x="1603268" y="1269336"/>
                  <a:pt x="1327465" y="1206983"/>
                </a:cubicBezTo>
                <a:cubicBezTo>
                  <a:pt x="1063856" y="1202868"/>
                  <a:pt x="899166" y="1167960"/>
                  <a:pt x="755741" y="1206983"/>
                </a:cubicBezTo>
                <a:cubicBezTo>
                  <a:pt x="650209" y="1253479"/>
                  <a:pt x="346190" y="1209157"/>
                  <a:pt x="201168" y="1206983"/>
                </a:cubicBezTo>
                <a:cubicBezTo>
                  <a:pt x="60999" y="1191599"/>
                  <a:pt x="-4156" y="1112606"/>
                  <a:pt x="0" y="1005815"/>
                </a:cubicBezTo>
                <a:cubicBezTo>
                  <a:pt x="18867" y="868087"/>
                  <a:pt x="-15826" y="779685"/>
                  <a:pt x="0" y="603492"/>
                </a:cubicBezTo>
                <a:cubicBezTo>
                  <a:pt x="16536" y="448621"/>
                  <a:pt x="-6344" y="390384"/>
                  <a:pt x="0" y="201168"/>
                </a:cubicBezTo>
                <a:close/>
              </a:path>
              <a:path w="2117509" h="1206983" fill="none" stroke="0" extrusionOk="0">
                <a:moveTo>
                  <a:pt x="0" y="201168"/>
                </a:moveTo>
                <a:cubicBezTo>
                  <a:pt x="21943" y="66344"/>
                  <a:pt x="70196" y="26287"/>
                  <a:pt x="201168" y="0"/>
                </a:cubicBezTo>
                <a:cubicBezTo>
                  <a:pt x="458463" y="14706"/>
                  <a:pt x="518808" y="14547"/>
                  <a:pt x="772892" y="0"/>
                </a:cubicBezTo>
                <a:cubicBezTo>
                  <a:pt x="1042607" y="-6254"/>
                  <a:pt x="1171532" y="-23910"/>
                  <a:pt x="1293161" y="0"/>
                </a:cubicBezTo>
                <a:cubicBezTo>
                  <a:pt x="1411258" y="22071"/>
                  <a:pt x="1657570" y="8396"/>
                  <a:pt x="1916341" y="0"/>
                </a:cubicBezTo>
                <a:cubicBezTo>
                  <a:pt x="2033967" y="3783"/>
                  <a:pt x="2122166" y="103214"/>
                  <a:pt x="2117509" y="201168"/>
                </a:cubicBezTo>
                <a:cubicBezTo>
                  <a:pt x="2128849" y="368905"/>
                  <a:pt x="2120200" y="455311"/>
                  <a:pt x="2117509" y="611538"/>
                </a:cubicBezTo>
                <a:cubicBezTo>
                  <a:pt x="2103419" y="748794"/>
                  <a:pt x="2117812" y="855577"/>
                  <a:pt x="2117509" y="1005815"/>
                </a:cubicBezTo>
                <a:cubicBezTo>
                  <a:pt x="2100882" y="1096898"/>
                  <a:pt x="2008986" y="1227231"/>
                  <a:pt x="1916341" y="1206983"/>
                </a:cubicBezTo>
                <a:cubicBezTo>
                  <a:pt x="1772085" y="1179402"/>
                  <a:pt x="1592743" y="1226158"/>
                  <a:pt x="1378920" y="1206983"/>
                </a:cubicBezTo>
                <a:cubicBezTo>
                  <a:pt x="1150927" y="1193846"/>
                  <a:pt x="1063046" y="1208309"/>
                  <a:pt x="790044" y="1206983"/>
                </a:cubicBezTo>
                <a:cubicBezTo>
                  <a:pt x="508248" y="1214550"/>
                  <a:pt x="482512" y="1207023"/>
                  <a:pt x="201168" y="1206983"/>
                </a:cubicBezTo>
                <a:cubicBezTo>
                  <a:pt x="82724" y="1243339"/>
                  <a:pt x="-23273" y="1162099"/>
                  <a:pt x="0" y="1005815"/>
                </a:cubicBezTo>
                <a:cubicBezTo>
                  <a:pt x="-1917" y="861147"/>
                  <a:pt x="6686" y="768581"/>
                  <a:pt x="0" y="619584"/>
                </a:cubicBezTo>
                <a:cubicBezTo>
                  <a:pt x="7587" y="478231"/>
                  <a:pt x="12906" y="395141"/>
                  <a:pt x="0" y="201168"/>
                </a:cubicBezTo>
                <a:close/>
              </a:path>
            </a:pathLst>
          </a:custGeom>
          <a:ln w="57150">
            <a:solidFill>
              <a:schemeClr val="accent4"/>
            </a:solidFill>
            <a:extLst>
              <a:ext uri="{C807C97D-BFC1-408E-A445-0C87EB9F89A2}">
                <ask:lineSketchStyleProps xmlns:ask="http://schemas.microsoft.com/office/drawing/2018/sketchyshapes" sd="327292265">
                  <a:custGeom>
                    <a:avLst/>
                    <a:gdLst>
                      <a:gd name="csX0" fmla="*/ 0 w 2117509"/>
                      <a:gd name="csY0" fmla="*/ 201168 h 1206983"/>
                      <a:gd name="csX1" fmla="*/ 201168 w 2117509"/>
                      <a:gd name="csY1" fmla="*/ 0 h 1206983"/>
                      <a:gd name="csX2" fmla="*/ 772892 w 2117509"/>
                      <a:gd name="csY2" fmla="*/ 0 h 1206983"/>
                      <a:gd name="csX3" fmla="*/ 1293161 w 2117509"/>
                      <a:gd name="csY3" fmla="*/ 0 h 1206983"/>
                      <a:gd name="csX4" fmla="*/ 1916341 w 2117509"/>
                      <a:gd name="csY4" fmla="*/ 0 h 1206983"/>
                      <a:gd name="csX5" fmla="*/ 2117509 w 2117509"/>
                      <a:gd name="csY5" fmla="*/ 201168 h 1206983"/>
                      <a:gd name="csX6" fmla="*/ 2117509 w 2117509"/>
                      <a:gd name="csY6" fmla="*/ 611538 h 1206983"/>
                      <a:gd name="csX7" fmla="*/ 2117509 w 2117509"/>
                      <a:gd name="csY7" fmla="*/ 1005815 h 1206983"/>
                      <a:gd name="csX8" fmla="*/ 1916341 w 2117509"/>
                      <a:gd name="csY8" fmla="*/ 1206983 h 1206983"/>
                      <a:gd name="csX9" fmla="*/ 1378920 w 2117509"/>
                      <a:gd name="csY9" fmla="*/ 1206983 h 1206983"/>
                      <a:gd name="csX10" fmla="*/ 790044 w 2117509"/>
                      <a:gd name="csY10" fmla="*/ 1206983 h 1206983"/>
                      <a:gd name="csX11" fmla="*/ 201168 w 2117509"/>
                      <a:gd name="csY11" fmla="*/ 1206983 h 1206983"/>
                      <a:gd name="csX12" fmla="*/ 0 w 2117509"/>
                      <a:gd name="csY12" fmla="*/ 1005815 h 1206983"/>
                      <a:gd name="csX13" fmla="*/ 0 w 2117509"/>
                      <a:gd name="csY13" fmla="*/ 619584 h 1206983"/>
                      <a:gd name="csX14" fmla="*/ 0 w 2117509"/>
                      <a:gd name="csY14" fmla="*/ 201168 h 12069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17509" h="1206983" fill="none" extrusionOk="0">
                        <a:moveTo>
                          <a:pt x="0" y="201168"/>
                        </a:moveTo>
                        <a:cubicBezTo>
                          <a:pt x="14135" y="78291"/>
                          <a:pt x="74450" y="2906"/>
                          <a:pt x="201168" y="0"/>
                        </a:cubicBezTo>
                        <a:cubicBezTo>
                          <a:pt x="448962" y="10384"/>
                          <a:pt x="530216" y="10013"/>
                          <a:pt x="772892" y="0"/>
                        </a:cubicBezTo>
                        <a:cubicBezTo>
                          <a:pt x="1015568" y="-10013"/>
                          <a:pt x="1181848" y="-19987"/>
                          <a:pt x="1293161" y="0"/>
                        </a:cubicBezTo>
                        <a:cubicBezTo>
                          <a:pt x="1404474" y="19987"/>
                          <a:pt x="1689634" y="-3379"/>
                          <a:pt x="1916341" y="0"/>
                        </a:cubicBezTo>
                        <a:cubicBezTo>
                          <a:pt x="2036617" y="-723"/>
                          <a:pt x="2138311" y="99678"/>
                          <a:pt x="2117509" y="201168"/>
                        </a:cubicBezTo>
                        <a:cubicBezTo>
                          <a:pt x="2121028" y="375744"/>
                          <a:pt x="2128184" y="473072"/>
                          <a:pt x="2117509" y="611538"/>
                        </a:cubicBezTo>
                        <a:cubicBezTo>
                          <a:pt x="2106835" y="750004"/>
                          <a:pt x="2119583" y="852261"/>
                          <a:pt x="2117509" y="1005815"/>
                        </a:cubicBezTo>
                        <a:cubicBezTo>
                          <a:pt x="2118371" y="1098779"/>
                          <a:pt x="2019350" y="1211748"/>
                          <a:pt x="1916341" y="1206983"/>
                        </a:cubicBezTo>
                        <a:cubicBezTo>
                          <a:pt x="1763789" y="1207534"/>
                          <a:pt x="1596194" y="1220110"/>
                          <a:pt x="1378920" y="1206983"/>
                        </a:cubicBezTo>
                        <a:cubicBezTo>
                          <a:pt x="1161646" y="1193856"/>
                          <a:pt x="1068764" y="1195196"/>
                          <a:pt x="790044" y="1206983"/>
                        </a:cubicBezTo>
                        <a:cubicBezTo>
                          <a:pt x="511324" y="1218770"/>
                          <a:pt x="483559" y="1210840"/>
                          <a:pt x="201168" y="1206983"/>
                        </a:cubicBezTo>
                        <a:cubicBezTo>
                          <a:pt x="90819" y="1216392"/>
                          <a:pt x="-8431" y="1138769"/>
                          <a:pt x="0" y="1005815"/>
                        </a:cubicBezTo>
                        <a:cubicBezTo>
                          <a:pt x="-4655" y="853970"/>
                          <a:pt x="4180" y="767842"/>
                          <a:pt x="0" y="619584"/>
                        </a:cubicBezTo>
                        <a:cubicBezTo>
                          <a:pt x="-4180" y="471326"/>
                          <a:pt x="9535" y="397949"/>
                          <a:pt x="0" y="201168"/>
                        </a:cubicBezTo>
                        <a:close/>
                      </a:path>
                      <a:path w="2117509" h="1206983" stroke="0" extrusionOk="0">
                        <a:moveTo>
                          <a:pt x="0" y="201168"/>
                        </a:moveTo>
                        <a:cubicBezTo>
                          <a:pt x="7265" y="78950"/>
                          <a:pt x="87248" y="15487"/>
                          <a:pt x="201168" y="0"/>
                        </a:cubicBezTo>
                        <a:cubicBezTo>
                          <a:pt x="423475" y="18418"/>
                          <a:pt x="544698" y="17175"/>
                          <a:pt x="738589" y="0"/>
                        </a:cubicBezTo>
                        <a:cubicBezTo>
                          <a:pt x="932480" y="-17175"/>
                          <a:pt x="1088854" y="-24932"/>
                          <a:pt x="1293161" y="0"/>
                        </a:cubicBezTo>
                        <a:cubicBezTo>
                          <a:pt x="1497468" y="24932"/>
                          <a:pt x="1622913" y="19611"/>
                          <a:pt x="1916341" y="0"/>
                        </a:cubicBezTo>
                        <a:cubicBezTo>
                          <a:pt x="2035417" y="849"/>
                          <a:pt x="2126701" y="75029"/>
                          <a:pt x="2117509" y="201168"/>
                        </a:cubicBezTo>
                        <a:cubicBezTo>
                          <a:pt x="2102628" y="379468"/>
                          <a:pt x="2114623" y="498226"/>
                          <a:pt x="2117509" y="587399"/>
                        </a:cubicBezTo>
                        <a:cubicBezTo>
                          <a:pt x="2120395" y="676572"/>
                          <a:pt x="2123189" y="845969"/>
                          <a:pt x="2117509" y="1005815"/>
                        </a:cubicBezTo>
                        <a:cubicBezTo>
                          <a:pt x="2106402" y="1121390"/>
                          <a:pt x="2029305" y="1184250"/>
                          <a:pt x="1916341" y="1206983"/>
                        </a:cubicBezTo>
                        <a:cubicBezTo>
                          <a:pt x="1792076" y="1217683"/>
                          <a:pt x="1610692" y="1231357"/>
                          <a:pt x="1327465" y="1206983"/>
                        </a:cubicBezTo>
                        <a:cubicBezTo>
                          <a:pt x="1044238" y="1182609"/>
                          <a:pt x="894255" y="1178565"/>
                          <a:pt x="755741" y="1206983"/>
                        </a:cubicBezTo>
                        <a:cubicBezTo>
                          <a:pt x="617227" y="1235401"/>
                          <a:pt x="351554" y="1217456"/>
                          <a:pt x="201168" y="1206983"/>
                        </a:cubicBezTo>
                        <a:cubicBezTo>
                          <a:pt x="84670" y="1187314"/>
                          <a:pt x="-1405" y="1121594"/>
                          <a:pt x="0" y="1005815"/>
                        </a:cubicBezTo>
                        <a:cubicBezTo>
                          <a:pt x="11891" y="867085"/>
                          <a:pt x="-15849" y="756709"/>
                          <a:pt x="0" y="603492"/>
                        </a:cubicBezTo>
                        <a:cubicBezTo>
                          <a:pt x="15849" y="450275"/>
                          <a:pt x="-11150" y="393827"/>
                          <a:pt x="0" y="201168"/>
                        </a:cubicBezTo>
                        <a:close/>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Strategic planning meetings/ collaborative sessions</a:t>
            </a:r>
          </a:p>
        </p:txBody>
      </p:sp>
      <p:sp>
        <p:nvSpPr>
          <p:cNvPr id="10" name="Rectangle: Rounded Corners 9">
            <a:extLst>
              <a:ext uri="{FF2B5EF4-FFF2-40B4-BE49-F238E27FC236}">
                <a16:creationId xmlns:a16="http://schemas.microsoft.com/office/drawing/2014/main" id="{39B54188-A661-E06C-7527-A947BEE99AB9}"/>
              </a:ext>
            </a:extLst>
          </p:cNvPr>
          <p:cNvSpPr/>
          <p:nvPr/>
        </p:nvSpPr>
        <p:spPr>
          <a:xfrm>
            <a:off x="10623813" y="3938790"/>
            <a:ext cx="1525421" cy="1028993"/>
          </a:xfrm>
          <a:custGeom>
            <a:avLst/>
            <a:gdLst>
              <a:gd name="csX0" fmla="*/ 0 w 1525421"/>
              <a:gd name="csY0" fmla="*/ 171502 h 1028993"/>
              <a:gd name="csX1" fmla="*/ 171502 w 1525421"/>
              <a:gd name="csY1" fmla="*/ 0 h 1028993"/>
              <a:gd name="csX2" fmla="*/ 762711 w 1525421"/>
              <a:gd name="csY2" fmla="*/ 0 h 1028993"/>
              <a:gd name="csX3" fmla="*/ 1353919 w 1525421"/>
              <a:gd name="csY3" fmla="*/ 0 h 1028993"/>
              <a:gd name="csX4" fmla="*/ 1525421 w 1525421"/>
              <a:gd name="csY4" fmla="*/ 171502 h 1028993"/>
              <a:gd name="csX5" fmla="*/ 1525421 w 1525421"/>
              <a:gd name="csY5" fmla="*/ 857491 h 1028993"/>
              <a:gd name="csX6" fmla="*/ 1353919 w 1525421"/>
              <a:gd name="csY6" fmla="*/ 1028993 h 1028993"/>
              <a:gd name="csX7" fmla="*/ 750886 w 1525421"/>
              <a:gd name="csY7" fmla="*/ 1028993 h 1028993"/>
              <a:gd name="csX8" fmla="*/ 171502 w 1525421"/>
              <a:gd name="csY8" fmla="*/ 1028993 h 1028993"/>
              <a:gd name="csX9" fmla="*/ 0 w 1525421"/>
              <a:gd name="csY9" fmla="*/ 857491 h 1028993"/>
              <a:gd name="csX10" fmla="*/ 0 w 1525421"/>
              <a:gd name="csY10" fmla="*/ 171502 h 10289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25421" h="1028993" fill="none" extrusionOk="0">
                <a:moveTo>
                  <a:pt x="0" y="171502"/>
                </a:moveTo>
                <a:cubicBezTo>
                  <a:pt x="-1276" y="81814"/>
                  <a:pt x="69394" y="6843"/>
                  <a:pt x="171502" y="0"/>
                </a:cubicBezTo>
                <a:cubicBezTo>
                  <a:pt x="356594" y="17333"/>
                  <a:pt x="526183" y="-16888"/>
                  <a:pt x="762711" y="0"/>
                </a:cubicBezTo>
                <a:cubicBezTo>
                  <a:pt x="999239" y="16888"/>
                  <a:pt x="1165221" y="7269"/>
                  <a:pt x="1353919" y="0"/>
                </a:cubicBezTo>
                <a:cubicBezTo>
                  <a:pt x="1461998" y="8776"/>
                  <a:pt x="1513479" y="91733"/>
                  <a:pt x="1525421" y="171502"/>
                </a:cubicBezTo>
                <a:cubicBezTo>
                  <a:pt x="1519873" y="482221"/>
                  <a:pt x="1528216" y="617903"/>
                  <a:pt x="1525421" y="857491"/>
                </a:cubicBezTo>
                <a:cubicBezTo>
                  <a:pt x="1521838" y="970183"/>
                  <a:pt x="1450733" y="1036316"/>
                  <a:pt x="1353919" y="1028993"/>
                </a:cubicBezTo>
                <a:cubicBezTo>
                  <a:pt x="1186790" y="1040289"/>
                  <a:pt x="1020765" y="1019196"/>
                  <a:pt x="750886" y="1028993"/>
                </a:cubicBezTo>
                <a:cubicBezTo>
                  <a:pt x="481007" y="1038790"/>
                  <a:pt x="449414" y="1021180"/>
                  <a:pt x="171502" y="1028993"/>
                </a:cubicBezTo>
                <a:cubicBezTo>
                  <a:pt x="89153" y="1046415"/>
                  <a:pt x="-17294" y="962727"/>
                  <a:pt x="0" y="857491"/>
                </a:cubicBezTo>
                <a:cubicBezTo>
                  <a:pt x="1998" y="584128"/>
                  <a:pt x="-8132" y="444506"/>
                  <a:pt x="0" y="171502"/>
                </a:cubicBezTo>
                <a:close/>
              </a:path>
              <a:path w="1525421" h="1028993" stroke="0" extrusionOk="0">
                <a:moveTo>
                  <a:pt x="0" y="171502"/>
                </a:moveTo>
                <a:cubicBezTo>
                  <a:pt x="2592" y="87339"/>
                  <a:pt x="78095" y="18731"/>
                  <a:pt x="171502" y="0"/>
                </a:cubicBezTo>
                <a:cubicBezTo>
                  <a:pt x="299323" y="15456"/>
                  <a:pt x="488928" y="-6468"/>
                  <a:pt x="762711" y="0"/>
                </a:cubicBezTo>
                <a:cubicBezTo>
                  <a:pt x="1036494" y="6468"/>
                  <a:pt x="1223080" y="10791"/>
                  <a:pt x="1353919" y="0"/>
                </a:cubicBezTo>
                <a:cubicBezTo>
                  <a:pt x="1444645" y="794"/>
                  <a:pt x="1516772" y="71662"/>
                  <a:pt x="1525421" y="171502"/>
                </a:cubicBezTo>
                <a:cubicBezTo>
                  <a:pt x="1515524" y="330607"/>
                  <a:pt x="1539385" y="662867"/>
                  <a:pt x="1525421" y="857491"/>
                </a:cubicBezTo>
                <a:cubicBezTo>
                  <a:pt x="1517969" y="951581"/>
                  <a:pt x="1451161" y="1033358"/>
                  <a:pt x="1353919" y="1028993"/>
                </a:cubicBezTo>
                <a:cubicBezTo>
                  <a:pt x="1197117" y="1032247"/>
                  <a:pt x="931906" y="1035824"/>
                  <a:pt x="774535" y="1028993"/>
                </a:cubicBezTo>
                <a:cubicBezTo>
                  <a:pt x="617164" y="1022162"/>
                  <a:pt x="466587" y="1041291"/>
                  <a:pt x="171502" y="1028993"/>
                </a:cubicBezTo>
                <a:cubicBezTo>
                  <a:pt x="94686" y="1042733"/>
                  <a:pt x="4763" y="947704"/>
                  <a:pt x="0" y="857491"/>
                </a:cubicBezTo>
                <a:cubicBezTo>
                  <a:pt x="25176" y="646262"/>
                  <a:pt x="-34056" y="494838"/>
                  <a:pt x="0" y="171502"/>
                </a:cubicBezTo>
                <a:close/>
              </a:path>
            </a:pathLst>
          </a:custGeom>
          <a:ln w="57150">
            <a:solidFill>
              <a:schemeClr val="accent4"/>
            </a:solidFill>
            <a:extLst>
              <a:ext uri="{C807C97D-BFC1-408E-A445-0C87EB9F89A2}">
                <ask:lineSketchStyleProps xmlns:ask="http://schemas.microsoft.com/office/drawing/2018/sketchyshapes" sd="2828239415">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Securing future funding</a:t>
            </a:r>
          </a:p>
        </p:txBody>
      </p:sp>
      <p:sp>
        <p:nvSpPr>
          <p:cNvPr id="11" name="Rectangle: Rounded Corners 10">
            <a:extLst>
              <a:ext uri="{FF2B5EF4-FFF2-40B4-BE49-F238E27FC236}">
                <a16:creationId xmlns:a16="http://schemas.microsoft.com/office/drawing/2014/main" id="{30C71E33-6BF9-E8F7-58F1-28F717BCFD97}"/>
              </a:ext>
            </a:extLst>
          </p:cNvPr>
          <p:cNvSpPr/>
          <p:nvPr/>
        </p:nvSpPr>
        <p:spPr>
          <a:xfrm>
            <a:off x="9433184" y="2615324"/>
            <a:ext cx="2452172" cy="851030"/>
          </a:xfrm>
          <a:custGeom>
            <a:avLst/>
            <a:gdLst>
              <a:gd name="csX0" fmla="*/ 0 w 2452172"/>
              <a:gd name="csY0" fmla="*/ 141841 h 851030"/>
              <a:gd name="csX1" fmla="*/ 141841 w 2452172"/>
              <a:gd name="csY1" fmla="*/ 0 h 851030"/>
              <a:gd name="csX2" fmla="*/ 618909 w 2452172"/>
              <a:gd name="csY2" fmla="*/ 0 h 851030"/>
              <a:gd name="csX3" fmla="*/ 1182716 w 2452172"/>
              <a:gd name="csY3" fmla="*/ 0 h 851030"/>
              <a:gd name="csX4" fmla="*/ 1681469 w 2452172"/>
              <a:gd name="csY4" fmla="*/ 0 h 851030"/>
              <a:gd name="csX5" fmla="*/ 2310331 w 2452172"/>
              <a:gd name="csY5" fmla="*/ 0 h 851030"/>
              <a:gd name="csX6" fmla="*/ 2452172 w 2452172"/>
              <a:gd name="csY6" fmla="*/ 141841 h 851030"/>
              <a:gd name="csX7" fmla="*/ 2452172 w 2452172"/>
              <a:gd name="csY7" fmla="*/ 709189 h 851030"/>
              <a:gd name="csX8" fmla="*/ 2310331 w 2452172"/>
              <a:gd name="csY8" fmla="*/ 851030 h 851030"/>
              <a:gd name="csX9" fmla="*/ 1811578 w 2452172"/>
              <a:gd name="csY9" fmla="*/ 851030 h 851030"/>
              <a:gd name="csX10" fmla="*/ 1226086 w 2452172"/>
              <a:gd name="csY10" fmla="*/ 851030 h 851030"/>
              <a:gd name="csX11" fmla="*/ 640594 w 2452172"/>
              <a:gd name="csY11" fmla="*/ 851030 h 851030"/>
              <a:gd name="csX12" fmla="*/ 141841 w 2452172"/>
              <a:gd name="csY12" fmla="*/ 851030 h 851030"/>
              <a:gd name="csX13" fmla="*/ 0 w 2452172"/>
              <a:gd name="csY13" fmla="*/ 709189 h 851030"/>
              <a:gd name="csX14" fmla="*/ 0 w 2452172"/>
              <a:gd name="csY14" fmla="*/ 141841 h 851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452172" h="851030" fill="none" extrusionOk="0">
                <a:moveTo>
                  <a:pt x="0" y="141841"/>
                </a:moveTo>
                <a:cubicBezTo>
                  <a:pt x="9082" y="60319"/>
                  <a:pt x="50780" y="9902"/>
                  <a:pt x="141841" y="0"/>
                </a:cubicBezTo>
                <a:cubicBezTo>
                  <a:pt x="366324" y="6872"/>
                  <a:pt x="501546" y="17785"/>
                  <a:pt x="618909" y="0"/>
                </a:cubicBezTo>
                <a:cubicBezTo>
                  <a:pt x="736272" y="-17785"/>
                  <a:pt x="926285" y="10637"/>
                  <a:pt x="1182716" y="0"/>
                </a:cubicBezTo>
                <a:cubicBezTo>
                  <a:pt x="1439147" y="-10637"/>
                  <a:pt x="1568228" y="-18479"/>
                  <a:pt x="1681469" y="0"/>
                </a:cubicBezTo>
                <a:cubicBezTo>
                  <a:pt x="1794710" y="18479"/>
                  <a:pt x="2137864" y="-6727"/>
                  <a:pt x="2310331" y="0"/>
                </a:cubicBezTo>
                <a:cubicBezTo>
                  <a:pt x="2392529" y="3787"/>
                  <a:pt x="2453865" y="67508"/>
                  <a:pt x="2452172" y="141841"/>
                </a:cubicBezTo>
                <a:cubicBezTo>
                  <a:pt x="2436045" y="412813"/>
                  <a:pt x="2438927" y="595495"/>
                  <a:pt x="2452172" y="709189"/>
                </a:cubicBezTo>
                <a:cubicBezTo>
                  <a:pt x="2437670" y="781486"/>
                  <a:pt x="2399597" y="851414"/>
                  <a:pt x="2310331" y="851030"/>
                </a:cubicBezTo>
                <a:cubicBezTo>
                  <a:pt x="2115325" y="854604"/>
                  <a:pt x="2020513" y="839910"/>
                  <a:pt x="1811578" y="851030"/>
                </a:cubicBezTo>
                <a:cubicBezTo>
                  <a:pt x="1602643" y="862150"/>
                  <a:pt x="1418708" y="836489"/>
                  <a:pt x="1226086" y="851030"/>
                </a:cubicBezTo>
                <a:cubicBezTo>
                  <a:pt x="1033464" y="865571"/>
                  <a:pt x="830089" y="861524"/>
                  <a:pt x="640594" y="851030"/>
                </a:cubicBezTo>
                <a:cubicBezTo>
                  <a:pt x="451099" y="840536"/>
                  <a:pt x="346957" y="856046"/>
                  <a:pt x="141841" y="851030"/>
                </a:cubicBezTo>
                <a:cubicBezTo>
                  <a:pt x="69804" y="848258"/>
                  <a:pt x="548" y="798205"/>
                  <a:pt x="0" y="709189"/>
                </a:cubicBezTo>
                <a:cubicBezTo>
                  <a:pt x="-204" y="467018"/>
                  <a:pt x="26115" y="262620"/>
                  <a:pt x="0" y="141841"/>
                </a:cubicBezTo>
                <a:close/>
              </a:path>
              <a:path w="2452172" h="851030" stroke="0" extrusionOk="0">
                <a:moveTo>
                  <a:pt x="0" y="141841"/>
                </a:moveTo>
                <a:cubicBezTo>
                  <a:pt x="4647" y="45722"/>
                  <a:pt x="78698" y="-5020"/>
                  <a:pt x="141841" y="0"/>
                </a:cubicBezTo>
                <a:cubicBezTo>
                  <a:pt x="292183" y="21022"/>
                  <a:pt x="497635" y="9086"/>
                  <a:pt x="662279" y="0"/>
                </a:cubicBezTo>
                <a:cubicBezTo>
                  <a:pt x="826923" y="-9086"/>
                  <a:pt x="1039093" y="-26362"/>
                  <a:pt x="1204401" y="0"/>
                </a:cubicBezTo>
                <a:cubicBezTo>
                  <a:pt x="1369709" y="26362"/>
                  <a:pt x="1514547" y="876"/>
                  <a:pt x="1768209" y="0"/>
                </a:cubicBezTo>
                <a:cubicBezTo>
                  <a:pt x="2021871" y="-876"/>
                  <a:pt x="2075478" y="-1459"/>
                  <a:pt x="2310331" y="0"/>
                </a:cubicBezTo>
                <a:cubicBezTo>
                  <a:pt x="2393911" y="-2237"/>
                  <a:pt x="2440380" y="55026"/>
                  <a:pt x="2452172" y="141841"/>
                </a:cubicBezTo>
                <a:cubicBezTo>
                  <a:pt x="2453673" y="281905"/>
                  <a:pt x="2455954" y="474279"/>
                  <a:pt x="2452172" y="709189"/>
                </a:cubicBezTo>
                <a:cubicBezTo>
                  <a:pt x="2437311" y="797448"/>
                  <a:pt x="2390991" y="866010"/>
                  <a:pt x="2310331" y="851030"/>
                </a:cubicBezTo>
                <a:cubicBezTo>
                  <a:pt x="2143962" y="858948"/>
                  <a:pt x="2031993" y="858510"/>
                  <a:pt x="1789893" y="851030"/>
                </a:cubicBezTo>
                <a:cubicBezTo>
                  <a:pt x="1547793" y="843550"/>
                  <a:pt x="1411555" y="829470"/>
                  <a:pt x="1204401" y="851030"/>
                </a:cubicBezTo>
                <a:cubicBezTo>
                  <a:pt x="997247" y="872590"/>
                  <a:pt x="789967" y="870399"/>
                  <a:pt x="640594" y="851030"/>
                </a:cubicBezTo>
                <a:cubicBezTo>
                  <a:pt x="491221" y="831661"/>
                  <a:pt x="334815" y="849960"/>
                  <a:pt x="141841" y="851030"/>
                </a:cubicBezTo>
                <a:cubicBezTo>
                  <a:pt x="60993" y="853920"/>
                  <a:pt x="10503" y="782655"/>
                  <a:pt x="0" y="709189"/>
                </a:cubicBezTo>
                <a:cubicBezTo>
                  <a:pt x="-20751" y="472135"/>
                  <a:pt x="26354" y="310536"/>
                  <a:pt x="0" y="141841"/>
                </a:cubicBezTo>
                <a:close/>
              </a:path>
            </a:pathLst>
          </a:custGeom>
          <a:ln w="57150">
            <a:solidFill>
              <a:schemeClr val="accent4"/>
            </a:solidFill>
            <a:extLst>
              <a:ext uri="{C807C97D-BFC1-408E-A445-0C87EB9F89A2}">
                <ask:lineSketchStyleProps xmlns:ask="http://schemas.microsoft.com/office/drawing/2018/sketchyshapes" sd="743068116">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Ongoing communication and close coordination</a:t>
            </a:r>
          </a:p>
        </p:txBody>
      </p:sp>
      <p:sp>
        <p:nvSpPr>
          <p:cNvPr id="12" name="TextBox 11">
            <a:extLst>
              <a:ext uri="{FF2B5EF4-FFF2-40B4-BE49-F238E27FC236}">
                <a16:creationId xmlns:a16="http://schemas.microsoft.com/office/drawing/2014/main" id="{3DC825F2-A6B3-7CB3-44F2-6D2240E92A57}"/>
              </a:ext>
            </a:extLst>
          </p:cNvPr>
          <p:cNvSpPr txBox="1"/>
          <p:nvPr/>
        </p:nvSpPr>
        <p:spPr>
          <a:xfrm>
            <a:off x="2458390" y="2095946"/>
            <a:ext cx="2189206" cy="307777"/>
          </a:xfrm>
          <a:prstGeom prst="rect">
            <a:avLst/>
          </a:prstGeom>
          <a:noFill/>
        </p:spPr>
        <p:txBody>
          <a:bodyPr wrap="square" rtlCol="0">
            <a:spAutoFit/>
          </a:bodyPr>
          <a:lstStyle/>
          <a:p>
            <a:r>
              <a:rPr lang="en-GB" u="sng" dirty="0">
                <a:latin typeface="Poppins" panose="00000500000000000000" pitchFamily="2" charset="0"/>
                <a:cs typeface="Poppins" panose="00000500000000000000" pitchFamily="2" charset="0"/>
              </a:rPr>
              <a:t>Examples of benefits:</a:t>
            </a:r>
          </a:p>
        </p:txBody>
      </p:sp>
      <p:sp>
        <p:nvSpPr>
          <p:cNvPr id="13" name="TextBox 12">
            <a:extLst>
              <a:ext uri="{FF2B5EF4-FFF2-40B4-BE49-F238E27FC236}">
                <a16:creationId xmlns:a16="http://schemas.microsoft.com/office/drawing/2014/main" id="{C6BC4690-3860-42D0-D8BB-990963D6FF7D}"/>
              </a:ext>
            </a:extLst>
          </p:cNvPr>
          <p:cNvSpPr txBox="1"/>
          <p:nvPr/>
        </p:nvSpPr>
        <p:spPr>
          <a:xfrm>
            <a:off x="8583440" y="1988224"/>
            <a:ext cx="2860414" cy="523220"/>
          </a:xfrm>
          <a:prstGeom prst="rect">
            <a:avLst/>
          </a:prstGeom>
          <a:noFill/>
        </p:spPr>
        <p:txBody>
          <a:bodyPr wrap="square" rtlCol="0">
            <a:spAutoFit/>
          </a:bodyPr>
          <a:lstStyle/>
          <a:p>
            <a:r>
              <a:rPr lang="en-GB" u="sng" dirty="0">
                <a:latin typeface="Poppins" panose="00000500000000000000" pitchFamily="2" charset="0"/>
                <a:cs typeface="Poppins" panose="00000500000000000000" pitchFamily="2" charset="0"/>
              </a:rPr>
              <a:t>Examples of how challenges were avoided/ overcome:</a:t>
            </a:r>
          </a:p>
        </p:txBody>
      </p:sp>
      <p:sp>
        <p:nvSpPr>
          <p:cNvPr id="15" name="TextBox 14">
            <a:extLst>
              <a:ext uri="{FF2B5EF4-FFF2-40B4-BE49-F238E27FC236}">
                <a16:creationId xmlns:a16="http://schemas.microsoft.com/office/drawing/2014/main" id="{8C1E6486-A164-6E5C-805E-68A48EDE517B}"/>
              </a:ext>
            </a:extLst>
          </p:cNvPr>
          <p:cNvSpPr txBox="1"/>
          <p:nvPr/>
        </p:nvSpPr>
        <p:spPr>
          <a:xfrm>
            <a:off x="8583440" y="5432103"/>
            <a:ext cx="3484110" cy="1323439"/>
          </a:xfrm>
          <a:prstGeom prst="rect">
            <a:avLst/>
          </a:prstGeom>
          <a:solidFill>
            <a:schemeClr val="accent4"/>
          </a:solidFill>
        </p:spPr>
        <p:txBody>
          <a:bodyPr wrap="square">
            <a:spAutoFit/>
          </a:bodyPr>
          <a:lstStyle/>
          <a:p>
            <a:r>
              <a:rPr lang="en-US" sz="1600" dirty="0">
                <a:latin typeface="Poppins" panose="00000500000000000000" pitchFamily="2" charset="0"/>
              </a:rPr>
              <a:t>A</a:t>
            </a:r>
            <a:r>
              <a:rPr lang="en-US" sz="1600" b="0" i="0" u="none" strike="noStrike" dirty="0">
                <a:solidFill>
                  <a:srgbClr val="000000"/>
                </a:solidFill>
                <a:effectLst/>
                <a:latin typeface="Poppins" panose="00000500000000000000" pitchFamily="2" charset="0"/>
              </a:rPr>
              <a:t>ligned goals, increased confidence and more targeted signposting. These changes helped improve how VCSEs address health inequalities</a:t>
            </a:r>
            <a:r>
              <a:rPr lang="en-US" sz="1600" b="0" i="1" u="none" strike="noStrike" dirty="0">
                <a:solidFill>
                  <a:srgbClr val="000000"/>
                </a:solidFill>
                <a:effectLst/>
                <a:latin typeface="Poppins" panose="00000500000000000000" pitchFamily="2" charset="0"/>
              </a:rPr>
              <a:t>.</a:t>
            </a:r>
            <a:endParaRPr lang="en-GB" sz="1600" dirty="0"/>
          </a:p>
        </p:txBody>
      </p:sp>
      <p:sp>
        <p:nvSpPr>
          <p:cNvPr id="16" name="Arrow: Down 15">
            <a:extLst>
              <a:ext uri="{FF2B5EF4-FFF2-40B4-BE49-F238E27FC236}">
                <a16:creationId xmlns:a16="http://schemas.microsoft.com/office/drawing/2014/main" id="{8BE239F8-AA76-8C44-9EF0-96D79B89CE5F}"/>
              </a:ext>
            </a:extLst>
          </p:cNvPr>
          <p:cNvSpPr/>
          <p:nvPr/>
        </p:nvSpPr>
        <p:spPr>
          <a:xfrm>
            <a:off x="10152320" y="4952349"/>
            <a:ext cx="547556" cy="420174"/>
          </a:xfrm>
          <a:prstGeom prst="downArrow">
            <a:avLst>
              <a:gd name="adj1" fmla="val 22920"/>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92F6BD69-29A2-75C9-D289-6F9B49157FBB}"/>
              </a:ext>
            </a:extLst>
          </p:cNvPr>
          <p:cNvSpPr/>
          <p:nvPr/>
        </p:nvSpPr>
        <p:spPr>
          <a:xfrm>
            <a:off x="5657296" y="2947590"/>
            <a:ext cx="1742754" cy="753762"/>
          </a:xfrm>
          <a:custGeom>
            <a:avLst/>
            <a:gdLst>
              <a:gd name="csX0" fmla="*/ 0 w 1742754"/>
              <a:gd name="csY0" fmla="*/ 125630 h 753762"/>
              <a:gd name="csX1" fmla="*/ 125630 w 1742754"/>
              <a:gd name="csY1" fmla="*/ 0 h 753762"/>
              <a:gd name="csX2" fmla="*/ 622795 w 1742754"/>
              <a:gd name="csY2" fmla="*/ 0 h 753762"/>
              <a:gd name="csX3" fmla="*/ 1090129 w 1742754"/>
              <a:gd name="csY3" fmla="*/ 0 h 753762"/>
              <a:gd name="csX4" fmla="*/ 1617124 w 1742754"/>
              <a:gd name="csY4" fmla="*/ 0 h 753762"/>
              <a:gd name="csX5" fmla="*/ 1742754 w 1742754"/>
              <a:gd name="csY5" fmla="*/ 125630 h 753762"/>
              <a:gd name="csX6" fmla="*/ 1742754 w 1742754"/>
              <a:gd name="csY6" fmla="*/ 628132 h 753762"/>
              <a:gd name="csX7" fmla="*/ 1617124 w 1742754"/>
              <a:gd name="csY7" fmla="*/ 753762 h 753762"/>
              <a:gd name="csX8" fmla="*/ 1090129 w 1742754"/>
              <a:gd name="csY8" fmla="*/ 753762 h 753762"/>
              <a:gd name="csX9" fmla="*/ 592965 w 1742754"/>
              <a:gd name="csY9" fmla="*/ 753762 h 753762"/>
              <a:gd name="csX10" fmla="*/ 125630 w 1742754"/>
              <a:gd name="csY10" fmla="*/ 753762 h 753762"/>
              <a:gd name="csX11" fmla="*/ 0 w 1742754"/>
              <a:gd name="csY11" fmla="*/ 628132 h 753762"/>
              <a:gd name="csX12" fmla="*/ 0 w 1742754"/>
              <a:gd name="csY12" fmla="*/ 125630 h 7537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42754" h="753762" fill="none" extrusionOk="0">
                <a:moveTo>
                  <a:pt x="0" y="125630"/>
                </a:moveTo>
                <a:cubicBezTo>
                  <a:pt x="-1899" y="56931"/>
                  <a:pt x="46056" y="8463"/>
                  <a:pt x="125630" y="0"/>
                </a:cubicBezTo>
                <a:cubicBezTo>
                  <a:pt x="340954" y="-57956"/>
                  <a:pt x="454925" y="58422"/>
                  <a:pt x="622795" y="0"/>
                </a:cubicBezTo>
                <a:cubicBezTo>
                  <a:pt x="790665" y="-58422"/>
                  <a:pt x="916964" y="44378"/>
                  <a:pt x="1090129" y="0"/>
                </a:cubicBezTo>
                <a:cubicBezTo>
                  <a:pt x="1263294" y="-44378"/>
                  <a:pt x="1393743" y="53808"/>
                  <a:pt x="1617124" y="0"/>
                </a:cubicBezTo>
                <a:cubicBezTo>
                  <a:pt x="1685312" y="-3103"/>
                  <a:pt x="1745346" y="45943"/>
                  <a:pt x="1742754" y="125630"/>
                </a:cubicBezTo>
                <a:cubicBezTo>
                  <a:pt x="1778041" y="265610"/>
                  <a:pt x="1712000" y="510606"/>
                  <a:pt x="1742754" y="628132"/>
                </a:cubicBezTo>
                <a:cubicBezTo>
                  <a:pt x="1754141" y="685593"/>
                  <a:pt x="1685476" y="744010"/>
                  <a:pt x="1617124" y="753762"/>
                </a:cubicBezTo>
                <a:cubicBezTo>
                  <a:pt x="1355197" y="762039"/>
                  <a:pt x="1253680" y="743116"/>
                  <a:pt x="1090129" y="753762"/>
                </a:cubicBezTo>
                <a:cubicBezTo>
                  <a:pt x="926578" y="764408"/>
                  <a:pt x="838945" y="748811"/>
                  <a:pt x="592965" y="753762"/>
                </a:cubicBezTo>
                <a:cubicBezTo>
                  <a:pt x="346985" y="758713"/>
                  <a:pt x="273097" y="748133"/>
                  <a:pt x="125630" y="753762"/>
                </a:cubicBezTo>
                <a:cubicBezTo>
                  <a:pt x="54761" y="752040"/>
                  <a:pt x="4600" y="678626"/>
                  <a:pt x="0" y="628132"/>
                </a:cubicBezTo>
                <a:cubicBezTo>
                  <a:pt x="-25193" y="393971"/>
                  <a:pt x="56777" y="340653"/>
                  <a:pt x="0" y="125630"/>
                </a:cubicBezTo>
                <a:close/>
              </a:path>
              <a:path w="1742754" h="753762" stroke="0" extrusionOk="0">
                <a:moveTo>
                  <a:pt x="0" y="125630"/>
                </a:moveTo>
                <a:cubicBezTo>
                  <a:pt x="-1223" y="59598"/>
                  <a:pt x="52167" y="6820"/>
                  <a:pt x="125630" y="0"/>
                </a:cubicBezTo>
                <a:cubicBezTo>
                  <a:pt x="278264" y="-51621"/>
                  <a:pt x="424944" y="22857"/>
                  <a:pt x="637710" y="0"/>
                </a:cubicBezTo>
                <a:cubicBezTo>
                  <a:pt x="850476" y="-22857"/>
                  <a:pt x="956954" y="14058"/>
                  <a:pt x="1105044" y="0"/>
                </a:cubicBezTo>
                <a:cubicBezTo>
                  <a:pt x="1253134" y="-14058"/>
                  <a:pt x="1388201" y="10736"/>
                  <a:pt x="1617124" y="0"/>
                </a:cubicBezTo>
                <a:cubicBezTo>
                  <a:pt x="1690028" y="-4341"/>
                  <a:pt x="1744468" y="56295"/>
                  <a:pt x="1742754" y="125630"/>
                </a:cubicBezTo>
                <a:cubicBezTo>
                  <a:pt x="1747662" y="323875"/>
                  <a:pt x="1693727" y="408794"/>
                  <a:pt x="1742754" y="628132"/>
                </a:cubicBezTo>
                <a:cubicBezTo>
                  <a:pt x="1742087" y="687128"/>
                  <a:pt x="1702122" y="765288"/>
                  <a:pt x="1617124" y="753762"/>
                </a:cubicBezTo>
                <a:cubicBezTo>
                  <a:pt x="1460462" y="809457"/>
                  <a:pt x="1359396" y="724583"/>
                  <a:pt x="1119959" y="753762"/>
                </a:cubicBezTo>
                <a:cubicBezTo>
                  <a:pt x="880523" y="782941"/>
                  <a:pt x="713906" y="712906"/>
                  <a:pt x="607880" y="753762"/>
                </a:cubicBezTo>
                <a:cubicBezTo>
                  <a:pt x="501854" y="794618"/>
                  <a:pt x="322617" y="752709"/>
                  <a:pt x="125630" y="753762"/>
                </a:cubicBezTo>
                <a:cubicBezTo>
                  <a:pt x="60090" y="755942"/>
                  <a:pt x="2167" y="698048"/>
                  <a:pt x="0" y="628132"/>
                </a:cubicBezTo>
                <a:cubicBezTo>
                  <a:pt x="-53921" y="518279"/>
                  <a:pt x="48638" y="348060"/>
                  <a:pt x="0" y="125630"/>
                </a:cubicBezTo>
                <a:close/>
              </a:path>
            </a:pathLst>
          </a:custGeom>
          <a:solidFill>
            <a:schemeClr val="accent1"/>
          </a:solidFill>
          <a:ln w="57150">
            <a:solidFill>
              <a:schemeClr val="accent3"/>
            </a:solidFill>
            <a:extLst>
              <a:ext uri="{C807C97D-BFC1-408E-A445-0C87EB9F89A2}">
                <ask:lineSketchStyleProps xmlns:ask="http://schemas.microsoft.com/office/drawing/2018/sketchyshapes" sd="1392434698">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Tight capacity on either end</a:t>
            </a:r>
          </a:p>
        </p:txBody>
      </p:sp>
      <p:sp>
        <p:nvSpPr>
          <p:cNvPr id="14" name="Rectangle: Rounded Corners 13">
            <a:extLst>
              <a:ext uri="{FF2B5EF4-FFF2-40B4-BE49-F238E27FC236}">
                <a16:creationId xmlns:a16="http://schemas.microsoft.com/office/drawing/2014/main" id="{B7227DE4-543D-0BE1-D293-4E669F4693D0}"/>
              </a:ext>
            </a:extLst>
          </p:cNvPr>
          <p:cNvSpPr/>
          <p:nvPr/>
        </p:nvSpPr>
        <p:spPr>
          <a:xfrm>
            <a:off x="5523096" y="4047206"/>
            <a:ext cx="2011154" cy="1157862"/>
          </a:xfrm>
          <a:custGeom>
            <a:avLst/>
            <a:gdLst>
              <a:gd name="csX0" fmla="*/ 0 w 2011154"/>
              <a:gd name="csY0" fmla="*/ 192981 h 1157862"/>
              <a:gd name="csX1" fmla="*/ 192981 w 2011154"/>
              <a:gd name="csY1" fmla="*/ 0 h 1157862"/>
              <a:gd name="csX2" fmla="*/ 718460 w 2011154"/>
              <a:gd name="csY2" fmla="*/ 0 h 1157862"/>
              <a:gd name="csX3" fmla="*/ 1292694 w 2011154"/>
              <a:gd name="csY3" fmla="*/ 0 h 1157862"/>
              <a:gd name="csX4" fmla="*/ 1818173 w 2011154"/>
              <a:gd name="csY4" fmla="*/ 0 h 1157862"/>
              <a:gd name="csX5" fmla="*/ 2011154 w 2011154"/>
              <a:gd name="csY5" fmla="*/ 192981 h 1157862"/>
              <a:gd name="csX6" fmla="*/ 2011154 w 2011154"/>
              <a:gd name="csY6" fmla="*/ 563493 h 1157862"/>
              <a:gd name="csX7" fmla="*/ 2011154 w 2011154"/>
              <a:gd name="csY7" fmla="*/ 964881 h 1157862"/>
              <a:gd name="csX8" fmla="*/ 1818173 w 2011154"/>
              <a:gd name="csY8" fmla="*/ 1157862 h 1157862"/>
              <a:gd name="csX9" fmla="*/ 1276442 w 2011154"/>
              <a:gd name="csY9" fmla="*/ 1157862 h 1157862"/>
              <a:gd name="csX10" fmla="*/ 783467 w 2011154"/>
              <a:gd name="csY10" fmla="*/ 1157862 h 1157862"/>
              <a:gd name="csX11" fmla="*/ 192981 w 2011154"/>
              <a:gd name="csY11" fmla="*/ 1157862 h 1157862"/>
              <a:gd name="csX12" fmla="*/ 0 w 2011154"/>
              <a:gd name="csY12" fmla="*/ 964881 h 1157862"/>
              <a:gd name="csX13" fmla="*/ 0 w 2011154"/>
              <a:gd name="csY13" fmla="*/ 571212 h 1157862"/>
              <a:gd name="csX14" fmla="*/ 0 w 2011154"/>
              <a:gd name="csY14" fmla="*/ 192981 h 11578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11154" h="1157862" fill="none" extrusionOk="0">
                <a:moveTo>
                  <a:pt x="0" y="192981"/>
                </a:moveTo>
                <a:cubicBezTo>
                  <a:pt x="-4129" y="91307"/>
                  <a:pt x="97456" y="13278"/>
                  <a:pt x="192981" y="0"/>
                </a:cubicBezTo>
                <a:cubicBezTo>
                  <a:pt x="431402" y="-40811"/>
                  <a:pt x="549382" y="31571"/>
                  <a:pt x="718460" y="0"/>
                </a:cubicBezTo>
                <a:cubicBezTo>
                  <a:pt x="887538" y="-31571"/>
                  <a:pt x="1024595" y="9211"/>
                  <a:pt x="1292694" y="0"/>
                </a:cubicBezTo>
                <a:cubicBezTo>
                  <a:pt x="1560793" y="-9211"/>
                  <a:pt x="1623407" y="12735"/>
                  <a:pt x="1818173" y="0"/>
                </a:cubicBezTo>
                <a:cubicBezTo>
                  <a:pt x="1925208" y="12897"/>
                  <a:pt x="2014396" y="89637"/>
                  <a:pt x="2011154" y="192981"/>
                </a:cubicBezTo>
                <a:cubicBezTo>
                  <a:pt x="2041682" y="301486"/>
                  <a:pt x="1987394" y="457589"/>
                  <a:pt x="2011154" y="563493"/>
                </a:cubicBezTo>
                <a:cubicBezTo>
                  <a:pt x="2034914" y="669397"/>
                  <a:pt x="1973424" y="847428"/>
                  <a:pt x="2011154" y="964881"/>
                </a:cubicBezTo>
                <a:cubicBezTo>
                  <a:pt x="1998577" y="1065782"/>
                  <a:pt x="1915418" y="1170101"/>
                  <a:pt x="1818173" y="1157862"/>
                </a:cubicBezTo>
                <a:cubicBezTo>
                  <a:pt x="1677227" y="1213511"/>
                  <a:pt x="1531123" y="1103027"/>
                  <a:pt x="1276442" y="1157862"/>
                </a:cubicBezTo>
                <a:cubicBezTo>
                  <a:pt x="1021761" y="1212697"/>
                  <a:pt x="956568" y="1156823"/>
                  <a:pt x="783467" y="1157862"/>
                </a:cubicBezTo>
                <a:cubicBezTo>
                  <a:pt x="610367" y="1158901"/>
                  <a:pt x="324073" y="1119705"/>
                  <a:pt x="192981" y="1157862"/>
                </a:cubicBezTo>
                <a:cubicBezTo>
                  <a:pt x="83428" y="1185372"/>
                  <a:pt x="-989" y="1064732"/>
                  <a:pt x="0" y="964881"/>
                </a:cubicBezTo>
                <a:cubicBezTo>
                  <a:pt x="-16970" y="775473"/>
                  <a:pt x="9923" y="724927"/>
                  <a:pt x="0" y="571212"/>
                </a:cubicBezTo>
                <a:cubicBezTo>
                  <a:pt x="-9923" y="417497"/>
                  <a:pt x="42136" y="370303"/>
                  <a:pt x="0" y="192981"/>
                </a:cubicBezTo>
                <a:close/>
              </a:path>
              <a:path w="2011154" h="1157862" stroke="0" extrusionOk="0">
                <a:moveTo>
                  <a:pt x="0" y="192981"/>
                </a:moveTo>
                <a:cubicBezTo>
                  <a:pt x="1462" y="81743"/>
                  <a:pt x="86207" y="8540"/>
                  <a:pt x="192981" y="0"/>
                </a:cubicBezTo>
                <a:cubicBezTo>
                  <a:pt x="391847" y="-20673"/>
                  <a:pt x="556989" y="22650"/>
                  <a:pt x="685956" y="0"/>
                </a:cubicBezTo>
                <a:cubicBezTo>
                  <a:pt x="814923" y="-22650"/>
                  <a:pt x="1019542" y="11925"/>
                  <a:pt x="1260190" y="0"/>
                </a:cubicBezTo>
                <a:cubicBezTo>
                  <a:pt x="1500838" y="-11925"/>
                  <a:pt x="1600758" y="28372"/>
                  <a:pt x="1818173" y="0"/>
                </a:cubicBezTo>
                <a:cubicBezTo>
                  <a:pt x="1950333" y="-9705"/>
                  <a:pt x="2000857" y="62897"/>
                  <a:pt x="2011154" y="192981"/>
                </a:cubicBezTo>
                <a:cubicBezTo>
                  <a:pt x="2043280" y="322587"/>
                  <a:pt x="1998307" y="407199"/>
                  <a:pt x="2011154" y="563493"/>
                </a:cubicBezTo>
                <a:cubicBezTo>
                  <a:pt x="2024001" y="719787"/>
                  <a:pt x="1989021" y="793573"/>
                  <a:pt x="2011154" y="964881"/>
                </a:cubicBezTo>
                <a:cubicBezTo>
                  <a:pt x="2004299" y="1073857"/>
                  <a:pt x="1916363" y="1144457"/>
                  <a:pt x="1818173" y="1157862"/>
                </a:cubicBezTo>
                <a:cubicBezTo>
                  <a:pt x="1607848" y="1170408"/>
                  <a:pt x="1431454" y="1133484"/>
                  <a:pt x="1325198" y="1157862"/>
                </a:cubicBezTo>
                <a:cubicBezTo>
                  <a:pt x="1218942" y="1182240"/>
                  <a:pt x="1003335" y="1128249"/>
                  <a:pt x="767216" y="1157862"/>
                </a:cubicBezTo>
                <a:cubicBezTo>
                  <a:pt x="531097" y="1187475"/>
                  <a:pt x="395296" y="1097620"/>
                  <a:pt x="192981" y="1157862"/>
                </a:cubicBezTo>
                <a:cubicBezTo>
                  <a:pt x="90710" y="1136317"/>
                  <a:pt x="-7437" y="1066319"/>
                  <a:pt x="0" y="964881"/>
                </a:cubicBezTo>
                <a:cubicBezTo>
                  <a:pt x="-19710" y="869560"/>
                  <a:pt x="36993" y="665136"/>
                  <a:pt x="0" y="563493"/>
                </a:cubicBezTo>
                <a:cubicBezTo>
                  <a:pt x="-36993" y="461850"/>
                  <a:pt x="24375" y="298730"/>
                  <a:pt x="0" y="192981"/>
                </a:cubicBezTo>
                <a:close/>
              </a:path>
            </a:pathLst>
          </a:custGeom>
          <a:solidFill>
            <a:schemeClr val="accent1"/>
          </a:solidFill>
          <a:ln w="57150">
            <a:solidFill>
              <a:schemeClr val="accent3"/>
            </a:solidFill>
            <a:extLst>
              <a:ext uri="{C807C97D-BFC1-408E-A445-0C87EB9F89A2}">
                <ask:lineSketchStyleProps xmlns:ask="http://schemas.microsoft.com/office/drawing/2018/sketchyshapes" sd="34728664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Lack of clear communication between parties</a:t>
            </a:r>
          </a:p>
        </p:txBody>
      </p:sp>
      <p:sp>
        <p:nvSpPr>
          <p:cNvPr id="17" name="Rectangle: Rounded Corners 16">
            <a:extLst>
              <a:ext uri="{FF2B5EF4-FFF2-40B4-BE49-F238E27FC236}">
                <a16:creationId xmlns:a16="http://schemas.microsoft.com/office/drawing/2014/main" id="{2803F3B4-69AC-04C5-A7ED-2035E08827F5}"/>
              </a:ext>
            </a:extLst>
          </p:cNvPr>
          <p:cNvSpPr/>
          <p:nvPr/>
        </p:nvSpPr>
        <p:spPr>
          <a:xfrm>
            <a:off x="5523095" y="5558263"/>
            <a:ext cx="2011155" cy="993666"/>
          </a:xfrm>
          <a:custGeom>
            <a:avLst/>
            <a:gdLst>
              <a:gd name="csX0" fmla="*/ 0 w 2011155"/>
              <a:gd name="csY0" fmla="*/ 165614 h 993666"/>
              <a:gd name="csX1" fmla="*/ 165614 w 2011155"/>
              <a:gd name="csY1" fmla="*/ 0 h 993666"/>
              <a:gd name="csX2" fmla="*/ 691991 w 2011155"/>
              <a:gd name="csY2" fmla="*/ 0 h 993666"/>
              <a:gd name="csX3" fmla="*/ 1235168 w 2011155"/>
              <a:gd name="csY3" fmla="*/ 0 h 993666"/>
              <a:gd name="csX4" fmla="*/ 1845541 w 2011155"/>
              <a:gd name="csY4" fmla="*/ 0 h 993666"/>
              <a:gd name="csX5" fmla="*/ 2011155 w 2011155"/>
              <a:gd name="csY5" fmla="*/ 165614 h 993666"/>
              <a:gd name="csX6" fmla="*/ 2011155 w 2011155"/>
              <a:gd name="csY6" fmla="*/ 503457 h 993666"/>
              <a:gd name="csX7" fmla="*/ 2011155 w 2011155"/>
              <a:gd name="csY7" fmla="*/ 828052 h 993666"/>
              <a:gd name="csX8" fmla="*/ 1845541 w 2011155"/>
              <a:gd name="csY8" fmla="*/ 993666 h 993666"/>
              <a:gd name="csX9" fmla="*/ 1335963 w 2011155"/>
              <a:gd name="csY9" fmla="*/ 993666 h 993666"/>
              <a:gd name="csX10" fmla="*/ 775987 w 2011155"/>
              <a:gd name="csY10" fmla="*/ 993666 h 993666"/>
              <a:gd name="csX11" fmla="*/ 165614 w 2011155"/>
              <a:gd name="csY11" fmla="*/ 993666 h 993666"/>
              <a:gd name="csX12" fmla="*/ 0 w 2011155"/>
              <a:gd name="csY12" fmla="*/ 828052 h 993666"/>
              <a:gd name="csX13" fmla="*/ 0 w 2011155"/>
              <a:gd name="csY13" fmla="*/ 483584 h 993666"/>
              <a:gd name="csX14" fmla="*/ 0 w 2011155"/>
              <a:gd name="csY14" fmla="*/ 165614 h 993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011155" h="993666" fill="none" extrusionOk="0">
                <a:moveTo>
                  <a:pt x="0" y="165614"/>
                </a:moveTo>
                <a:cubicBezTo>
                  <a:pt x="-588" y="76792"/>
                  <a:pt x="53940" y="-10925"/>
                  <a:pt x="165614" y="0"/>
                </a:cubicBezTo>
                <a:cubicBezTo>
                  <a:pt x="335623" y="-61159"/>
                  <a:pt x="443324" y="33089"/>
                  <a:pt x="691991" y="0"/>
                </a:cubicBezTo>
                <a:cubicBezTo>
                  <a:pt x="940658" y="-33089"/>
                  <a:pt x="1046960" y="26598"/>
                  <a:pt x="1235168" y="0"/>
                </a:cubicBezTo>
                <a:cubicBezTo>
                  <a:pt x="1423376" y="-26598"/>
                  <a:pt x="1683855" y="23788"/>
                  <a:pt x="1845541" y="0"/>
                </a:cubicBezTo>
                <a:cubicBezTo>
                  <a:pt x="1951714" y="-550"/>
                  <a:pt x="1998769" y="76493"/>
                  <a:pt x="2011155" y="165614"/>
                </a:cubicBezTo>
                <a:cubicBezTo>
                  <a:pt x="2030902" y="279929"/>
                  <a:pt x="1999562" y="403432"/>
                  <a:pt x="2011155" y="503457"/>
                </a:cubicBezTo>
                <a:cubicBezTo>
                  <a:pt x="2022748" y="603482"/>
                  <a:pt x="1985468" y="690080"/>
                  <a:pt x="2011155" y="828052"/>
                </a:cubicBezTo>
                <a:cubicBezTo>
                  <a:pt x="2019177" y="907990"/>
                  <a:pt x="1930146" y="987864"/>
                  <a:pt x="1845541" y="993666"/>
                </a:cubicBezTo>
                <a:cubicBezTo>
                  <a:pt x="1723329" y="1018510"/>
                  <a:pt x="1536483" y="964978"/>
                  <a:pt x="1335963" y="993666"/>
                </a:cubicBezTo>
                <a:cubicBezTo>
                  <a:pt x="1135443" y="1022354"/>
                  <a:pt x="974553" y="993209"/>
                  <a:pt x="775987" y="993666"/>
                </a:cubicBezTo>
                <a:cubicBezTo>
                  <a:pt x="577421" y="994123"/>
                  <a:pt x="466747" y="988587"/>
                  <a:pt x="165614" y="993666"/>
                </a:cubicBezTo>
                <a:cubicBezTo>
                  <a:pt x="83443" y="988685"/>
                  <a:pt x="2708" y="940670"/>
                  <a:pt x="0" y="828052"/>
                </a:cubicBezTo>
                <a:cubicBezTo>
                  <a:pt x="-15056" y="681388"/>
                  <a:pt x="11258" y="629153"/>
                  <a:pt x="0" y="483584"/>
                </a:cubicBezTo>
                <a:cubicBezTo>
                  <a:pt x="-11258" y="338015"/>
                  <a:pt x="28241" y="290585"/>
                  <a:pt x="0" y="165614"/>
                </a:cubicBezTo>
                <a:close/>
              </a:path>
              <a:path w="2011155" h="993666" stroke="0" extrusionOk="0">
                <a:moveTo>
                  <a:pt x="0" y="165614"/>
                </a:moveTo>
                <a:cubicBezTo>
                  <a:pt x="-6755" y="83993"/>
                  <a:pt x="85746" y="-19715"/>
                  <a:pt x="165614" y="0"/>
                </a:cubicBezTo>
                <a:cubicBezTo>
                  <a:pt x="412132" y="-38242"/>
                  <a:pt x="474388" y="4799"/>
                  <a:pt x="759188" y="0"/>
                </a:cubicBezTo>
                <a:cubicBezTo>
                  <a:pt x="1043988" y="-4799"/>
                  <a:pt x="1211413" y="53539"/>
                  <a:pt x="1352762" y="0"/>
                </a:cubicBezTo>
                <a:cubicBezTo>
                  <a:pt x="1494111" y="-53539"/>
                  <a:pt x="1727422" y="6309"/>
                  <a:pt x="1845541" y="0"/>
                </a:cubicBezTo>
                <a:cubicBezTo>
                  <a:pt x="1949456" y="-1994"/>
                  <a:pt x="2001055" y="85449"/>
                  <a:pt x="2011155" y="165614"/>
                </a:cubicBezTo>
                <a:cubicBezTo>
                  <a:pt x="2039706" y="279339"/>
                  <a:pt x="2003707" y="357983"/>
                  <a:pt x="2011155" y="496833"/>
                </a:cubicBezTo>
                <a:cubicBezTo>
                  <a:pt x="2018603" y="635683"/>
                  <a:pt x="1985128" y="683279"/>
                  <a:pt x="2011155" y="828052"/>
                </a:cubicBezTo>
                <a:cubicBezTo>
                  <a:pt x="1999798" y="897469"/>
                  <a:pt x="1921315" y="990629"/>
                  <a:pt x="1845541" y="993666"/>
                </a:cubicBezTo>
                <a:cubicBezTo>
                  <a:pt x="1649000" y="1012217"/>
                  <a:pt x="1498863" y="984180"/>
                  <a:pt x="1319164" y="993666"/>
                </a:cubicBezTo>
                <a:cubicBezTo>
                  <a:pt x="1139465" y="1003152"/>
                  <a:pt x="860225" y="937991"/>
                  <a:pt x="725590" y="993666"/>
                </a:cubicBezTo>
                <a:cubicBezTo>
                  <a:pt x="590955" y="1049341"/>
                  <a:pt x="393500" y="988143"/>
                  <a:pt x="165614" y="993666"/>
                </a:cubicBezTo>
                <a:cubicBezTo>
                  <a:pt x="68498" y="1010354"/>
                  <a:pt x="1557" y="915209"/>
                  <a:pt x="0" y="828052"/>
                </a:cubicBezTo>
                <a:cubicBezTo>
                  <a:pt x="-22419" y="749170"/>
                  <a:pt x="35784" y="664228"/>
                  <a:pt x="0" y="516706"/>
                </a:cubicBezTo>
                <a:cubicBezTo>
                  <a:pt x="-35784" y="369184"/>
                  <a:pt x="19918" y="341011"/>
                  <a:pt x="0" y="165614"/>
                </a:cubicBezTo>
                <a:close/>
              </a:path>
            </a:pathLst>
          </a:custGeom>
          <a:solidFill>
            <a:schemeClr val="accent1"/>
          </a:solidFill>
          <a:ln w="57150">
            <a:solidFill>
              <a:schemeClr val="accent3"/>
            </a:solidFill>
            <a:extLst>
              <a:ext uri="{C807C97D-BFC1-408E-A445-0C87EB9F89A2}">
                <ask:lineSketchStyleProps xmlns:ask="http://schemas.microsoft.com/office/drawing/2018/sketchyshapes" sd="3372381039">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Poppins" panose="00000500000000000000" pitchFamily="2" charset="0"/>
                <a:cs typeface="Poppins" panose="00000500000000000000" pitchFamily="2" charset="0"/>
              </a:rPr>
              <a:t>Time taken to build trusting relationships</a:t>
            </a:r>
          </a:p>
        </p:txBody>
      </p:sp>
      <p:sp>
        <p:nvSpPr>
          <p:cNvPr id="18" name="TextBox 17">
            <a:extLst>
              <a:ext uri="{FF2B5EF4-FFF2-40B4-BE49-F238E27FC236}">
                <a16:creationId xmlns:a16="http://schemas.microsoft.com/office/drawing/2014/main" id="{C9C28DAB-BB6F-6BA2-B5CB-779991A3107E}"/>
              </a:ext>
            </a:extLst>
          </p:cNvPr>
          <p:cNvSpPr txBox="1"/>
          <p:nvPr/>
        </p:nvSpPr>
        <p:spPr>
          <a:xfrm>
            <a:off x="5490037" y="2095946"/>
            <a:ext cx="2452173" cy="307777"/>
          </a:xfrm>
          <a:prstGeom prst="rect">
            <a:avLst/>
          </a:prstGeom>
          <a:noFill/>
        </p:spPr>
        <p:txBody>
          <a:bodyPr wrap="square" rtlCol="0">
            <a:spAutoFit/>
          </a:bodyPr>
          <a:lstStyle/>
          <a:p>
            <a:r>
              <a:rPr lang="en-GB" u="sng" dirty="0">
                <a:latin typeface="Poppins" panose="00000500000000000000" pitchFamily="2" charset="0"/>
                <a:cs typeface="Poppins" panose="00000500000000000000" pitchFamily="2" charset="0"/>
              </a:rPr>
              <a:t>Examples of challenges:</a:t>
            </a:r>
          </a:p>
        </p:txBody>
      </p:sp>
      <p:sp>
        <p:nvSpPr>
          <p:cNvPr id="21" name="Title 1">
            <a:extLst>
              <a:ext uri="{FF2B5EF4-FFF2-40B4-BE49-F238E27FC236}">
                <a16:creationId xmlns:a16="http://schemas.microsoft.com/office/drawing/2014/main" id="{37138831-C245-0B4D-A519-9D3751691A7B}"/>
              </a:ext>
            </a:extLst>
          </p:cNvPr>
          <p:cNvSpPr>
            <a:spLocks noGrp="1"/>
          </p:cNvSpPr>
          <p:nvPr>
            <p:ph type="title"/>
          </p:nvPr>
        </p:nvSpPr>
        <p:spPr>
          <a:xfrm>
            <a:off x="345350" y="306071"/>
            <a:ext cx="9087834" cy="877993"/>
          </a:xfrm>
        </p:spPr>
        <p:txBody>
          <a:bodyPr>
            <a:normAutofit/>
          </a:bodyPr>
          <a:lstStyle/>
          <a:p>
            <a:r>
              <a:rPr lang="en-GB" dirty="0"/>
              <a:t>Experiences with collaboration</a:t>
            </a:r>
          </a:p>
        </p:txBody>
      </p:sp>
      <p:cxnSp>
        <p:nvCxnSpPr>
          <p:cNvPr id="23" name="Straight Connector 22">
            <a:extLst>
              <a:ext uri="{FF2B5EF4-FFF2-40B4-BE49-F238E27FC236}">
                <a16:creationId xmlns:a16="http://schemas.microsoft.com/office/drawing/2014/main" id="{EB92BC6A-8ECF-5F5B-F71B-69D0DA19B2F3}"/>
              </a:ext>
            </a:extLst>
          </p:cNvPr>
          <p:cNvCxnSpPr/>
          <p:nvPr/>
        </p:nvCxnSpPr>
        <p:spPr>
          <a:xfrm>
            <a:off x="5073994" y="2496731"/>
            <a:ext cx="0" cy="4258811"/>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FDC7624-FE29-BA60-602B-90E1474879E1}"/>
              </a:ext>
            </a:extLst>
          </p:cNvPr>
          <p:cNvCxnSpPr/>
          <p:nvPr/>
        </p:nvCxnSpPr>
        <p:spPr>
          <a:xfrm>
            <a:off x="8163558" y="2451895"/>
            <a:ext cx="0" cy="4258811"/>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26" name="Google Shape;64;p6" descr="A black background with a black square&#10;&#10;Description automatically generated with medium confidence">
            <a:extLst>
              <a:ext uri="{FF2B5EF4-FFF2-40B4-BE49-F238E27FC236}">
                <a16:creationId xmlns:a16="http://schemas.microsoft.com/office/drawing/2014/main" id="{D8E5AF29-056B-7002-E14B-E80B104942E6}"/>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277127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ppt_x"/>
                                          </p:val>
                                        </p:tav>
                                        <p:tav tm="100000">
                                          <p:val>
                                            <p:strVal val="#ppt_x"/>
                                          </p:val>
                                        </p:tav>
                                      </p:tavLst>
                                    </p:anim>
                                    <p:anim calcmode="lin" valueType="num">
                                      <p:cBhvr additive="base">
                                        <p:cTn id="60" dur="500" fill="hold"/>
                                        <p:tgtEl>
                                          <p:spTgt spid="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ppt_x"/>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1" nodeType="clickEffect">
                                  <p:stCondLst>
                                    <p:cond delay="0"/>
                                  </p:stCondLst>
                                  <p:childTnLst>
                                    <p:set>
                                      <p:cBhvr>
                                        <p:cTn id="68" dur="1" fill="hold">
                                          <p:stCondLst>
                                            <p:cond delay="0"/>
                                          </p:stCondLst>
                                        </p:cTn>
                                        <p:tgtEl>
                                          <p:spTgt spid="16"/>
                                        </p:tgtEl>
                                        <p:attrNameLst>
                                          <p:attrName>style.visibility</p:attrName>
                                        </p:attrNameLst>
                                      </p:cBhvr>
                                      <p:to>
                                        <p:strVal val="visible"/>
                                      </p:to>
                                    </p:set>
                                  </p:childTnLst>
                                </p:cTn>
                              </p:par>
                              <p:par>
                                <p:cTn id="69" presetID="1" presetClass="entr" presetSubtype="0" fill="hold" grpId="1"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26" presetClass="emph" presetSubtype="0" fill="hold" grpId="0" nodeType="clickEffect">
                                  <p:stCondLst>
                                    <p:cond delay="0"/>
                                  </p:stCondLst>
                                  <p:childTnLst>
                                    <p:animEffect transition="out" filter="fade">
                                      <p:cBhvr>
                                        <p:cTn id="74" dur="500" tmFilter="0, 0; .2, .5; .8, .5; 1, 0"/>
                                        <p:tgtEl>
                                          <p:spTgt spid="16"/>
                                        </p:tgtEl>
                                      </p:cBhvr>
                                    </p:animEffect>
                                    <p:animScale>
                                      <p:cBhvr>
                                        <p:cTn id="75" dur="250" autoRev="1" fill="hold"/>
                                        <p:tgtEl>
                                          <p:spTgt spid="16"/>
                                        </p:tgtEl>
                                      </p:cBhvr>
                                      <p:by x="105000" y="105000"/>
                                    </p:animScale>
                                  </p:childTnLst>
                                </p:cTn>
                              </p:par>
                              <p:par>
                                <p:cTn id="76" presetID="26" presetClass="emph" presetSubtype="0" fill="hold" grpId="0" nodeType="withEffect">
                                  <p:stCondLst>
                                    <p:cond delay="0"/>
                                  </p:stCondLst>
                                  <p:childTnLst>
                                    <p:animEffect transition="out" filter="fade">
                                      <p:cBhvr>
                                        <p:cTn id="77" dur="500" tmFilter="0, 0; .2, .5; .8, .5; 1, 0"/>
                                        <p:tgtEl>
                                          <p:spTgt spid="15"/>
                                        </p:tgtEl>
                                      </p:cBhvr>
                                    </p:animEffect>
                                    <p:animScale>
                                      <p:cBhvr>
                                        <p:cTn id="78"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animBg="1"/>
      <p:bldP spid="8" grpId="0" animBg="1"/>
      <p:bldP spid="9" grpId="0" animBg="1"/>
      <p:bldP spid="10" grpId="0" animBg="1"/>
      <p:bldP spid="11" grpId="0" animBg="1"/>
      <p:bldP spid="12" grpId="0"/>
      <p:bldP spid="13" grpId="0"/>
      <p:bldP spid="15" grpId="0" animBg="1"/>
      <p:bldP spid="15" grpId="1" animBg="1"/>
      <p:bldP spid="16" grpId="0" animBg="1"/>
      <p:bldP spid="16" grpId="1" animBg="1"/>
      <p:bldP spid="4" grpId="0" animBg="1"/>
      <p:bldP spid="14" grpId="0" animBg="1"/>
      <p:bldP spid="17" grpId="0" animBg="1"/>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9"/>
          <p:cNvSpPr txBox="1">
            <a:spLocks noGrp="1"/>
          </p:cNvSpPr>
          <p:nvPr>
            <p:ph type="subTitle" idx="4294967295"/>
          </p:nvPr>
        </p:nvSpPr>
        <p:spPr>
          <a:xfrm>
            <a:off x="371475" y="407143"/>
            <a:ext cx="9921406" cy="950602"/>
          </a:xfrm>
          <a:prstGeom prst="rect">
            <a:avLst/>
          </a:prstGeom>
          <a:solidFill>
            <a:schemeClr val="lt1"/>
          </a:solidFill>
          <a:ln>
            <a:noFill/>
          </a:ln>
        </p:spPr>
        <p:txBody>
          <a:bodyPr spcFirstLastPara="1" wrap="square" lIns="90000" tIns="45700" rIns="91425" bIns="45700" anchor="t" anchorCtr="0">
            <a:noAutofit/>
          </a:bodyPr>
          <a:lstStyle/>
          <a:p>
            <a:pPr marL="0" marR="0" lvl="0" indent="0" algn="l" rtl="0">
              <a:lnSpc>
                <a:spcPct val="100000"/>
              </a:lnSpc>
              <a:spcBef>
                <a:spcPts val="0"/>
              </a:spcBef>
              <a:spcAft>
                <a:spcPts val="0"/>
              </a:spcAft>
              <a:buClr>
                <a:schemeClr val="dk1"/>
              </a:buClr>
              <a:buSzPts val="3400"/>
              <a:buFont typeface="Arial"/>
              <a:buNone/>
            </a:pPr>
            <a:r>
              <a:rPr lang="en-GB" sz="3400" b="1" i="0" u="none" strike="noStrike" cap="none" dirty="0">
                <a:solidFill>
                  <a:schemeClr val="dk1"/>
                </a:solidFill>
                <a:latin typeface="Poppins"/>
                <a:ea typeface="Poppins"/>
                <a:cs typeface="Poppins"/>
                <a:sym typeface="Poppins"/>
              </a:rPr>
              <a:t>Experience with formalised partnerships – Delivery strand</a:t>
            </a:r>
            <a:endParaRPr sz="2000" b="1" i="0" u="none" strike="noStrike" cap="none" dirty="0">
              <a:solidFill>
                <a:schemeClr val="dk1"/>
              </a:solidFill>
              <a:latin typeface="Poppins"/>
              <a:ea typeface="Poppins"/>
              <a:cs typeface="Poppins"/>
              <a:sym typeface="Poppins"/>
            </a:endParaRPr>
          </a:p>
        </p:txBody>
      </p:sp>
      <p:sp>
        <p:nvSpPr>
          <p:cNvPr id="91" name="Google Shape;91;p9"/>
          <p:cNvSpPr txBox="1"/>
          <p:nvPr/>
        </p:nvSpPr>
        <p:spPr>
          <a:xfrm>
            <a:off x="6805794" y="2179045"/>
            <a:ext cx="5254279" cy="638543"/>
          </a:xfrm>
          <a:prstGeom prst="rect">
            <a:avLst/>
          </a:prstGeom>
          <a:solidFill>
            <a:schemeClr val="lt1"/>
          </a:solidFill>
          <a:ln>
            <a:noFill/>
          </a:ln>
        </p:spPr>
        <p:txBody>
          <a:bodyPr spcFirstLastPara="1" wrap="square" lIns="91425" tIns="45700" rIns="91425" bIns="45700" anchor="ctr" anchorCtr="0">
            <a:noAutofit/>
          </a:bodyPr>
          <a:lstStyle/>
          <a:p>
            <a:pPr lvl="0">
              <a:buClr>
                <a:schemeClr val="dk1"/>
              </a:buClr>
              <a:buSzPts val="2000"/>
            </a:pPr>
            <a:r>
              <a:rPr lang="en-US" sz="1200" i="1" dirty="0">
                <a:solidFill>
                  <a:schemeClr val="accent1"/>
                </a:solidFill>
                <a:latin typeface="Poppins" panose="00000500000000000000" pitchFamily="2" charset="0"/>
                <a:cs typeface="Poppins" panose="00000500000000000000" pitchFamily="2" charset="0"/>
              </a:rPr>
              <a:t>Figure 4: Partnership feedback – Delivery (Evaluation questionnaire, N=15)</a:t>
            </a:r>
            <a:endParaRPr sz="1200" dirty="0">
              <a:solidFill>
                <a:schemeClr val="accent1"/>
              </a:solidFill>
              <a:latin typeface="Poppins" panose="00000500000000000000" pitchFamily="2" charset="0"/>
              <a:cs typeface="Poppins" panose="00000500000000000000" pitchFamily="2" charset="0"/>
            </a:endParaRPr>
          </a:p>
        </p:txBody>
      </p:sp>
      <p:graphicFrame>
        <p:nvGraphicFramePr>
          <p:cNvPr id="2" name="Table 1">
            <a:extLst>
              <a:ext uri="{FF2B5EF4-FFF2-40B4-BE49-F238E27FC236}">
                <a16:creationId xmlns:a16="http://schemas.microsoft.com/office/drawing/2014/main" id="{4AB95349-45D9-53CF-8CAC-EF8D1B26C8F7}"/>
              </a:ext>
            </a:extLst>
          </p:cNvPr>
          <p:cNvGraphicFramePr>
            <a:graphicFrameLocks noGrp="1"/>
          </p:cNvGraphicFramePr>
          <p:nvPr>
            <p:extLst>
              <p:ext uri="{D42A27DB-BD31-4B8C-83A1-F6EECF244321}">
                <p14:modId xmlns:p14="http://schemas.microsoft.com/office/powerpoint/2010/main" val="1316352373"/>
              </p:ext>
            </p:extLst>
          </p:nvPr>
        </p:nvGraphicFramePr>
        <p:xfrm>
          <a:off x="6805794" y="2881526"/>
          <a:ext cx="5216525" cy="3569331"/>
        </p:xfrm>
        <a:graphic>
          <a:graphicData uri="http://schemas.openxmlformats.org/drawingml/2006/table">
            <a:tbl>
              <a:tblPr firstRow="1" bandRow="1">
                <a:tableStyleId>{744BD095-CB61-4232-9480-66FB81A58D0E}</a:tableStyleId>
              </a:tblPr>
              <a:tblGrid>
                <a:gridCol w="1943100">
                  <a:extLst>
                    <a:ext uri="{9D8B030D-6E8A-4147-A177-3AD203B41FA5}">
                      <a16:colId xmlns:a16="http://schemas.microsoft.com/office/drawing/2014/main" val="2724675513"/>
                    </a:ext>
                  </a:extLst>
                </a:gridCol>
                <a:gridCol w="1130300">
                  <a:extLst>
                    <a:ext uri="{9D8B030D-6E8A-4147-A177-3AD203B41FA5}">
                      <a16:colId xmlns:a16="http://schemas.microsoft.com/office/drawing/2014/main" val="2806207150"/>
                    </a:ext>
                  </a:extLst>
                </a:gridCol>
                <a:gridCol w="2143125">
                  <a:extLst>
                    <a:ext uri="{9D8B030D-6E8A-4147-A177-3AD203B41FA5}">
                      <a16:colId xmlns:a16="http://schemas.microsoft.com/office/drawing/2014/main" val="272705670"/>
                    </a:ext>
                  </a:extLst>
                </a:gridCol>
              </a:tblGrid>
              <a:tr h="480691">
                <a:tc>
                  <a:txBody>
                    <a:bodyPr/>
                    <a:lstStyle/>
                    <a:p>
                      <a:pPr algn="l" rtl="0" fontAlgn="t">
                        <a:buNone/>
                      </a:pPr>
                      <a:r>
                        <a:rPr lang="en-GB" sz="1400" dirty="0">
                          <a:latin typeface="Poppins" panose="00000500000000000000" pitchFamily="2" charset="0"/>
                          <a:cs typeface="Poppins" panose="00000500000000000000" pitchFamily="2" charset="0"/>
                        </a:rPr>
                        <a:t>Delivery partnerships</a:t>
                      </a:r>
                    </a:p>
                  </a:txBody>
                  <a:tcPr marL="63500" marR="63500" marT="63500" marB="63500" anchor="ctr"/>
                </a:tc>
                <a:tc>
                  <a:txBody>
                    <a:bodyPr/>
                    <a:lstStyle/>
                    <a:p>
                      <a:pPr algn="l" rtl="0" fontAlgn="t">
                        <a:buNone/>
                      </a:pPr>
                      <a:r>
                        <a:rPr lang="en-GB" sz="1400" dirty="0">
                          <a:latin typeface="Poppins" panose="00000500000000000000" pitchFamily="2" charset="0"/>
                          <a:cs typeface="Poppins" panose="00000500000000000000" pitchFamily="2" charset="0"/>
                        </a:rPr>
                        <a:t>How many</a:t>
                      </a:r>
                    </a:p>
                  </a:txBody>
                  <a:tcPr marL="63500" marR="63500" marT="63500" marB="63500" anchor="ctr"/>
                </a:tc>
                <a:tc>
                  <a:txBody>
                    <a:bodyPr/>
                    <a:lstStyle/>
                    <a:p>
                      <a:pPr algn="l"/>
                      <a:r>
                        <a:rPr lang="en-GB" sz="1400" b="1" dirty="0">
                          <a:latin typeface="Poppins" panose="00000500000000000000" pitchFamily="2" charset="0"/>
                          <a:cs typeface="Poppins" panose="00000500000000000000" pitchFamily="2" charset="0"/>
                        </a:rPr>
                        <a:t>Success (out of 10)</a:t>
                      </a:r>
                    </a:p>
                  </a:txBody>
                  <a:tcPr anchor="ctr"/>
                </a:tc>
                <a:extLst>
                  <a:ext uri="{0D108BD9-81ED-4DB2-BD59-A6C34878D82A}">
                    <a16:rowId xmlns:a16="http://schemas.microsoft.com/office/drawing/2014/main" val="3151715794"/>
                  </a:ext>
                </a:extLst>
              </a:tr>
              <a:tr h="480691">
                <a:tc>
                  <a:txBody>
                    <a:bodyPr/>
                    <a:lstStyle/>
                    <a:p>
                      <a:pPr rtl="0" fontAlgn="t">
                        <a:buNone/>
                      </a:pPr>
                      <a:r>
                        <a:rPr lang="en-GB" sz="1400" b="1" i="0" u="none" strike="noStrike" dirty="0">
                          <a:solidFill>
                            <a:srgbClr val="000000"/>
                          </a:solidFill>
                          <a:effectLst/>
                          <a:latin typeface="Poppins" panose="00000500000000000000" pitchFamily="2" charset="0"/>
                          <a:cs typeface="Poppins" panose="00000500000000000000" pitchFamily="2" charset="0"/>
                        </a:rPr>
                        <a:t>Multiple </a:t>
                      </a:r>
                      <a:r>
                        <a:rPr lang="en-GB" sz="1400" b="0" i="0" u="none" strike="noStrike" dirty="0">
                          <a:solidFill>
                            <a:srgbClr val="000000"/>
                          </a:solidFill>
                          <a:effectLst/>
                          <a:latin typeface="Poppins" panose="00000500000000000000" pitchFamily="2" charset="0"/>
                          <a:cs typeface="Poppins" panose="00000500000000000000" pitchFamily="2" charset="0"/>
                        </a:rPr>
                        <a:t>partnerships</a:t>
                      </a:r>
                      <a:endParaRPr lang="en-GB" sz="1400" dirty="0">
                        <a:effectLst/>
                        <a:latin typeface="Poppins" panose="00000500000000000000" pitchFamily="2" charset="0"/>
                        <a:cs typeface="Poppins" panose="00000500000000000000" pitchFamily="2" charset="0"/>
                      </a:endParaRPr>
                    </a:p>
                  </a:txBody>
                  <a:tcPr marL="68580" marR="68580"/>
                </a:tc>
                <a:tc>
                  <a:txBody>
                    <a:bodyPr/>
                    <a:lstStyle/>
                    <a:p>
                      <a:pPr algn="ctr" rtl="0" fontAlgn="t">
                        <a:buNone/>
                      </a:pPr>
                      <a:r>
                        <a:rPr lang="en-GB" sz="1400" b="0" i="0" u="none" strike="noStrike" dirty="0">
                          <a:solidFill>
                            <a:srgbClr val="000000"/>
                          </a:solidFill>
                          <a:effectLst/>
                          <a:latin typeface="Poppins" panose="00000500000000000000" pitchFamily="2" charset="0"/>
                          <a:cs typeface="Poppins" panose="00000500000000000000" pitchFamily="2" charset="0"/>
                        </a:rPr>
                        <a:t>9</a:t>
                      </a:r>
                      <a:endParaRPr lang="en-GB" sz="1400" dirty="0">
                        <a:effectLst/>
                        <a:latin typeface="Poppins" panose="00000500000000000000" pitchFamily="2" charset="0"/>
                        <a:cs typeface="Poppins" panose="00000500000000000000" pitchFamily="2" charset="0"/>
                      </a:endParaRPr>
                    </a:p>
                  </a:txBody>
                  <a:tcPr marL="68580" marR="68580"/>
                </a:tc>
                <a:tc>
                  <a:txBody>
                    <a:bodyPr/>
                    <a:lstStyle/>
                    <a:p>
                      <a:r>
                        <a:rPr lang="en-US" sz="1400" dirty="0">
                          <a:latin typeface="Poppins" panose="00000500000000000000" pitchFamily="2" charset="0"/>
                          <a:cs typeface="Poppins" panose="00000500000000000000" pitchFamily="2" charset="0"/>
                        </a:rPr>
                        <a:t>8.3 (8.5 in wave 1)</a:t>
                      </a:r>
                    </a:p>
                  </a:txBody>
                  <a:tcPr/>
                </a:tc>
                <a:extLst>
                  <a:ext uri="{0D108BD9-81ED-4DB2-BD59-A6C34878D82A}">
                    <a16:rowId xmlns:a16="http://schemas.microsoft.com/office/drawing/2014/main" val="1192140265"/>
                  </a:ext>
                </a:extLst>
              </a:tr>
              <a:tr h="480691">
                <a:tc>
                  <a:txBody>
                    <a:bodyPr/>
                    <a:lstStyle/>
                    <a:p>
                      <a:pPr rtl="0" fontAlgn="t">
                        <a:buNone/>
                      </a:pPr>
                      <a:r>
                        <a:rPr lang="en-GB" sz="1400" b="1" i="0" u="none" strike="noStrike" dirty="0">
                          <a:solidFill>
                            <a:srgbClr val="000000"/>
                          </a:solidFill>
                          <a:effectLst/>
                          <a:latin typeface="Poppins" panose="00000500000000000000" pitchFamily="2" charset="0"/>
                          <a:cs typeface="Poppins" panose="00000500000000000000" pitchFamily="2" charset="0"/>
                        </a:rPr>
                        <a:t>One</a:t>
                      </a:r>
                      <a:r>
                        <a:rPr lang="en-GB" sz="1400" b="0" i="0" u="none" strike="noStrike" dirty="0">
                          <a:solidFill>
                            <a:srgbClr val="000000"/>
                          </a:solidFill>
                          <a:effectLst/>
                          <a:latin typeface="Poppins" panose="00000500000000000000" pitchFamily="2" charset="0"/>
                          <a:cs typeface="Poppins" panose="00000500000000000000" pitchFamily="2" charset="0"/>
                        </a:rPr>
                        <a:t> partnership</a:t>
                      </a:r>
                      <a:endParaRPr lang="en-GB" sz="1400" dirty="0">
                        <a:effectLst/>
                        <a:latin typeface="Poppins" panose="00000500000000000000" pitchFamily="2" charset="0"/>
                        <a:cs typeface="Poppins" panose="00000500000000000000" pitchFamily="2" charset="0"/>
                      </a:endParaRPr>
                    </a:p>
                  </a:txBody>
                  <a:tcPr marL="68580" marR="68580"/>
                </a:tc>
                <a:tc>
                  <a:txBody>
                    <a:bodyPr/>
                    <a:lstStyle/>
                    <a:p>
                      <a:pPr algn="ctr" rtl="0" fontAlgn="t">
                        <a:buNone/>
                      </a:pPr>
                      <a:r>
                        <a:rPr lang="en-GB" sz="1400" b="0" i="0" u="none" strike="noStrike" dirty="0">
                          <a:solidFill>
                            <a:srgbClr val="000000"/>
                          </a:solidFill>
                          <a:effectLst/>
                          <a:latin typeface="Poppins" panose="00000500000000000000" pitchFamily="2" charset="0"/>
                          <a:cs typeface="Poppins" panose="00000500000000000000" pitchFamily="2" charset="0"/>
                        </a:rPr>
                        <a:t>3</a:t>
                      </a:r>
                      <a:endParaRPr lang="en-GB" sz="1400" dirty="0">
                        <a:effectLst/>
                        <a:latin typeface="Poppins" panose="00000500000000000000" pitchFamily="2" charset="0"/>
                        <a:cs typeface="Poppins" panose="00000500000000000000" pitchFamily="2" charset="0"/>
                      </a:endParaRPr>
                    </a:p>
                  </a:txBody>
                  <a:tcPr marL="68580" marR="68580"/>
                </a:tc>
                <a:tc>
                  <a:txBody>
                    <a:bodyPr/>
                    <a:lstStyle/>
                    <a:p>
                      <a:r>
                        <a:rPr lang="en-US" sz="1400" dirty="0">
                          <a:latin typeface="Poppins" panose="00000500000000000000" pitchFamily="2" charset="0"/>
                          <a:cs typeface="Poppins" panose="00000500000000000000" pitchFamily="2" charset="0"/>
                        </a:rPr>
                        <a:t>7.0 (9.3 in wave 1)</a:t>
                      </a:r>
                    </a:p>
                  </a:txBody>
                  <a:tcPr/>
                </a:tc>
                <a:extLst>
                  <a:ext uri="{0D108BD9-81ED-4DB2-BD59-A6C34878D82A}">
                    <a16:rowId xmlns:a16="http://schemas.microsoft.com/office/drawing/2014/main" val="2409841019"/>
                  </a:ext>
                </a:extLst>
              </a:tr>
              <a:tr h="480691">
                <a:tc>
                  <a:txBody>
                    <a:bodyPr/>
                    <a:lstStyle/>
                    <a:p>
                      <a:pPr rtl="0" fontAlgn="t">
                        <a:buNone/>
                      </a:pPr>
                      <a:r>
                        <a:rPr lang="en-US" sz="1400" b="0" i="0" u="none" strike="noStrike" dirty="0">
                          <a:solidFill>
                            <a:srgbClr val="000000"/>
                          </a:solidFill>
                          <a:effectLst/>
                          <a:latin typeface="Poppins" panose="00000500000000000000" pitchFamily="2" charset="0"/>
                          <a:cs typeface="Poppins" panose="00000500000000000000" pitchFamily="2" charset="0"/>
                        </a:rPr>
                        <a:t>Did not partner but </a:t>
                      </a:r>
                      <a:r>
                        <a:rPr lang="en-US" sz="1400" b="1" i="0" u="none" strike="noStrike" dirty="0">
                          <a:solidFill>
                            <a:srgbClr val="000000"/>
                          </a:solidFill>
                          <a:effectLst/>
                          <a:latin typeface="Poppins" panose="00000500000000000000" pitchFamily="2" charset="0"/>
                          <a:cs typeface="Poppins" panose="00000500000000000000" pitchFamily="2" charset="0"/>
                        </a:rPr>
                        <a:t>would have liked to</a:t>
                      </a:r>
                      <a:endParaRPr lang="en-US" sz="1400" dirty="0">
                        <a:effectLst/>
                        <a:latin typeface="Poppins" panose="00000500000000000000" pitchFamily="2" charset="0"/>
                        <a:cs typeface="Poppins" panose="00000500000000000000" pitchFamily="2" charset="0"/>
                      </a:endParaRPr>
                    </a:p>
                  </a:txBody>
                  <a:tcPr marL="68580" marR="68580"/>
                </a:tc>
                <a:tc>
                  <a:txBody>
                    <a:bodyPr/>
                    <a:lstStyle/>
                    <a:p>
                      <a:pPr algn="ctr" rtl="0" fontAlgn="t">
                        <a:buNone/>
                      </a:pPr>
                      <a:r>
                        <a:rPr lang="en-GB" sz="1400" b="0" i="0" u="none" strike="noStrike" dirty="0">
                          <a:solidFill>
                            <a:srgbClr val="000000"/>
                          </a:solidFill>
                          <a:effectLst/>
                          <a:latin typeface="Poppins" panose="00000500000000000000" pitchFamily="2" charset="0"/>
                          <a:cs typeface="Poppins" panose="00000500000000000000" pitchFamily="2" charset="0"/>
                        </a:rPr>
                        <a:t>0</a:t>
                      </a:r>
                      <a:endParaRPr lang="en-GB" sz="1400" dirty="0">
                        <a:effectLst/>
                        <a:latin typeface="Poppins" panose="00000500000000000000" pitchFamily="2" charset="0"/>
                        <a:cs typeface="Poppins" panose="00000500000000000000" pitchFamily="2" charset="0"/>
                      </a:endParaRPr>
                    </a:p>
                  </a:txBody>
                  <a:tcPr marL="68580" marR="68580"/>
                </a:tc>
                <a:tc rowSpan="3">
                  <a:txBody>
                    <a:bodyPr/>
                    <a:lstStyle/>
                    <a:p>
                      <a:pPr algn="ctr"/>
                      <a:r>
                        <a:rPr lang="en-GB" sz="1400" dirty="0">
                          <a:latin typeface="Poppins" panose="00000500000000000000" pitchFamily="2" charset="0"/>
                          <a:cs typeface="Poppins" panose="00000500000000000000" pitchFamily="2" charset="0"/>
                        </a:rPr>
                        <a:t>n/a</a:t>
                      </a:r>
                    </a:p>
                  </a:txBody>
                  <a:tcPr anchor="ctr"/>
                </a:tc>
                <a:extLst>
                  <a:ext uri="{0D108BD9-81ED-4DB2-BD59-A6C34878D82A}">
                    <a16:rowId xmlns:a16="http://schemas.microsoft.com/office/drawing/2014/main" val="4243282778"/>
                  </a:ext>
                </a:extLst>
              </a:tr>
              <a:tr h="480691">
                <a:tc>
                  <a:txBody>
                    <a:bodyPr/>
                    <a:lstStyle/>
                    <a:p>
                      <a:pPr rtl="0" fontAlgn="t">
                        <a:buNone/>
                      </a:pPr>
                      <a:r>
                        <a:rPr lang="en-US" sz="1400" b="0" i="0" u="none" strike="noStrike" dirty="0">
                          <a:solidFill>
                            <a:srgbClr val="000000"/>
                          </a:solidFill>
                          <a:effectLst/>
                          <a:latin typeface="Poppins" panose="00000500000000000000" pitchFamily="2" charset="0"/>
                          <a:cs typeface="Poppins" panose="00000500000000000000" pitchFamily="2" charset="0"/>
                        </a:rPr>
                        <a:t>Decided a partnership </a:t>
                      </a:r>
                      <a:r>
                        <a:rPr lang="en-US" sz="1400" b="1" i="0" u="none" strike="noStrike" dirty="0">
                          <a:solidFill>
                            <a:srgbClr val="000000"/>
                          </a:solidFill>
                          <a:effectLst/>
                          <a:latin typeface="Poppins" panose="00000500000000000000" pitchFamily="2" charset="0"/>
                          <a:cs typeface="Poppins" panose="00000500000000000000" pitchFamily="2" charset="0"/>
                        </a:rPr>
                        <a:t>was not needed</a:t>
                      </a:r>
                      <a:endParaRPr lang="en-US" sz="1400" dirty="0">
                        <a:effectLst/>
                        <a:latin typeface="Poppins" panose="00000500000000000000" pitchFamily="2" charset="0"/>
                        <a:cs typeface="Poppins" panose="00000500000000000000" pitchFamily="2" charset="0"/>
                      </a:endParaRPr>
                    </a:p>
                  </a:txBody>
                  <a:tcPr marL="63500" marR="63500" marT="63500" marB="63500"/>
                </a:tc>
                <a:tc>
                  <a:txBody>
                    <a:bodyPr/>
                    <a:lstStyle/>
                    <a:p>
                      <a:pPr algn="ctr" rtl="0" fontAlgn="t">
                        <a:buNone/>
                      </a:pPr>
                      <a:r>
                        <a:rPr lang="en-GB" sz="1400" b="0" i="0" u="none" strike="noStrike" dirty="0">
                          <a:solidFill>
                            <a:srgbClr val="000000"/>
                          </a:solidFill>
                          <a:effectLst/>
                          <a:latin typeface="Poppins" panose="00000500000000000000" pitchFamily="2" charset="0"/>
                          <a:cs typeface="Poppins" panose="00000500000000000000" pitchFamily="2" charset="0"/>
                        </a:rPr>
                        <a:t>3</a:t>
                      </a:r>
                      <a:endParaRPr lang="en-GB" sz="1400" dirty="0">
                        <a:effectLst/>
                        <a:latin typeface="Poppins" panose="00000500000000000000" pitchFamily="2" charset="0"/>
                        <a:cs typeface="Poppins" panose="00000500000000000000" pitchFamily="2" charset="0"/>
                      </a:endParaRPr>
                    </a:p>
                  </a:txBody>
                  <a:tcPr marL="63500" marR="63500" marT="63500" marB="63500"/>
                </a:tc>
                <a:tc vMerge="1">
                  <a:txBody>
                    <a:bodyPr/>
                    <a:lstStyle/>
                    <a:p>
                      <a:endParaRPr lang="en-GB"/>
                    </a:p>
                  </a:txBody>
                  <a:tcPr/>
                </a:tc>
                <a:extLst>
                  <a:ext uri="{0D108BD9-81ED-4DB2-BD59-A6C34878D82A}">
                    <a16:rowId xmlns:a16="http://schemas.microsoft.com/office/drawing/2014/main" val="1899136905"/>
                  </a:ext>
                </a:extLst>
              </a:tr>
              <a:tr h="480691">
                <a:tc>
                  <a:txBody>
                    <a:bodyPr/>
                    <a:lstStyle/>
                    <a:p>
                      <a:pPr rtl="0" fontAlgn="t">
                        <a:buNone/>
                      </a:pPr>
                      <a:r>
                        <a:rPr lang="en-US" sz="1400" b="0" i="0" u="none" strike="noStrike" dirty="0">
                          <a:solidFill>
                            <a:srgbClr val="000000"/>
                          </a:solidFill>
                          <a:effectLst/>
                          <a:latin typeface="Poppins" panose="00000500000000000000" pitchFamily="2" charset="0"/>
                          <a:cs typeface="Poppins" panose="00000500000000000000" pitchFamily="2" charset="0"/>
                        </a:rPr>
                        <a:t>Explored a potential partner but </a:t>
                      </a:r>
                      <a:r>
                        <a:rPr lang="en-US" sz="1400" b="1" i="0" u="none" strike="noStrike" dirty="0">
                          <a:solidFill>
                            <a:srgbClr val="000000"/>
                          </a:solidFill>
                          <a:effectLst/>
                          <a:latin typeface="Poppins" panose="00000500000000000000" pitchFamily="2" charset="0"/>
                          <a:cs typeface="Poppins" panose="00000500000000000000" pitchFamily="2" charset="0"/>
                        </a:rPr>
                        <a:t>did not proceed </a:t>
                      </a:r>
                      <a:endParaRPr lang="en-US" sz="1400" dirty="0">
                        <a:effectLst/>
                        <a:latin typeface="Poppins" panose="00000500000000000000" pitchFamily="2" charset="0"/>
                        <a:cs typeface="Poppins" panose="00000500000000000000" pitchFamily="2" charset="0"/>
                      </a:endParaRPr>
                    </a:p>
                  </a:txBody>
                  <a:tcPr marL="68580" marR="68580"/>
                </a:tc>
                <a:tc>
                  <a:txBody>
                    <a:bodyPr/>
                    <a:lstStyle/>
                    <a:p>
                      <a:pPr algn="ctr" rtl="0" fontAlgn="t">
                        <a:buNone/>
                      </a:pPr>
                      <a:r>
                        <a:rPr lang="en-GB" sz="1400" b="0" i="0" u="none" strike="noStrike" dirty="0">
                          <a:solidFill>
                            <a:srgbClr val="000000"/>
                          </a:solidFill>
                          <a:effectLst/>
                          <a:latin typeface="Poppins" panose="00000500000000000000" pitchFamily="2" charset="0"/>
                          <a:cs typeface="Poppins" panose="00000500000000000000" pitchFamily="2" charset="0"/>
                        </a:rPr>
                        <a:t>0</a:t>
                      </a:r>
                      <a:endParaRPr lang="en-GB" sz="1400" dirty="0">
                        <a:effectLst/>
                        <a:latin typeface="Poppins" panose="00000500000000000000" pitchFamily="2" charset="0"/>
                        <a:cs typeface="Poppins" panose="00000500000000000000" pitchFamily="2" charset="0"/>
                      </a:endParaRPr>
                    </a:p>
                  </a:txBody>
                  <a:tcPr marL="68580" marR="68580"/>
                </a:tc>
                <a:tc vMerge="1">
                  <a:txBody>
                    <a:bodyPr/>
                    <a:lstStyle/>
                    <a:p>
                      <a:endParaRPr lang="en-GB" dirty="0"/>
                    </a:p>
                  </a:txBody>
                  <a:tcPr/>
                </a:tc>
                <a:extLst>
                  <a:ext uri="{0D108BD9-81ED-4DB2-BD59-A6C34878D82A}">
                    <a16:rowId xmlns:a16="http://schemas.microsoft.com/office/drawing/2014/main" val="2490499828"/>
                  </a:ext>
                </a:extLst>
              </a:tr>
            </a:tbl>
          </a:graphicData>
        </a:graphic>
      </p:graphicFrame>
      <p:sp>
        <p:nvSpPr>
          <p:cNvPr id="3" name="Google Shape;85;p8">
            <a:extLst>
              <a:ext uri="{FF2B5EF4-FFF2-40B4-BE49-F238E27FC236}">
                <a16:creationId xmlns:a16="http://schemas.microsoft.com/office/drawing/2014/main" id="{CB3FD9EE-A0ED-3EC2-B078-F374FC905877}"/>
              </a:ext>
            </a:extLst>
          </p:cNvPr>
          <p:cNvSpPr txBox="1"/>
          <p:nvPr/>
        </p:nvSpPr>
        <p:spPr>
          <a:xfrm>
            <a:off x="456009" y="1637869"/>
            <a:ext cx="5921748" cy="1720896"/>
          </a:xfrm>
          <a:prstGeom prst="rect">
            <a:avLst/>
          </a:prstGeom>
          <a:solidFill>
            <a:schemeClr val="accent4">
              <a:lumMod val="20000"/>
              <a:lumOff val="80000"/>
            </a:schemeClr>
          </a:solidFill>
          <a:ln>
            <a:noFill/>
          </a:ln>
        </p:spPr>
        <p:txBody>
          <a:bodyPr spcFirstLastPara="1" wrap="square" lIns="91425" tIns="45700" rIns="91425" bIns="45700" anchor="ctr" anchorCtr="0">
            <a:noAutofit/>
          </a:bodyPr>
          <a:lstStyle/>
          <a:p>
            <a:pPr lvl="0">
              <a:spcBef>
                <a:spcPts val="600"/>
              </a:spcBef>
              <a:spcAft>
                <a:spcPts val="600"/>
              </a:spcAft>
              <a:buSzPts val="2000"/>
            </a:pPr>
            <a:r>
              <a:rPr lang="en-US" sz="1600" b="1" dirty="0">
                <a:latin typeface="Poppins" panose="00000500000000000000" pitchFamily="2" charset="0"/>
                <a:cs typeface="Poppins" panose="00000500000000000000" pitchFamily="2" charset="0"/>
                <a:sym typeface="Poppins"/>
              </a:rPr>
              <a:t>Most</a:t>
            </a:r>
            <a:r>
              <a:rPr lang="en-US" sz="1600" dirty="0">
                <a:latin typeface="Poppins" panose="00000500000000000000" pitchFamily="2" charset="0"/>
                <a:cs typeface="Poppins" panose="00000500000000000000" pitchFamily="2" charset="0"/>
                <a:sym typeface="Poppins"/>
              </a:rPr>
              <a:t> </a:t>
            </a:r>
            <a:r>
              <a:rPr lang="en-US" sz="1600" b="1" dirty="0">
                <a:latin typeface="Poppins" panose="00000500000000000000" pitchFamily="2" charset="0"/>
                <a:cs typeface="Poppins" panose="00000500000000000000" pitchFamily="2" charset="0"/>
                <a:sym typeface="Poppins"/>
              </a:rPr>
              <a:t>Delivery strand</a:t>
            </a:r>
            <a:r>
              <a:rPr lang="en-US" sz="1600" dirty="0">
                <a:latin typeface="Poppins" panose="00000500000000000000" pitchFamily="2" charset="0"/>
                <a:cs typeface="Poppins" panose="00000500000000000000" pitchFamily="2" charset="0"/>
                <a:sym typeface="Poppins"/>
              </a:rPr>
              <a:t> </a:t>
            </a:r>
            <a:r>
              <a:rPr lang="en-US" sz="1600" b="1" dirty="0">
                <a:latin typeface="Poppins" panose="00000500000000000000" pitchFamily="2" charset="0"/>
                <a:cs typeface="Poppins" panose="00000500000000000000" pitchFamily="2" charset="0"/>
                <a:sym typeface="Poppins"/>
              </a:rPr>
              <a:t>grantees</a:t>
            </a:r>
            <a:r>
              <a:rPr lang="en-US" sz="1600" dirty="0">
                <a:latin typeface="Poppins" panose="00000500000000000000" pitchFamily="2" charset="0"/>
                <a:cs typeface="Poppins" panose="00000500000000000000" pitchFamily="2" charset="0"/>
                <a:sym typeface="Poppins"/>
              </a:rPr>
              <a:t> who responded to the questionnaire worked with </a:t>
            </a:r>
            <a:r>
              <a:rPr lang="en-US" sz="1600" b="1" dirty="0">
                <a:latin typeface="Poppins" panose="00000500000000000000" pitchFamily="2" charset="0"/>
                <a:cs typeface="Poppins" panose="00000500000000000000" pitchFamily="2" charset="0"/>
                <a:sym typeface="Poppins"/>
              </a:rPr>
              <a:t>one or more partner </a:t>
            </a:r>
            <a:r>
              <a:rPr lang="en-US" sz="1600" dirty="0">
                <a:latin typeface="Poppins" panose="00000500000000000000" pitchFamily="2" charset="0"/>
                <a:cs typeface="Poppins" panose="00000500000000000000" pitchFamily="2" charset="0"/>
                <a:sym typeface="Poppins"/>
              </a:rPr>
              <a:t>(12/15 ). </a:t>
            </a:r>
            <a:r>
              <a:rPr lang="en-US" sz="1600" b="1" dirty="0">
                <a:latin typeface="Poppins" panose="00000500000000000000" pitchFamily="2" charset="0"/>
                <a:cs typeface="Poppins" panose="00000500000000000000" pitchFamily="2" charset="0"/>
                <a:sym typeface="Poppins"/>
              </a:rPr>
              <a:t>Three</a:t>
            </a:r>
            <a:r>
              <a:rPr lang="en-US" sz="1600" dirty="0">
                <a:latin typeface="Poppins" panose="00000500000000000000" pitchFamily="2" charset="0"/>
                <a:cs typeface="Poppins" panose="00000500000000000000" pitchFamily="2" charset="0"/>
                <a:sym typeface="Poppins"/>
              </a:rPr>
              <a:t> felt that partnership was </a:t>
            </a:r>
            <a:r>
              <a:rPr lang="en-US" sz="1600" b="1" dirty="0">
                <a:latin typeface="Poppins" panose="00000500000000000000" pitchFamily="2" charset="0"/>
                <a:cs typeface="Poppins" panose="00000500000000000000" pitchFamily="2" charset="0"/>
                <a:sym typeface="Poppins"/>
              </a:rPr>
              <a:t>not needed. </a:t>
            </a:r>
            <a:endParaRPr lang="en-GB" sz="1600" b="1" dirty="0">
              <a:latin typeface="Poppins" panose="00000500000000000000" pitchFamily="2" charset="0"/>
              <a:cs typeface="Poppins" panose="00000500000000000000" pitchFamily="2" charset="0"/>
              <a:sym typeface="Poppins"/>
            </a:endParaRPr>
          </a:p>
          <a:p>
            <a:pPr lvl="0">
              <a:spcBef>
                <a:spcPts val="600"/>
              </a:spcBef>
              <a:spcAft>
                <a:spcPts val="600"/>
              </a:spcAft>
              <a:buSzPts val="2000"/>
            </a:pPr>
            <a:r>
              <a:rPr lang="en-US" sz="1600" dirty="0">
                <a:latin typeface="Poppins" panose="00000500000000000000" pitchFamily="2" charset="0"/>
                <a:cs typeface="Poppins" panose="00000500000000000000" pitchFamily="2" charset="0"/>
                <a:sym typeface="Poppins"/>
              </a:rPr>
              <a:t>The success of the partnership(s) was rated 8 out of 10 on average.</a:t>
            </a:r>
            <a:endParaRPr lang="en-GB" sz="1600" dirty="0">
              <a:latin typeface="Poppins" panose="00000500000000000000" pitchFamily="2" charset="0"/>
              <a:cs typeface="Poppins" panose="00000500000000000000" pitchFamily="2" charset="0"/>
              <a:sym typeface="Poppins"/>
            </a:endParaRPr>
          </a:p>
        </p:txBody>
      </p:sp>
      <p:sp>
        <p:nvSpPr>
          <p:cNvPr id="5" name="Google Shape;85;p8">
            <a:extLst>
              <a:ext uri="{FF2B5EF4-FFF2-40B4-BE49-F238E27FC236}">
                <a16:creationId xmlns:a16="http://schemas.microsoft.com/office/drawing/2014/main" id="{9ECDCD8B-E98A-DA54-9375-8FBD68DD9870}"/>
              </a:ext>
            </a:extLst>
          </p:cNvPr>
          <p:cNvSpPr txBox="1"/>
          <p:nvPr/>
        </p:nvSpPr>
        <p:spPr>
          <a:xfrm>
            <a:off x="456008" y="3358765"/>
            <a:ext cx="5921749" cy="3181471"/>
          </a:xfrm>
          <a:prstGeom prst="rect">
            <a:avLst/>
          </a:prstGeom>
          <a:solidFill>
            <a:schemeClr val="accent4">
              <a:lumMod val="20000"/>
              <a:lumOff val="80000"/>
            </a:schemeClr>
          </a:solidFill>
          <a:ln>
            <a:noFill/>
          </a:ln>
        </p:spPr>
        <p:txBody>
          <a:bodyPr spcFirstLastPara="1" wrap="square" lIns="91425" tIns="45700" rIns="91425" bIns="45700" anchor="ctr" anchorCtr="0">
            <a:noAutofit/>
          </a:bodyPr>
          <a:lstStyle/>
          <a:p>
            <a:pPr lvl="0">
              <a:spcAft>
                <a:spcPts val="600"/>
              </a:spcAft>
              <a:buSzPts val="2000"/>
            </a:pPr>
            <a:r>
              <a:rPr lang="en-GB" sz="1600" u="sng" dirty="0">
                <a:latin typeface="Poppins" panose="00000500000000000000" pitchFamily="2" charset="0"/>
                <a:cs typeface="Poppins" panose="00000500000000000000" pitchFamily="2" charset="0"/>
                <a:sym typeface="Poppins"/>
              </a:rPr>
              <a:t>Valuable benefits from </a:t>
            </a:r>
            <a:r>
              <a:rPr lang="en-GB" sz="1600" b="1" u="sng" dirty="0">
                <a:latin typeface="Poppins" panose="00000500000000000000" pitchFamily="2" charset="0"/>
                <a:cs typeface="Poppins" panose="00000500000000000000" pitchFamily="2" charset="0"/>
                <a:sym typeface="Poppins"/>
              </a:rPr>
              <a:t>multiple</a:t>
            </a:r>
            <a:r>
              <a:rPr lang="en-GB" sz="1600" u="sng" dirty="0">
                <a:latin typeface="Poppins" panose="00000500000000000000" pitchFamily="2" charset="0"/>
                <a:cs typeface="Poppins" panose="00000500000000000000" pitchFamily="2" charset="0"/>
                <a:sym typeface="Poppins"/>
              </a:rPr>
              <a:t> partnerships include:</a:t>
            </a:r>
          </a:p>
          <a:p>
            <a:pPr marL="285750" lvl="0" indent="-285750">
              <a:buSzPts val="2000"/>
              <a:buFont typeface="Arial" panose="020B0604020202020204" pitchFamily="34" charset="0"/>
              <a:buChar char="•"/>
            </a:pPr>
            <a:r>
              <a:rPr lang="en-GB" sz="1600" dirty="0">
                <a:latin typeface="Poppins" panose="00000500000000000000" pitchFamily="2" charset="0"/>
                <a:cs typeface="Poppins" panose="00000500000000000000" pitchFamily="2" charset="0"/>
                <a:sym typeface="Poppins"/>
              </a:rPr>
              <a:t>Reaching more participants or more diverse participants (N=7)</a:t>
            </a:r>
          </a:p>
          <a:p>
            <a:pPr marL="285750" lvl="0" indent="-285750">
              <a:buSzPts val="2000"/>
              <a:buFont typeface="Arial" panose="020B0604020202020204" pitchFamily="34" charset="0"/>
              <a:buChar char="•"/>
            </a:pPr>
            <a:r>
              <a:rPr lang="en-GB" sz="1600" dirty="0">
                <a:latin typeface="Poppins" panose="00000500000000000000" pitchFamily="2" charset="0"/>
                <a:cs typeface="Poppins" panose="00000500000000000000" pitchFamily="2" charset="0"/>
                <a:sym typeface="Poppins"/>
              </a:rPr>
              <a:t>Reaching more geographical areas (N=6)</a:t>
            </a:r>
          </a:p>
          <a:p>
            <a:pPr marL="285750" lvl="0" indent="-285750">
              <a:buSzPts val="2000"/>
              <a:buFont typeface="Arial" panose="020B0604020202020204" pitchFamily="34" charset="0"/>
              <a:buChar char="•"/>
            </a:pPr>
            <a:r>
              <a:rPr lang="en-US" sz="1600" dirty="0">
                <a:latin typeface="Poppins" panose="00000500000000000000" pitchFamily="2" charset="0"/>
                <a:cs typeface="Poppins" panose="00000500000000000000" pitchFamily="2" charset="0"/>
                <a:sym typeface="Poppins"/>
              </a:rPr>
              <a:t>Providing venues, resources or training (N=5)</a:t>
            </a:r>
            <a:endParaRPr lang="en-GB" sz="1600" dirty="0">
              <a:latin typeface="Poppins" panose="00000500000000000000" pitchFamily="2" charset="0"/>
              <a:cs typeface="Poppins" panose="00000500000000000000" pitchFamily="2" charset="0"/>
              <a:sym typeface="Poppins"/>
            </a:endParaRPr>
          </a:p>
          <a:p>
            <a:pPr marL="285750" lvl="0" indent="-285750">
              <a:buSzPts val="2000"/>
              <a:buFont typeface="Arial" panose="020B0604020202020204" pitchFamily="34" charset="0"/>
              <a:buChar char="•"/>
            </a:pPr>
            <a:endParaRPr lang="en-GB" sz="1600" dirty="0">
              <a:latin typeface="Poppins" panose="00000500000000000000" pitchFamily="2" charset="0"/>
              <a:cs typeface="Poppins" panose="00000500000000000000" pitchFamily="2" charset="0"/>
              <a:sym typeface="Poppins"/>
            </a:endParaRPr>
          </a:p>
          <a:p>
            <a:pPr lvl="0">
              <a:buSzPts val="2000"/>
            </a:pPr>
            <a:endParaRPr lang="en-GB" sz="1600" dirty="0">
              <a:latin typeface="Poppins" panose="00000500000000000000" pitchFamily="2" charset="0"/>
              <a:cs typeface="Poppins" panose="00000500000000000000" pitchFamily="2" charset="0"/>
              <a:sym typeface="Poppins"/>
            </a:endParaRPr>
          </a:p>
          <a:p>
            <a:pPr lvl="0">
              <a:buSzPts val="2000"/>
            </a:pPr>
            <a:r>
              <a:rPr lang="en-US" sz="1600" dirty="0">
                <a:latin typeface="Poppins" panose="00000500000000000000" pitchFamily="2" charset="0"/>
                <a:cs typeface="Poppins" panose="00000500000000000000" pitchFamily="2" charset="0"/>
              </a:rPr>
              <a:t>Those who were able to use multiple partnerships may have already been well connected or established in Greenwich.</a:t>
            </a:r>
            <a:endParaRPr lang="en-GB" sz="1600" dirty="0">
              <a:latin typeface="Poppins" panose="00000500000000000000" pitchFamily="2" charset="0"/>
              <a:cs typeface="Poppins" panose="00000500000000000000" pitchFamily="2" charset="0"/>
              <a:sym typeface="Poppins"/>
            </a:endParaRPr>
          </a:p>
        </p:txBody>
      </p:sp>
      <p:pic>
        <p:nvPicPr>
          <p:cNvPr id="4" name="Google Shape;64;p6" descr="A black background with a black square&#10;&#10;Description automatically generated with medium confidence">
            <a:extLst>
              <a:ext uri="{FF2B5EF4-FFF2-40B4-BE49-F238E27FC236}">
                <a16:creationId xmlns:a16="http://schemas.microsoft.com/office/drawing/2014/main" id="{1B7109A4-314F-5EDE-1E3D-782BA879622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cxnSp>
        <p:nvCxnSpPr>
          <p:cNvPr id="9" name="Straight Arrow Connector 8">
            <a:extLst>
              <a:ext uri="{FF2B5EF4-FFF2-40B4-BE49-F238E27FC236}">
                <a16:creationId xmlns:a16="http://schemas.microsoft.com/office/drawing/2014/main" id="{44EDBB10-0D7F-D293-F5F6-7F238919466E}"/>
              </a:ext>
            </a:extLst>
          </p:cNvPr>
          <p:cNvCxnSpPr>
            <a:cxnSpLocks/>
          </p:cNvCxnSpPr>
          <p:nvPr/>
        </p:nvCxnSpPr>
        <p:spPr>
          <a:xfrm>
            <a:off x="5218545" y="2364509"/>
            <a:ext cx="1514764" cy="221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
          <a:extLst>
            <a:ext uri="{FF2B5EF4-FFF2-40B4-BE49-F238E27FC236}">
              <a16:creationId xmlns:a16="http://schemas.microsoft.com/office/drawing/2014/main" id="{64AB09CE-E725-DF70-D2E1-84DB70DC5DDC}"/>
            </a:ext>
          </a:extLst>
        </p:cNvPr>
        <p:cNvGrpSpPr/>
        <p:nvPr/>
      </p:nvGrpSpPr>
      <p:grpSpPr>
        <a:xfrm>
          <a:off x="0" y="0"/>
          <a:ext cx="0" cy="0"/>
          <a:chOff x="0" y="0"/>
          <a:chExt cx="0" cy="0"/>
        </a:xfrm>
      </p:grpSpPr>
      <p:sp>
        <p:nvSpPr>
          <p:cNvPr id="42" name="Google Shape;42;p3">
            <a:extLst>
              <a:ext uri="{FF2B5EF4-FFF2-40B4-BE49-F238E27FC236}">
                <a16:creationId xmlns:a16="http://schemas.microsoft.com/office/drawing/2014/main" id="{AE1A83FE-0BAB-E9F6-A35A-EC821936F29C}"/>
              </a:ext>
            </a:extLst>
          </p:cNvPr>
          <p:cNvSpPr txBox="1"/>
          <p:nvPr/>
        </p:nvSpPr>
        <p:spPr>
          <a:xfrm>
            <a:off x="371476" y="1767207"/>
            <a:ext cx="5545137" cy="2060722"/>
          </a:xfrm>
          <a:prstGeom prst="rect">
            <a:avLst/>
          </a:prstGeom>
          <a:solidFill>
            <a:schemeClr val="accent1"/>
          </a:solidFill>
          <a:ln>
            <a:noFill/>
          </a:ln>
        </p:spPr>
        <p:txBody>
          <a:bodyPr spcFirstLastPara="1" wrap="square" lIns="90000" tIns="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lang="en-GB" sz="3400" b="1" dirty="0">
                <a:solidFill>
                  <a:srgbClr val="FFFFFF"/>
                </a:solidFill>
                <a:latin typeface="Poppins"/>
                <a:cs typeface="Poppins"/>
                <a:sym typeface="Poppins"/>
              </a:rPr>
              <a:t>4.2</a:t>
            </a:r>
            <a:r>
              <a:rPr kumimoji="0" lang="en-GB" sz="3400" b="1" i="0" u="none" strike="noStrike" kern="0" cap="none" spc="0" normalizeH="0" baseline="0" noProof="0" dirty="0">
                <a:ln>
                  <a:noFill/>
                </a:ln>
                <a:solidFill>
                  <a:srgbClr val="FFFFFF"/>
                </a:solidFill>
                <a:effectLst/>
                <a:uLnTx/>
                <a:uFillTx/>
                <a:latin typeface="Poppins"/>
                <a:cs typeface="Poppins"/>
                <a:sym typeface="Poppins"/>
              </a:rPr>
              <a:t> Analysis-  </a:t>
            </a: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endParaRPr kumimoji="0" lang="en-GB" sz="3400" b="1" i="0" u="none" strike="noStrike" kern="0" cap="none" spc="0" normalizeH="0" baseline="0" noProof="0" dirty="0">
              <a:ln>
                <a:noFill/>
              </a:ln>
              <a:solidFill>
                <a:srgbClr val="FFFFFF"/>
              </a:solidFill>
              <a:effectLst/>
              <a:uLnTx/>
              <a:uFillTx/>
              <a:latin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GB" sz="3400" b="1" i="0" u="none" strike="noStrike" kern="0" cap="none" spc="0" normalizeH="0" baseline="0" noProof="0" dirty="0">
                <a:ln>
                  <a:noFill/>
                </a:ln>
                <a:solidFill>
                  <a:srgbClr val="FFFFFF"/>
                </a:solidFill>
                <a:effectLst/>
                <a:uLnTx/>
                <a:uFillTx/>
                <a:latin typeface="Poppins"/>
                <a:cs typeface="Poppins"/>
                <a:sym typeface="Poppins"/>
              </a:rPr>
              <a:t>Outcomes and impacts for VCSEs (grantees)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TextBox 2">
            <a:extLst>
              <a:ext uri="{FF2B5EF4-FFF2-40B4-BE49-F238E27FC236}">
                <a16:creationId xmlns:a16="http://schemas.microsoft.com/office/drawing/2014/main" id="{9A404A61-B8DF-1E01-854A-E446C4652695}"/>
              </a:ext>
            </a:extLst>
          </p:cNvPr>
          <p:cNvSpPr txBox="1"/>
          <p:nvPr/>
        </p:nvSpPr>
        <p:spPr>
          <a:xfrm>
            <a:off x="6472991" y="1767207"/>
            <a:ext cx="5065294" cy="4931350"/>
          </a:xfrm>
          <a:prstGeom prst="rect">
            <a:avLst/>
          </a:prstGeom>
          <a:noFill/>
          <a:ln>
            <a:noFill/>
          </a:ln>
        </p:spPr>
        <p:txBody>
          <a:bodyPr wrap="square" rtlCol="0">
            <a:spAutoFit/>
          </a:bodyPr>
          <a:lstStyle/>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These next nine slides present</a:t>
            </a:r>
            <a:r>
              <a:rPr lang="en-GB" sz="1800" dirty="0">
                <a:solidFill>
                  <a:srgbClr val="FFFFFF"/>
                </a:solidFill>
                <a:latin typeface="Poppins" panose="00000500000000000000" pitchFamily="2" charset="0"/>
                <a:cs typeface="Poppins" panose="00000500000000000000" pitchFamily="2" charset="0"/>
              </a:rPr>
              <a:t> on one of the key questions of the evaluation: </a:t>
            </a:r>
            <a:r>
              <a:rPr lang="en-GB" sz="1800" u="sng" dirty="0">
                <a:solidFill>
                  <a:srgbClr val="FFFFFF"/>
                </a:solidFill>
                <a:latin typeface="Poppins" panose="00000500000000000000" pitchFamily="2" charset="0"/>
                <a:cs typeface="Poppins" panose="00000500000000000000" pitchFamily="2" charset="0"/>
              </a:rPr>
              <a:t>How has the fund impacted the organisations who have participated or been engaged? </a:t>
            </a:r>
          </a:p>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lang="en-GB" sz="1800" dirty="0">
                <a:solidFill>
                  <a:srgbClr val="FFFFFF"/>
                </a:solidFill>
                <a:latin typeface="Poppins" panose="00000500000000000000" pitchFamily="2" charset="0"/>
                <a:cs typeface="Poppins" panose="00000500000000000000" pitchFamily="2" charset="0"/>
              </a:rPr>
              <a:t>It covers:</a:t>
            </a:r>
            <a:endPar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An overview </a:t>
            </a: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of outcomes and impacts, highlighting the </a:t>
            </a: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most </a:t>
            </a:r>
            <a:r>
              <a:rPr kumimoji="0" lang="en-GB" sz="1800" b="1" i="0" u="none" strike="noStrike" kern="0" cap="none" spc="0" normalizeH="0" baseline="0" noProof="0" dirty="0" err="1">
                <a:ln>
                  <a:noFill/>
                </a:ln>
                <a:solidFill>
                  <a:srgbClr val="FFFFFF"/>
                </a:solidFill>
                <a:effectLst/>
                <a:uLnTx/>
                <a:uFillTx/>
                <a:latin typeface="Poppins" panose="00000500000000000000" pitchFamily="2" charset="0"/>
                <a:cs typeface="Poppins" panose="00000500000000000000" pitchFamily="2" charset="0"/>
                <a:sym typeface="Arial"/>
              </a:rPr>
              <a:t>commo</a:t>
            </a:r>
            <a:r>
              <a:rPr lang="en-GB" sz="1800" b="1" dirty="0">
                <a:solidFill>
                  <a:srgbClr val="FFFFFF"/>
                </a:solidFill>
                <a:latin typeface="Poppins" panose="00000500000000000000" pitchFamily="2" charset="0"/>
                <a:cs typeface="Poppins" panose="00000500000000000000" pitchFamily="2" charset="0"/>
              </a:rPr>
              <a:t>n </a:t>
            </a: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ones</a:t>
            </a:r>
            <a:r>
              <a:rPr kumimoji="0" lang="en-GB" sz="180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a:t>
            </a:r>
            <a:endPar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lang="en-GB" sz="1800" b="1" dirty="0">
                <a:solidFill>
                  <a:srgbClr val="FFFFFF"/>
                </a:solidFill>
                <a:latin typeface="Poppins" panose="00000500000000000000" pitchFamily="2" charset="0"/>
                <a:cs typeface="Poppins" panose="00000500000000000000" pitchFamily="2" charset="0"/>
              </a:rPr>
              <a:t>How grantees </a:t>
            </a:r>
            <a:r>
              <a:rPr lang="en-GB" sz="1800" dirty="0">
                <a:solidFill>
                  <a:srgbClr val="FFFFFF"/>
                </a:solidFill>
                <a:latin typeface="Poppins" panose="00000500000000000000" pitchFamily="2" charset="0"/>
                <a:cs typeface="Poppins" panose="00000500000000000000" pitchFamily="2" charset="0"/>
              </a:rPr>
              <a:t>reported on what happened/ was planned for after the funding.</a:t>
            </a:r>
            <a:endParaRPr lang="en-GB" sz="1800" b="1" dirty="0">
              <a:solidFill>
                <a:srgbClr val="FFFFFF"/>
              </a:solidFill>
              <a:latin typeface="Poppins" panose="00000500000000000000" pitchFamily="2" charset="0"/>
              <a:cs typeface="Poppins" panose="00000500000000000000" pitchFamily="2" charset="0"/>
            </a:endParaRP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What matters for VCSE sustainability.</a:t>
            </a:r>
            <a:endPar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p:txBody>
      </p:sp>
      <p:pic>
        <p:nvPicPr>
          <p:cNvPr id="2" name="Google Shape;41;p3">
            <a:extLst>
              <a:ext uri="{FF2B5EF4-FFF2-40B4-BE49-F238E27FC236}">
                <a16:creationId xmlns:a16="http://schemas.microsoft.com/office/drawing/2014/main" id="{03A97AD3-64BF-8802-CF7B-D8D33311EE6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pic>
        <p:nvPicPr>
          <p:cNvPr id="4" name="Google Shape;44;p3" descr="A yellow line on a black background&#10;&#10;Description automatically generated">
            <a:extLst>
              <a:ext uri="{FF2B5EF4-FFF2-40B4-BE49-F238E27FC236}">
                <a16:creationId xmlns:a16="http://schemas.microsoft.com/office/drawing/2014/main" id="{B0EBCD0A-7661-0AE9-09B5-B1D5AB0D5A3E}"/>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0800000">
            <a:off x="443769" y="2208890"/>
            <a:ext cx="4200525" cy="177800"/>
          </a:xfrm>
          <a:prstGeom prst="rect">
            <a:avLst/>
          </a:prstGeom>
          <a:noFill/>
          <a:ln>
            <a:noFill/>
          </a:ln>
        </p:spPr>
      </p:pic>
    </p:spTree>
    <p:extLst>
      <p:ext uri="{BB962C8B-B14F-4D97-AF65-F5344CB8AC3E}">
        <p14:creationId xmlns:p14="http://schemas.microsoft.com/office/powerpoint/2010/main" val="2026266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CDC96-8DE0-D927-3D84-5B5A7EE705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642B04-46B3-8B92-FDFB-0E83D436D47A}"/>
              </a:ext>
            </a:extLst>
          </p:cNvPr>
          <p:cNvSpPr>
            <a:spLocks noGrp="1"/>
          </p:cNvSpPr>
          <p:nvPr>
            <p:ph type="title"/>
          </p:nvPr>
        </p:nvSpPr>
        <p:spPr>
          <a:xfrm>
            <a:off x="91440" y="293173"/>
            <a:ext cx="4783284" cy="746992"/>
          </a:xfrm>
        </p:spPr>
        <p:txBody>
          <a:bodyPr>
            <a:normAutofit/>
          </a:bodyPr>
          <a:lstStyle/>
          <a:p>
            <a:r>
              <a:rPr lang="en-GB" sz="3200" dirty="0"/>
              <a:t>Overall…</a:t>
            </a:r>
          </a:p>
        </p:txBody>
      </p:sp>
      <p:sp>
        <p:nvSpPr>
          <p:cNvPr id="6" name="TextBox 5">
            <a:extLst>
              <a:ext uri="{FF2B5EF4-FFF2-40B4-BE49-F238E27FC236}">
                <a16:creationId xmlns:a16="http://schemas.microsoft.com/office/drawing/2014/main" id="{37AFAB5A-60F9-1015-FB5B-84F984A72111}"/>
              </a:ext>
            </a:extLst>
          </p:cNvPr>
          <p:cNvSpPr txBox="1"/>
          <p:nvPr/>
        </p:nvSpPr>
        <p:spPr>
          <a:xfrm>
            <a:off x="161872" y="1409570"/>
            <a:ext cx="4059146" cy="3508653"/>
          </a:xfrm>
          <a:prstGeom prst="rect">
            <a:avLst/>
          </a:prstGeom>
          <a:noFill/>
        </p:spPr>
        <p:txBody>
          <a:bodyPr wrap="square" rtlCol="0">
            <a:spAutoFit/>
          </a:bodyPr>
          <a:lstStyle/>
          <a:p>
            <a:pPr lvl="0">
              <a:spcAft>
                <a:spcPts val="600"/>
              </a:spcAft>
              <a:defRPr/>
            </a:pPr>
            <a:r>
              <a:rPr lang="en-GB" sz="1600" u="sng" dirty="0">
                <a:latin typeface="Poppins" panose="00000500000000000000" pitchFamily="2" charset="0"/>
                <a:cs typeface="Poppins" panose="00000500000000000000" pitchFamily="2" charset="0"/>
              </a:rPr>
              <a:t>The most common, self-reported VCSE impacts were:</a:t>
            </a:r>
          </a:p>
          <a:p>
            <a:pPr marL="342900" lvl="0" indent="-342900">
              <a:spcBef>
                <a:spcPts val="600"/>
              </a:spcBef>
              <a:buFont typeface="Arial"/>
              <a:buAutoNum type="arabicPeriod"/>
              <a:defRPr/>
            </a:pPr>
            <a:r>
              <a:rPr lang="en-GB" sz="1600" dirty="0">
                <a:latin typeface="Poppins" panose="00000500000000000000" pitchFamily="2" charset="0"/>
                <a:cs typeface="Poppins" panose="00000500000000000000" pitchFamily="2" charset="0"/>
              </a:rPr>
              <a:t>Reaching more beneficiaries; </a:t>
            </a:r>
          </a:p>
          <a:p>
            <a:pPr marL="342900" lvl="0" indent="-342900">
              <a:spcBef>
                <a:spcPts val="600"/>
              </a:spcBef>
              <a:buFont typeface="Arial"/>
              <a:buAutoNum type="arabicPeriod"/>
              <a:defRPr/>
            </a:pPr>
            <a:r>
              <a:rPr lang="en-GB" sz="1600" dirty="0">
                <a:latin typeface="Poppins" panose="00000500000000000000" pitchFamily="2" charset="0"/>
                <a:cs typeface="Poppins" panose="00000500000000000000" pitchFamily="2" charset="0"/>
              </a:rPr>
              <a:t>Increased knowledge of health inequalities;</a:t>
            </a:r>
          </a:p>
          <a:p>
            <a:pPr marL="342900" lvl="0" indent="-342900">
              <a:spcBef>
                <a:spcPts val="600"/>
              </a:spcBef>
              <a:buFont typeface="Arial"/>
              <a:buAutoNum type="arabicPeriod"/>
              <a:defRPr/>
            </a:pPr>
            <a:r>
              <a:rPr lang="en-GB" sz="1600" dirty="0">
                <a:latin typeface="Poppins" panose="00000500000000000000" pitchFamily="2" charset="0"/>
                <a:cs typeface="Poppins" panose="00000500000000000000" pitchFamily="2" charset="0"/>
              </a:rPr>
              <a:t>More sustainable VCSE; </a:t>
            </a:r>
          </a:p>
          <a:p>
            <a:pPr marL="342900" lvl="0" indent="-342900">
              <a:spcBef>
                <a:spcPts val="600"/>
              </a:spcBef>
              <a:buFont typeface="Arial"/>
              <a:buAutoNum type="arabicPeriod"/>
              <a:defRPr/>
            </a:pPr>
            <a:r>
              <a:rPr lang="en-GB" sz="1600" dirty="0">
                <a:latin typeface="Poppins" panose="00000500000000000000" pitchFamily="2" charset="0"/>
                <a:cs typeface="Poppins" panose="00000500000000000000" pitchFamily="2" charset="0"/>
              </a:rPr>
              <a:t>Being better connected to communities (Delivery, Micro); and</a:t>
            </a:r>
          </a:p>
          <a:p>
            <a:pPr marL="342900" lvl="0" indent="-342900">
              <a:spcBef>
                <a:spcPts val="600"/>
              </a:spcBef>
              <a:buFont typeface="Arial"/>
              <a:buAutoNum type="arabicPeriod"/>
              <a:defRPr/>
            </a:pPr>
            <a:r>
              <a:rPr lang="en-GB" sz="1600" dirty="0">
                <a:latin typeface="Poppins" panose="00000500000000000000" pitchFamily="2" charset="0"/>
                <a:cs typeface="Poppins" panose="00000500000000000000" pitchFamily="2" charset="0"/>
              </a:rPr>
              <a:t>Gaining more or more skilled or confident staff and volunteers. (Enabling and Micro)</a:t>
            </a:r>
          </a:p>
        </p:txBody>
      </p:sp>
      <p:graphicFrame>
        <p:nvGraphicFramePr>
          <p:cNvPr id="7" name="Table 6">
            <a:extLst>
              <a:ext uri="{FF2B5EF4-FFF2-40B4-BE49-F238E27FC236}">
                <a16:creationId xmlns:a16="http://schemas.microsoft.com/office/drawing/2014/main" id="{147E3069-38C9-B7B0-1721-511FE17FA54B}"/>
              </a:ext>
            </a:extLst>
          </p:cNvPr>
          <p:cNvGraphicFramePr>
            <a:graphicFrameLocks noGrp="1"/>
          </p:cNvGraphicFramePr>
          <p:nvPr>
            <p:extLst>
              <p:ext uri="{D42A27DB-BD31-4B8C-83A1-F6EECF244321}">
                <p14:modId xmlns:p14="http://schemas.microsoft.com/office/powerpoint/2010/main" val="200577979"/>
              </p:ext>
            </p:extLst>
          </p:nvPr>
        </p:nvGraphicFramePr>
        <p:xfrm>
          <a:off x="4260905" y="827310"/>
          <a:ext cx="7839655" cy="5896535"/>
        </p:xfrm>
        <a:graphic>
          <a:graphicData uri="http://schemas.openxmlformats.org/drawingml/2006/table">
            <a:tbl>
              <a:tblPr/>
              <a:tblGrid>
                <a:gridCol w="4342990">
                  <a:extLst>
                    <a:ext uri="{9D8B030D-6E8A-4147-A177-3AD203B41FA5}">
                      <a16:colId xmlns:a16="http://schemas.microsoft.com/office/drawing/2014/main" val="630833298"/>
                    </a:ext>
                  </a:extLst>
                </a:gridCol>
                <a:gridCol w="1165555">
                  <a:extLst>
                    <a:ext uri="{9D8B030D-6E8A-4147-A177-3AD203B41FA5}">
                      <a16:colId xmlns:a16="http://schemas.microsoft.com/office/drawing/2014/main" val="2657136058"/>
                    </a:ext>
                  </a:extLst>
                </a:gridCol>
                <a:gridCol w="1165555">
                  <a:extLst>
                    <a:ext uri="{9D8B030D-6E8A-4147-A177-3AD203B41FA5}">
                      <a16:colId xmlns:a16="http://schemas.microsoft.com/office/drawing/2014/main" val="2565453657"/>
                    </a:ext>
                  </a:extLst>
                </a:gridCol>
                <a:gridCol w="1165555">
                  <a:extLst>
                    <a:ext uri="{9D8B030D-6E8A-4147-A177-3AD203B41FA5}">
                      <a16:colId xmlns:a16="http://schemas.microsoft.com/office/drawing/2014/main" val="490548181"/>
                    </a:ext>
                  </a:extLst>
                </a:gridCol>
              </a:tblGrid>
              <a:tr h="644895">
                <a:tc>
                  <a:txBody>
                    <a:bodyPr/>
                    <a:lstStyle/>
                    <a:p>
                      <a:pPr>
                        <a:spcAft>
                          <a:spcPts val="600"/>
                        </a:spcAft>
                        <a:buNone/>
                      </a:pPr>
                      <a:r>
                        <a:rPr lang="en-GB" sz="1200" dirty="0">
                          <a:solidFill>
                            <a:srgbClr val="FFFFFF"/>
                          </a:solidFill>
                          <a:effectLst/>
                          <a:latin typeface="Poppins" panose="00000500000000000000" pitchFamily="2" charset="0"/>
                          <a:ea typeface="Poppins" panose="00000500000000000000" pitchFamily="2" charset="0"/>
                        </a:rPr>
                        <a:t>Outcome or impact</a:t>
                      </a:r>
                      <a:endParaRPr lang="en-GB" sz="12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35341"/>
                    </a:solidFill>
                  </a:tcPr>
                </a:tc>
                <a:tc>
                  <a:txBody>
                    <a:bodyPr/>
                    <a:lstStyle/>
                    <a:p>
                      <a:pPr>
                        <a:spcAft>
                          <a:spcPts val="600"/>
                        </a:spcAft>
                        <a:buNone/>
                      </a:pPr>
                      <a:r>
                        <a:rPr lang="en-GB" sz="1200">
                          <a:solidFill>
                            <a:srgbClr val="FFFFFF"/>
                          </a:solidFill>
                          <a:effectLst/>
                          <a:latin typeface="Poppins" panose="00000500000000000000" pitchFamily="2" charset="0"/>
                          <a:ea typeface="Poppins" panose="00000500000000000000" pitchFamily="2" charset="0"/>
                        </a:rPr>
                        <a:t>Delivery grantee count (/20)</a:t>
                      </a:r>
                      <a:endParaRPr lang="en-GB" sz="12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35341"/>
                    </a:solidFill>
                  </a:tcPr>
                </a:tc>
                <a:tc>
                  <a:txBody>
                    <a:bodyPr/>
                    <a:lstStyle/>
                    <a:p>
                      <a:pPr>
                        <a:spcAft>
                          <a:spcPts val="600"/>
                        </a:spcAft>
                        <a:buNone/>
                      </a:pPr>
                      <a:r>
                        <a:rPr lang="en-GB" sz="1200">
                          <a:solidFill>
                            <a:srgbClr val="FFFFFF"/>
                          </a:solidFill>
                          <a:effectLst/>
                          <a:latin typeface="Poppins" panose="00000500000000000000" pitchFamily="2" charset="0"/>
                          <a:ea typeface="Poppins" panose="00000500000000000000" pitchFamily="2" charset="0"/>
                        </a:rPr>
                        <a:t>Enabling grantee count (/17)</a:t>
                      </a:r>
                      <a:endParaRPr lang="en-GB" sz="12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35341"/>
                    </a:solidFill>
                  </a:tcPr>
                </a:tc>
                <a:tc>
                  <a:txBody>
                    <a:bodyPr/>
                    <a:lstStyle/>
                    <a:p>
                      <a:pPr>
                        <a:spcAft>
                          <a:spcPts val="600"/>
                        </a:spcAft>
                        <a:buNone/>
                      </a:pPr>
                      <a:r>
                        <a:rPr lang="en-GB" sz="1200" dirty="0">
                          <a:solidFill>
                            <a:srgbClr val="FFFFFF"/>
                          </a:solidFill>
                          <a:effectLst/>
                          <a:latin typeface="Poppins" panose="00000500000000000000" pitchFamily="2" charset="0"/>
                          <a:ea typeface="Poppins" panose="00000500000000000000" pitchFamily="2" charset="0"/>
                        </a:rPr>
                        <a:t>Micro grantee count (/10)</a:t>
                      </a:r>
                      <a:endParaRPr lang="en-GB" sz="1200" dirty="0">
                        <a:effectLst/>
                        <a:latin typeface="Poppins" panose="00000500000000000000" pitchFamily="2" charset="0"/>
                        <a:ea typeface="Poppins" panose="00000500000000000000" pitchFamily="2" charset="0"/>
                      </a:endParaRPr>
                    </a:p>
                  </a:txBody>
                  <a:tcPr marL="47910" marR="4791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35341"/>
                    </a:solidFill>
                  </a:tcPr>
                </a:tc>
                <a:extLst>
                  <a:ext uri="{0D108BD9-81ED-4DB2-BD59-A6C34878D82A}">
                    <a16:rowId xmlns:a16="http://schemas.microsoft.com/office/drawing/2014/main" val="678728837"/>
                  </a:ext>
                </a:extLst>
              </a:tr>
              <a:tr h="308920">
                <a:tc>
                  <a:txBody>
                    <a:bodyPr/>
                    <a:lstStyle/>
                    <a:p>
                      <a:pPr>
                        <a:spcAft>
                          <a:spcPts val="600"/>
                        </a:spcAft>
                        <a:buNone/>
                      </a:pPr>
                      <a:r>
                        <a:rPr lang="en-GB" sz="1100" b="1" dirty="0">
                          <a:effectLst/>
                          <a:latin typeface="Poppins" panose="00000500000000000000" pitchFamily="2" charset="0"/>
                          <a:ea typeface="Poppins" panose="00000500000000000000" pitchFamily="2" charset="0"/>
                        </a:rPr>
                        <a:t>Increased knowledge of Health Inequalities (O-1) </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b="1">
                          <a:effectLst/>
                          <a:latin typeface="Poppins" panose="00000500000000000000" pitchFamily="2" charset="0"/>
                          <a:ea typeface="Poppins" panose="00000500000000000000" pitchFamily="2" charset="0"/>
                        </a:rPr>
                        <a:t>15</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b="1">
                          <a:effectLst/>
                          <a:latin typeface="Poppins" panose="00000500000000000000" pitchFamily="2" charset="0"/>
                          <a:ea typeface="Poppins" panose="00000500000000000000" pitchFamily="2" charset="0"/>
                        </a:rPr>
                        <a:t>10</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b="1">
                          <a:effectLst/>
                          <a:latin typeface="Poppins" panose="00000500000000000000" pitchFamily="2" charset="0"/>
                          <a:ea typeface="Poppins" panose="00000500000000000000" pitchFamily="2" charset="0"/>
                        </a:rPr>
                        <a:t>8</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0905533"/>
                  </a:ext>
                </a:extLst>
              </a:tr>
              <a:tr h="308920">
                <a:tc>
                  <a:txBody>
                    <a:bodyPr/>
                    <a:lstStyle/>
                    <a:p>
                      <a:pPr>
                        <a:spcAft>
                          <a:spcPts val="600"/>
                        </a:spcAft>
                        <a:buNone/>
                      </a:pPr>
                      <a:r>
                        <a:rPr lang="en-GB" sz="1100" b="1" dirty="0">
                          <a:solidFill>
                            <a:srgbClr val="000000"/>
                          </a:solidFill>
                          <a:effectLst/>
                          <a:latin typeface="Poppins" panose="00000500000000000000" pitchFamily="2" charset="0"/>
                          <a:ea typeface="Poppins" panose="00000500000000000000" pitchFamily="2" charset="0"/>
                        </a:rPr>
                        <a:t>Reach - more people (O-2) </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b="1">
                          <a:solidFill>
                            <a:srgbClr val="000000"/>
                          </a:solidFill>
                          <a:effectLst/>
                          <a:latin typeface="Poppins" panose="00000500000000000000" pitchFamily="2" charset="0"/>
                          <a:ea typeface="Poppins" panose="00000500000000000000" pitchFamily="2" charset="0"/>
                        </a:rPr>
                        <a:t>14</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9</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7</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3706280006"/>
                  </a:ext>
                </a:extLst>
              </a:tr>
              <a:tr h="308920">
                <a:tc>
                  <a:txBody>
                    <a:bodyPr/>
                    <a:lstStyle/>
                    <a:p>
                      <a:pPr>
                        <a:spcAft>
                          <a:spcPts val="600"/>
                        </a:spcAft>
                        <a:buNone/>
                      </a:pPr>
                      <a:r>
                        <a:rPr lang="en-GB" sz="1100">
                          <a:effectLst/>
                          <a:latin typeface="Poppins" panose="00000500000000000000" pitchFamily="2" charset="0"/>
                          <a:ea typeface="Poppins" panose="00000500000000000000" pitchFamily="2" charset="0"/>
                        </a:rPr>
                        <a:t>Reach - Support people for better/ longer (O-3) </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b="1">
                          <a:effectLst/>
                          <a:latin typeface="Poppins" panose="00000500000000000000" pitchFamily="2" charset="0"/>
                          <a:ea typeface="Poppins" panose="00000500000000000000" pitchFamily="2" charset="0"/>
                        </a:rPr>
                        <a:t>16</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8</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6</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928508"/>
                  </a:ext>
                </a:extLst>
              </a:tr>
              <a:tr h="308920">
                <a:tc>
                  <a:txBody>
                    <a:bodyPr/>
                    <a:lstStyle/>
                    <a:p>
                      <a:pPr>
                        <a:spcAft>
                          <a:spcPts val="600"/>
                        </a:spcAft>
                        <a:buNone/>
                      </a:pPr>
                      <a:r>
                        <a:rPr lang="en-GB" sz="1100" dirty="0">
                          <a:solidFill>
                            <a:srgbClr val="000000"/>
                          </a:solidFill>
                          <a:effectLst/>
                          <a:latin typeface="Poppins" panose="00000500000000000000" pitchFamily="2" charset="0"/>
                          <a:ea typeface="Poppins" panose="00000500000000000000" pitchFamily="2" charset="0"/>
                        </a:rPr>
                        <a:t>Respond better to health inequality needs (IE-2)</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11</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9</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6</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574275083"/>
                  </a:ext>
                </a:extLst>
              </a:tr>
              <a:tr h="308920">
                <a:tc>
                  <a:txBody>
                    <a:bodyPr/>
                    <a:lstStyle/>
                    <a:p>
                      <a:pPr>
                        <a:spcAft>
                          <a:spcPts val="600"/>
                        </a:spcAft>
                        <a:buNone/>
                      </a:pPr>
                      <a:r>
                        <a:rPr lang="en-GB" sz="1100" dirty="0">
                          <a:effectLst/>
                          <a:latin typeface="Poppins" panose="00000500000000000000" pitchFamily="2" charset="0"/>
                          <a:ea typeface="Poppins" panose="00000500000000000000" pitchFamily="2" charset="0"/>
                        </a:rPr>
                        <a:t>Better connected - To RBG &amp; Public Health (O-8) </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11</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5</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6</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553486"/>
                  </a:ext>
                </a:extLst>
              </a:tr>
              <a:tr h="308920">
                <a:tc>
                  <a:txBody>
                    <a:bodyPr/>
                    <a:lstStyle/>
                    <a:p>
                      <a:pPr>
                        <a:spcAft>
                          <a:spcPts val="600"/>
                        </a:spcAft>
                        <a:buNone/>
                      </a:pPr>
                      <a:r>
                        <a:rPr lang="en-GB" sz="1100">
                          <a:solidFill>
                            <a:srgbClr val="000000"/>
                          </a:solidFill>
                          <a:effectLst/>
                          <a:latin typeface="Poppins" panose="00000500000000000000" pitchFamily="2" charset="0"/>
                          <a:ea typeface="Poppins" panose="00000500000000000000" pitchFamily="2" charset="0"/>
                        </a:rPr>
                        <a:t>More aware of each other’s work (O-9) </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13</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4</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3</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3844371551"/>
                  </a:ext>
                </a:extLst>
              </a:tr>
              <a:tr h="308920">
                <a:tc>
                  <a:txBody>
                    <a:bodyPr/>
                    <a:lstStyle/>
                    <a:p>
                      <a:pPr>
                        <a:spcAft>
                          <a:spcPts val="600"/>
                        </a:spcAft>
                        <a:buNone/>
                      </a:pPr>
                      <a:r>
                        <a:rPr lang="en-GB" sz="1100" b="1">
                          <a:effectLst/>
                          <a:latin typeface="Poppins" panose="00000500000000000000" pitchFamily="2" charset="0"/>
                          <a:ea typeface="Poppins" panose="00000500000000000000" pitchFamily="2" charset="0"/>
                        </a:rPr>
                        <a:t>Better connected - To communities (O-11) </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b="1" dirty="0">
                          <a:effectLst/>
                          <a:latin typeface="Poppins" panose="00000500000000000000" pitchFamily="2" charset="0"/>
                          <a:ea typeface="Poppins" panose="00000500000000000000" pitchFamily="2" charset="0"/>
                        </a:rPr>
                        <a:t>17</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7</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b="1">
                          <a:effectLst/>
                          <a:latin typeface="Poppins" panose="00000500000000000000" pitchFamily="2" charset="0"/>
                          <a:ea typeface="Poppins" panose="00000500000000000000" pitchFamily="2" charset="0"/>
                        </a:rPr>
                        <a:t>8</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4239332"/>
                  </a:ext>
                </a:extLst>
              </a:tr>
              <a:tr h="308920">
                <a:tc>
                  <a:txBody>
                    <a:bodyPr/>
                    <a:lstStyle/>
                    <a:p>
                      <a:pPr>
                        <a:spcAft>
                          <a:spcPts val="600"/>
                        </a:spcAft>
                        <a:buNone/>
                      </a:pPr>
                      <a:r>
                        <a:rPr lang="en-GB" sz="1100">
                          <a:solidFill>
                            <a:srgbClr val="000000"/>
                          </a:solidFill>
                          <a:effectLst/>
                          <a:latin typeface="Poppins" panose="00000500000000000000" pitchFamily="2" charset="0"/>
                          <a:ea typeface="Poppins" panose="00000500000000000000" pitchFamily="2" charset="0"/>
                        </a:rPr>
                        <a:t>Better connected - To other VCSEs/ orgs (O-17) </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b="1">
                          <a:solidFill>
                            <a:srgbClr val="000000"/>
                          </a:solidFill>
                          <a:effectLst/>
                          <a:latin typeface="Poppins" panose="00000500000000000000" pitchFamily="2" charset="0"/>
                          <a:ea typeface="Poppins" panose="00000500000000000000" pitchFamily="2" charset="0"/>
                        </a:rPr>
                        <a:t>15</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dirty="0">
                          <a:solidFill>
                            <a:srgbClr val="000000"/>
                          </a:solidFill>
                          <a:effectLst/>
                          <a:latin typeface="Poppins" panose="00000500000000000000" pitchFamily="2" charset="0"/>
                          <a:ea typeface="Poppins" panose="00000500000000000000" pitchFamily="2" charset="0"/>
                        </a:rPr>
                        <a:t>6</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5</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1633635309"/>
                  </a:ext>
                </a:extLst>
              </a:tr>
              <a:tr h="308920">
                <a:tc>
                  <a:txBody>
                    <a:bodyPr/>
                    <a:lstStyle/>
                    <a:p>
                      <a:pPr>
                        <a:spcAft>
                          <a:spcPts val="600"/>
                        </a:spcAft>
                        <a:buNone/>
                      </a:pPr>
                      <a:r>
                        <a:rPr lang="en-GB" sz="1100" b="1">
                          <a:effectLst/>
                          <a:latin typeface="Poppins" panose="00000500000000000000" pitchFamily="2" charset="0"/>
                          <a:ea typeface="Poppins" panose="00000500000000000000" pitchFamily="2" charset="0"/>
                        </a:rPr>
                        <a:t>Collaborations for future (O-10, O-17) </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dirty="0">
                          <a:effectLst/>
                          <a:latin typeface="Poppins" panose="00000500000000000000" pitchFamily="2" charset="0"/>
                          <a:ea typeface="Poppins" panose="00000500000000000000" pitchFamily="2" charset="0"/>
                        </a:rPr>
                        <a:t>12</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b="1">
                          <a:effectLst/>
                          <a:latin typeface="Poppins" panose="00000500000000000000" pitchFamily="2" charset="0"/>
                          <a:ea typeface="Poppins" panose="00000500000000000000" pitchFamily="2" charset="0"/>
                        </a:rPr>
                        <a:t>10</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b="1">
                          <a:effectLst/>
                          <a:latin typeface="Poppins" panose="00000500000000000000" pitchFamily="2" charset="0"/>
                          <a:ea typeface="Poppins" panose="00000500000000000000" pitchFamily="2" charset="0"/>
                        </a:rPr>
                        <a:t>8</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73141"/>
                  </a:ext>
                </a:extLst>
              </a:tr>
              <a:tr h="308920">
                <a:tc>
                  <a:txBody>
                    <a:bodyPr/>
                    <a:lstStyle/>
                    <a:p>
                      <a:pPr>
                        <a:spcAft>
                          <a:spcPts val="600"/>
                        </a:spcAft>
                        <a:buNone/>
                      </a:pPr>
                      <a:r>
                        <a:rPr lang="en-GB" sz="1100">
                          <a:solidFill>
                            <a:srgbClr val="000000"/>
                          </a:solidFill>
                          <a:effectLst/>
                          <a:latin typeface="Poppins" panose="00000500000000000000" pitchFamily="2" charset="0"/>
                          <a:ea typeface="Poppins" panose="00000500000000000000" pitchFamily="2" charset="0"/>
                        </a:rPr>
                        <a:t>Improved facilities &amp; equipment (OE-5) </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2</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8</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4</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1865808803"/>
                  </a:ext>
                </a:extLst>
              </a:tr>
              <a:tr h="308920">
                <a:tc>
                  <a:txBody>
                    <a:bodyPr/>
                    <a:lstStyle/>
                    <a:p>
                      <a:pPr>
                        <a:spcAft>
                          <a:spcPts val="600"/>
                        </a:spcAft>
                        <a:buNone/>
                      </a:pPr>
                      <a:r>
                        <a:rPr lang="en-GB" sz="1100">
                          <a:effectLst/>
                          <a:latin typeface="Poppins" panose="00000500000000000000" pitchFamily="2" charset="0"/>
                          <a:ea typeface="Poppins" panose="00000500000000000000" pitchFamily="2" charset="0"/>
                        </a:rPr>
                        <a:t>Increased agency for organisation (O-12)</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2</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dirty="0">
                          <a:effectLst/>
                          <a:latin typeface="Poppins" panose="00000500000000000000" pitchFamily="2" charset="0"/>
                          <a:ea typeface="Poppins" panose="00000500000000000000" pitchFamily="2" charset="0"/>
                        </a:rPr>
                        <a:t>1</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2</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2144878"/>
                  </a:ext>
                </a:extLst>
              </a:tr>
              <a:tr h="308920">
                <a:tc>
                  <a:txBody>
                    <a:bodyPr/>
                    <a:lstStyle/>
                    <a:p>
                      <a:pPr>
                        <a:spcAft>
                          <a:spcPts val="600"/>
                        </a:spcAft>
                        <a:buNone/>
                      </a:pPr>
                      <a:r>
                        <a:rPr lang="en-GB" sz="1100" b="1">
                          <a:solidFill>
                            <a:srgbClr val="000000"/>
                          </a:solidFill>
                          <a:effectLst/>
                          <a:latin typeface="Poppins" panose="00000500000000000000" pitchFamily="2" charset="0"/>
                          <a:ea typeface="Poppins" panose="00000500000000000000" pitchFamily="2" charset="0"/>
                        </a:rPr>
                        <a:t>Staff &amp; volunteers - More (O-4) </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dirty="0">
                          <a:solidFill>
                            <a:srgbClr val="000000"/>
                          </a:solidFill>
                          <a:effectLst/>
                          <a:latin typeface="Poppins" panose="00000500000000000000" pitchFamily="2" charset="0"/>
                          <a:ea typeface="Poppins" panose="00000500000000000000" pitchFamily="2" charset="0"/>
                        </a:rPr>
                        <a:t>9</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b="1" dirty="0">
                          <a:solidFill>
                            <a:srgbClr val="000000"/>
                          </a:solidFill>
                          <a:effectLst/>
                          <a:latin typeface="Poppins" panose="00000500000000000000" pitchFamily="2" charset="0"/>
                          <a:ea typeface="Poppins" panose="00000500000000000000" pitchFamily="2" charset="0"/>
                        </a:rPr>
                        <a:t>11</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b="1">
                          <a:solidFill>
                            <a:srgbClr val="000000"/>
                          </a:solidFill>
                          <a:effectLst/>
                          <a:latin typeface="Poppins" panose="00000500000000000000" pitchFamily="2" charset="0"/>
                          <a:ea typeface="Poppins" panose="00000500000000000000" pitchFamily="2" charset="0"/>
                        </a:rPr>
                        <a:t>9</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3872724840"/>
                  </a:ext>
                </a:extLst>
              </a:tr>
              <a:tr h="308920">
                <a:tc>
                  <a:txBody>
                    <a:bodyPr/>
                    <a:lstStyle/>
                    <a:p>
                      <a:pPr>
                        <a:spcAft>
                          <a:spcPts val="600"/>
                        </a:spcAft>
                        <a:buNone/>
                      </a:pPr>
                      <a:r>
                        <a:rPr lang="en-GB" sz="1100">
                          <a:effectLst/>
                          <a:latin typeface="Poppins" panose="00000500000000000000" pitchFamily="2" charset="0"/>
                          <a:ea typeface="Poppins" panose="00000500000000000000" pitchFamily="2" charset="0"/>
                        </a:rPr>
                        <a:t>Staff &amp; volunteers - more confident (Im-1) </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13</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b="1" dirty="0">
                          <a:effectLst/>
                          <a:latin typeface="Poppins" panose="00000500000000000000" pitchFamily="2" charset="0"/>
                          <a:ea typeface="Poppins" panose="00000500000000000000" pitchFamily="2" charset="0"/>
                        </a:rPr>
                        <a:t>10</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dirty="0">
                          <a:effectLst/>
                          <a:latin typeface="Poppins" panose="00000500000000000000" pitchFamily="2" charset="0"/>
                          <a:ea typeface="Poppins" panose="00000500000000000000" pitchFamily="2" charset="0"/>
                        </a:rPr>
                        <a:t>6</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7502337"/>
                  </a:ext>
                </a:extLst>
              </a:tr>
              <a:tr h="308920">
                <a:tc>
                  <a:txBody>
                    <a:bodyPr/>
                    <a:lstStyle/>
                    <a:p>
                      <a:pPr>
                        <a:spcAft>
                          <a:spcPts val="600"/>
                        </a:spcAft>
                        <a:buNone/>
                      </a:pPr>
                      <a:r>
                        <a:rPr lang="en-GB" sz="1100">
                          <a:solidFill>
                            <a:srgbClr val="000000"/>
                          </a:solidFill>
                          <a:effectLst/>
                          <a:latin typeface="Poppins" panose="00000500000000000000" pitchFamily="2" charset="0"/>
                          <a:ea typeface="Poppins" panose="00000500000000000000" pitchFamily="2" charset="0"/>
                        </a:rPr>
                        <a:t>Staff &amp; volunteers - more skilled/ knowledgeable (O-5) </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a:solidFill>
                            <a:srgbClr val="000000"/>
                          </a:solidFill>
                          <a:effectLst/>
                          <a:latin typeface="Poppins" panose="00000500000000000000" pitchFamily="2" charset="0"/>
                          <a:ea typeface="Poppins" panose="00000500000000000000" pitchFamily="2" charset="0"/>
                        </a:rPr>
                        <a:t>11</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dirty="0">
                          <a:solidFill>
                            <a:srgbClr val="000000"/>
                          </a:solidFill>
                          <a:effectLst/>
                          <a:latin typeface="Poppins" panose="00000500000000000000" pitchFamily="2" charset="0"/>
                          <a:ea typeface="Poppins" panose="00000500000000000000" pitchFamily="2" charset="0"/>
                        </a:rPr>
                        <a:t>8</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b="1" dirty="0">
                          <a:solidFill>
                            <a:srgbClr val="000000"/>
                          </a:solidFill>
                          <a:effectLst/>
                          <a:latin typeface="Poppins" panose="00000500000000000000" pitchFamily="2" charset="0"/>
                          <a:ea typeface="Poppins" panose="00000500000000000000" pitchFamily="2" charset="0"/>
                        </a:rPr>
                        <a:t>9</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778969982"/>
                  </a:ext>
                </a:extLst>
              </a:tr>
              <a:tr h="308920">
                <a:tc>
                  <a:txBody>
                    <a:bodyPr/>
                    <a:lstStyle/>
                    <a:p>
                      <a:pPr>
                        <a:spcAft>
                          <a:spcPts val="600"/>
                        </a:spcAft>
                        <a:buNone/>
                      </a:pPr>
                      <a:r>
                        <a:rPr lang="en-GB" sz="1100">
                          <a:effectLst/>
                          <a:latin typeface="Poppins" panose="00000500000000000000" pitchFamily="2" charset="0"/>
                          <a:ea typeface="Poppins" panose="00000500000000000000" pitchFamily="2" charset="0"/>
                        </a:rPr>
                        <a:t>Staff &amp; volunteers - improved wellbeing (Im-2) </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12</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dirty="0">
                          <a:effectLst/>
                          <a:latin typeface="Poppins" panose="00000500000000000000" pitchFamily="2" charset="0"/>
                          <a:ea typeface="Poppins" panose="00000500000000000000" pitchFamily="2" charset="0"/>
                        </a:rPr>
                        <a:t>6</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dirty="0">
                          <a:effectLst/>
                          <a:latin typeface="Poppins" panose="00000500000000000000" pitchFamily="2" charset="0"/>
                          <a:ea typeface="Poppins" panose="00000500000000000000" pitchFamily="2" charset="0"/>
                        </a:rPr>
                        <a:t>6</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886956"/>
                  </a:ext>
                </a:extLst>
              </a:tr>
              <a:tr h="308920">
                <a:tc>
                  <a:txBody>
                    <a:bodyPr/>
                    <a:lstStyle/>
                    <a:p>
                      <a:pPr>
                        <a:spcAft>
                          <a:spcPts val="600"/>
                        </a:spcAft>
                        <a:buNone/>
                      </a:pPr>
                      <a:r>
                        <a:rPr lang="en-GB" sz="1100" b="1">
                          <a:solidFill>
                            <a:srgbClr val="000000"/>
                          </a:solidFill>
                          <a:effectLst/>
                          <a:latin typeface="Poppins" panose="00000500000000000000" pitchFamily="2" charset="0"/>
                          <a:ea typeface="Poppins" panose="00000500000000000000" pitchFamily="2" charset="0"/>
                        </a:rPr>
                        <a:t>More sustainable organisation</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b="1">
                          <a:solidFill>
                            <a:srgbClr val="000000"/>
                          </a:solidFill>
                          <a:effectLst/>
                          <a:latin typeface="Poppins" panose="00000500000000000000" pitchFamily="2" charset="0"/>
                          <a:ea typeface="Poppins" panose="00000500000000000000" pitchFamily="2" charset="0"/>
                        </a:rPr>
                        <a:t>15</a:t>
                      </a:r>
                      <a:endParaRPr lang="en-GB" sz="110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b="1" dirty="0">
                          <a:solidFill>
                            <a:srgbClr val="000000"/>
                          </a:solidFill>
                          <a:effectLst/>
                          <a:latin typeface="Poppins" panose="00000500000000000000" pitchFamily="2" charset="0"/>
                          <a:ea typeface="Poppins" panose="00000500000000000000" pitchFamily="2" charset="0"/>
                        </a:rPr>
                        <a:t>16</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spcAft>
                          <a:spcPts val="600"/>
                        </a:spcAft>
                        <a:buNone/>
                      </a:pPr>
                      <a:r>
                        <a:rPr lang="en-GB" sz="1100" b="1" dirty="0">
                          <a:solidFill>
                            <a:srgbClr val="000000"/>
                          </a:solidFill>
                          <a:effectLst/>
                          <a:latin typeface="Poppins" panose="00000500000000000000" pitchFamily="2" charset="0"/>
                          <a:ea typeface="Poppins" panose="00000500000000000000" pitchFamily="2" charset="0"/>
                        </a:rPr>
                        <a:t>9</a:t>
                      </a:r>
                      <a:endParaRPr lang="en-GB" sz="1100" dirty="0">
                        <a:effectLst/>
                        <a:latin typeface="Poppins" panose="00000500000000000000" pitchFamily="2" charset="0"/>
                        <a:ea typeface="Poppins" panose="00000500000000000000" pitchFamily="2" charset="0"/>
                      </a:endParaRP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2049049686"/>
                  </a:ext>
                </a:extLst>
              </a:tr>
              <a:tr h="308920">
                <a:tc>
                  <a:txBody>
                    <a:bodyPr/>
                    <a:lstStyle/>
                    <a:p>
                      <a:pPr>
                        <a:spcAft>
                          <a:spcPts val="600"/>
                        </a:spcAft>
                        <a:buNone/>
                      </a:pPr>
                      <a:r>
                        <a:rPr lang="en-GB" sz="1100">
                          <a:effectLst/>
                          <a:latin typeface="Poppins" panose="00000500000000000000" pitchFamily="2" charset="0"/>
                          <a:ea typeface="Poppins" panose="00000500000000000000" pitchFamily="2" charset="0"/>
                        </a:rPr>
                        <a:t>Seek further GHCF funding (OE-3) </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a:effectLst/>
                          <a:latin typeface="Poppins" panose="00000500000000000000" pitchFamily="2" charset="0"/>
                          <a:ea typeface="Poppins" panose="00000500000000000000" pitchFamily="2" charset="0"/>
                        </a:rPr>
                        <a:t>8</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dirty="0">
                          <a:effectLst/>
                          <a:latin typeface="Poppins" panose="00000500000000000000" pitchFamily="2" charset="0"/>
                          <a:ea typeface="Poppins" panose="00000500000000000000" pitchFamily="2" charset="0"/>
                        </a:rPr>
                        <a:t>12</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100" dirty="0">
                          <a:effectLst/>
                          <a:latin typeface="Poppins" panose="00000500000000000000" pitchFamily="2" charset="0"/>
                          <a:ea typeface="Poppins" panose="00000500000000000000" pitchFamily="2" charset="0"/>
                        </a:rPr>
                        <a:t>7</a:t>
                      </a:r>
                    </a:p>
                  </a:txBody>
                  <a:tcPr marL="44361" marR="44361" marT="44361" marB="443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2541851"/>
                  </a:ext>
                </a:extLst>
              </a:tr>
            </a:tbl>
          </a:graphicData>
        </a:graphic>
      </p:graphicFrame>
      <p:sp>
        <p:nvSpPr>
          <p:cNvPr id="10" name="TextBox 9">
            <a:extLst>
              <a:ext uri="{FF2B5EF4-FFF2-40B4-BE49-F238E27FC236}">
                <a16:creationId xmlns:a16="http://schemas.microsoft.com/office/drawing/2014/main" id="{9A7D1F42-840E-169A-742A-EFBDD8483902}"/>
              </a:ext>
            </a:extLst>
          </p:cNvPr>
          <p:cNvSpPr txBox="1"/>
          <p:nvPr/>
        </p:nvSpPr>
        <p:spPr>
          <a:xfrm>
            <a:off x="4260905" y="302297"/>
            <a:ext cx="8039621" cy="415498"/>
          </a:xfrm>
          <a:prstGeom prst="rect">
            <a:avLst/>
          </a:prstGeom>
          <a:noFill/>
        </p:spPr>
        <p:txBody>
          <a:bodyPr wrap="square">
            <a:spAutoFit/>
          </a:bodyPr>
          <a:lstStyle/>
          <a:p>
            <a:r>
              <a:rPr lang="en-GB" sz="1050" b="1" i="1" dirty="0">
                <a:solidFill>
                  <a:srgbClr val="035341"/>
                </a:solidFill>
                <a:effectLst/>
                <a:latin typeface="Poppins" panose="00000500000000000000" pitchFamily="2" charset="0"/>
                <a:ea typeface="Poppins" panose="00000500000000000000" pitchFamily="2" charset="0"/>
              </a:rPr>
              <a:t>Figure 5: Summary of self-reported outcomes and impacts – VCSE level.</a:t>
            </a:r>
          </a:p>
          <a:p>
            <a:r>
              <a:rPr lang="en-GB" sz="1050" i="1" dirty="0">
                <a:solidFill>
                  <a:srgbClr val="035341"/>
                </a:solidFill>
                <a:latin typeface="Poppins" panose="00000500000000000000" pitchFamily="2" charset="0"/>
                <a:ea typeface="Poppins" panose="00000500000000000000" pitchFamily="2" charset="0"/>
              </a:rPr>
              <a:t>Bolded are high shares of total o</a:t>
            </a:r>
            <a:r>
              <a:rPr lang="en-GB" sz="1050" i="1" dirty="0">
                <a:solidFill>
                  <a:srgbClr val="666666"/>
                </a:solidFill>
                <a:latin typeface="Poppins" panose="00000500000000000000" pitchFamily="2" charset="0"/>
                <a:ea typeface="Poppins" panose="00000500000000000000" pitchFamily="2" charset="0"/>
              </a:rPr>
              <a:t>f the total number of grantees with input data in Wave 2</a:t>
            </a:r>
            <a:r>
              <a:rPr lang="en-GB" sz="1050" i="1" dirty="0">
                <a:solidFill>
                  <a:srgbClr val="666666"/>
                </a:solidFill>
                <a:effectLst/>
                <a:latin typeface="Poppins" panose="00000500000000000000" pitchFamily="2" charset="0"/>
                <a:ea typeface="Poppins" panose="00000500000000000000" pitchFamily="2" charset="0"/>
              </a:rPr>
              <a:t> </a:t>
            </a:r>
            <a:endParaRPr lang="en-GB" sz="1600" i="1" dirty="0"/>
          </a:p>
        </p:txBody>
      </p:sp>
    </p:spTree>
    <p:extLst>
      <p:ext uri="{BB962C8B-B14F-4D97-AF65-F5344CB8AC3E}">
        <p14:creationId xmlns:p14="http://schemas.microsoft.com/office/powerpoint/2010/main" val="19881519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2B401-AC2E-F240-2CD4-E9ADC5086518}"/>
              </a:ext>
            </a:extLst>
          </p:cNvPr>
          <p:cNvSpPr>
            <a:spLocks noGrp="1"/>
          </p:cNvSpPr>
          <p:nvPr>
            <p:ph type="title"/>
          </p:nvPr>
        </p:nvSpPr>
        <p:spPr>
          <a:xfrm>
            <a:off x="371475" y="295328"/>
            <a:ext cx="8808619" cy="877329"/>
          </a:xfrm>
        </p:spPr>
        <p:txBody>
          <a:bodyPr>
            <a:noAutofit/>
          </a:bodyPr>
          <a:lstStyle/>
          <a:p>
            <a:r>
              <a:rPr lang="en-GB" sz="3200" dirty="0"/>
              <a:t>Increased reach and better support</a:t>
            </a:r>
          </a:p>
        </p:txBody>
      </p:sp>
      <p:sp>
        <p:nvSpPr>
          <p:cNvPr id="3" name="Text Placeholder 2">
            <a:extLst>
              <a:ext uri="{FF2B5EF4-FFF2-40B4-BE49-F238E27FC236}">
                <a16:creationId xmlns:a16="http://schemas.microsoft.com/office/drawing/2014/main" id="{DF5A7F59-85A5-63CD-3BF2-6D19C37B391E}"/>
              </a:ext>
            </a:extLst>
          </p:cNvPr>
          <p:cNvSpPr>
            <a:spLocks noGrp="1"/>
          </p:cNvSpPr>
          <p:nvPr>
            <p:ph type="body" idx="1"/>
          </p:nvPr>
        </p:nvSpPr>
        <p:spPr>
          <a:xfrm>
            <a:off x="335762" y="1403927"/>
            <a:ext cx="6036051" cy="3463637"/>
          </a:xfrm>
          <a:solidFill>
            <a:schemeClr val="accent4"/>
          </a:solidFill>
        </p:spPr>
        <p:txBody>
          <a:bodyPr>
            <a:noAutofit/>
          </a:bodyPr>
          <a:lstStyle/>
          <a:p>
            <a:pPr marL="0" indent="0">
              <a:spcBef>
                <a:spcPts val="600"/>
              </a:spcBef>
            </a:pPr>
            <a:r>
              <a:rPr lang="en-GB" sz="1600" dirty="0"/>
              <a:t>Enabling:</a:t>
            </a:r>
          </a:p>
          <a:p>
            <a:pPr marL="0" indent="0">
              <a:spcBef>
                <a:spcPts val="600"/>
              </a:spcBef>
            </a:pPr>
            <a:r>
              <a:rPr lang="en-GB" sz="1600" b="0" dirty="0"/>
              <a:t>4 grantees – a medium/large increase in the ability to reach more or support for longer/better</a:t>
            </a:r>
          </a:p>
          <a:p>
            <a:pPr marL="0" indent="0">
              <a:spcBef>
                <a:spcPts val="600"/>
              </a:spcBef>
            </a:pPr>
            <a:r>
              <a:rPr lang="en-GB" sz="1600" dirty="0"/>
              <a:t>Delivery:</a:t>
            </a:r>
          </a:p>
          <a:p>
            <a:pPr marL="0" indent="0">
              <a:spcBef>
                <a:spcPts val="600"/>
              </a:spcBef>
            </a:pPr>
            <a:r>
              <a:rPr lang="en-GB" sz="1600" b="0" dirty="0"/>
              <a:t>12 grantees - a medium/large increase in their ability to reach more local people </a:t>
            </a:r>
          </a:p>
          <a:p>
            <a:pPr marL="0" indent="0">
              <a:spcBef>
                <a:spcPts val="600"/>
              </a:spcBef>
            </a:pPr>
            <a:r>
              <a:rPr lang="en-GB" sz="1600" b="0" dirty="0"/>
              <a:t>14 grantees – a medium/ large increase to support local people for longer/better</a:t>
            </a:r>
          </a:p>
          <a:p>
            <a:pPr marL="0" indent="0">
              <a:spcBef>
                <a:spcPts val="600"/>
              </a:spcBef>
            </a:pPr>
            <a:r>
              <a:rPr lang="en-GB" sz="1600" dirty="0"/>
              <a:t>Micro:</a:t>
            </a:r>
          </a:p>
          <a:p>
            <a:pPr marL="0" indent="0">
              <a:spcBef>
                <a:spcPts val="600"/>
              </a:spcBef>
            </a:pPr>
            <a:r>
              <a:rPr lang="en-GB" sz="1600" b="0" dirty="0"/>
              <a:t>6 grantees – a medium/large increase to support more or support for longer/better</a:t>
            </a:r>
          </a:p>
        </p:txBody>
      </p:sp>
      <p:sp>
        <p:nvSpPr>
          <p:cNvPr id="6" name="TextBox 5">
            <a:extLst>
              <a:ext uri="{FF2B5EF4-FFF2-40B4-BE49-F238E27FC236}">
                <a16:creationId xmlns:a16="http://schemas.microsoft.com/office/drawing/2014/main" id="{10127B88-EBDE-F925-EE3F-55C89084A83B}"/>
              </a:ext>
            </a:extLst>
          </p:cNvPr>
          <p:cNvSpPr txBox="1"/>
          <p:nvPr/>
        </p:nvSpPr>
        <p:spPr>
          <a:xfrm>
            <a:off x="6707150" y="1608068"/>
            <a:ext cx="5352288" cy="2277547"/>
          </a:xfrm>
          <a:prstGeom prst="rect">
            <a:avLst/>
          </a:prstGeom>
          <a:noFill/>
        </p:spPr>
        <p:txBody>
          <a:bodyPr wrap="square">
            <a:spAutoFit/>
          </a:bodyPr>
          <a:lstStyle/>
          <a:p>
            <a:pPr algn="ctr"/>
            <a:r>
              <a:rPr lang="en-GB" sz="1600" i="1" dirty="0">
                <a:solidFill>
                  <a:schemeClr val="accent1"/>
                </a:solidFill>
                <a:latin typeface="Poppins" panose="00000500000000000000" pitchFamily="2" charset="0"/>
                <a:cs typeface="Poppins" panose="00000500000000000000" pitchFamily="2" charset="0"/>
              </a:rPr>
              <a:t>“The grant also strengthened our ability to support women for longer and in more meaningful ways. Our doulas provided personalised antenatal preparation, advocacy at maternity appointments, emotional support during labour and birth, and continued postnatal care focused on mental wellbeing, bonding, and early parenting confidence.” </a:t>
            </a:r>
          </a:p>
          <a:p>
            <a:pPr algn="ctr"/>
            <a:r>
              <a:rPr lang="en-GB" dirty="0">
                <a:latin typeface="Poppins" panose="00000500000000000000" pitchFamily="2" charset="0"/>
                <a:cs typeface="Poppins" panose="00000500000000000000" pitchFamily="2" charset="0"/>
              </a:rPr>
              <a:t>(Delivery, Questionnaire)</a:t>
            </a:r>
          </a:p>
        </p:txBody>
      </p:sp>
      <p:sp>
        <p:nvSpPr>
          <p:cNvPr id="4" name="TextBox 3">
            <a:extLst>
              <a:ext uri="{FF2B5EF4-FFF2-40B4-BE49-F238E27FC236}">
                <a16:creationId xmlns:a16="http://schemas.microsoft.com/office/drawing/2014/main" id="{976957B5-5486-981A-0192-0DB8F643C385}"/>
              </a:ext>
            </a:extLst>
          </p:cNvPr>
          <p:cNvSpPr txBox="1"/>
          <p:nvPr/>
        </p:nvSpPr>
        <p:spPr>
          <a:xfrm>
            <a:off x="6610726" y="4057408"/>
            <a:ext cx="5545136" cy="2769989"/>
          </a:xfrm>
          <a:prstGeom prst="rect">
            <a:avLst/>
          </a:prstGeom>
          <a:noFill/>
        </p:spPr>
        <p:txBody>
          <a:bodyPr wrap="square" rtlCol="0">
            <a:spAutoFit/>
          </a:bodyPr>
          <a:lstStyle/>
          <a:p>
            <a:pPr algn="ctr"/>
            <a:endParaRPr lang="en-GB" sz="1600" i="1" dirty="0">
              <a:solidFill>
                <a:schemeClr val="accent1"/>
              </a:solidFill>
              <a:latin typeface="Poppins" panose="00000500000000000000" pitchFamily="2" charset="0"/>
              <a:cs typeface="Poppins" panose="00000500000000000000" pitchFamily="2" charset="0"/>
            </a:endParaRPr>
          </a:p>
          <a:p>
            <a:pPr algn="ctr"/>
            <a:r>
              <a:rPr lang="en-GB" sz="1600" i="1" dirty="0">
                <a:solidFill>
                  <a:schemeClr val="accent1"/>
                </a:solidFill>
                <a:latin typeface="Poppins" panose="00000500000000000000" pitchFamily="2" charset="0"/>
                <a:cs typeface="Poppins" panose="00000500000000000000" pitchFamily="2" charset="0"/>
              </a:rPr>
              <a:t>“</a:t>
            </a:r>
            <a:r>
              <a:rPr lang="en-US" sz="1600" i="1" dirty="0">
                <a:solidFill>
                  <a:schemeClr val="accent1"/>
                </a:solidFill>
                <a:latin typeface="Poppins" panose="00000500000000000000" pitchFamily="2" charset="0"/>
                <a:cs typeface="Poppins" panose="00000500000000000000" pitchFamily="2" charset="0"/>
              </a:rPr>
              <a:t>We have also grown as an </a:t>
            </a:r>
            <a:r>
              <a:rPr lang="en-US" sz="1600" i="1" dirty="0" err="1">
                <a:solidFill>
                  <a:schemeClr val="accent1"/>
                </a:solidFill>
                <a:latin typeface="Poppins" panose="00000500000000000000" pitchFamily="2" charset="0"/>
                <a:cs typeface="Poppins" panose="00000500000000000000" pitchFamily="2" charset="0"/>
              </a:rPr>
              <a:t>organisation</a:t>
            </a:r>
            <a:r>
              <a:rPr lang="en-US" sz="1600" i="1" dirty="0">
                <a:solidFill>
                  <a:schemeClr val="accent1"/>
                </a:solidFill>
                <a:latin typeface="Poppins" panose="00000500000000000000" pitchFamily="2" charset="0"/>
                <a:cs typeface="Poppins" panose="00000500000000000000" pitchFamily="2" charset="0"/>
              </a:rPr>
              <a:t> by expanding the way we deliver wellbeing activities. By combining Afro-dance, Boxing for Fitness, wellbeing discussions, and guided meditation, we have developed a more holistic approach that supports both physical and mental health. This experience will continue to influence how we support our community in the future.”</a:t>
            </a:r>
            <a:br>
              <a:rPr lang="en-US" sz="1600" i="1" dirty="0">
                <a:solidFill>
                  <a:schemeClr val="accent1"/>
                </a:solidFill>
                <a:latin typeface="Poppins" panose="00000500000000000000" pitchFamily="2" charset="0"/>
                <a:cs typeface="Poppins" panose="00000500000000000000" pitchFamily="2" charset="0"/>
              </a:rPr>
            </a:br>
            <a:r>
              <a:rPr lang="en-GB" dirty="0">
                <a:latin typeface="Poppins" panose="00000500000000000000" pitchFamily="2" charset="0"/>
                <a:cs typeface="Poppins" panose="00000500000000000000" pitchFamily="2" charset="0"/>
              </a:rPr>
              <a:t>(Delivery, Monitoring Form)</a:t>
            </a:r>
          </a:p>
          <a:p>
            <a:endParaRPr lang="en-GB" sz="1600" dirty="0">
              <a:latin typeface="Poppins" panose="00000500000000000000" pitchFamily="2" charset="0"/>
              <a:cs typeface="Poppins" panose="00000500000000000000" pitchFamily="2" charset="0"/>
            </a:endParaRPr>
          </a:p>
        </p:txBody>
      </p:sp>
      <p:pic>
        <p:nvPicPr>
          <p:cNvPr id="9" name="Google Shape;64;p6" descr="A black background with a black square&#10;&#10;Description automatically generated with medium confidence">
            <a:extLst>
              <a:ext uri="{FF2B5EF4-FFF2-40B4-BE49-F238E27FC236}">
                <a16:creationId xmlns:a16="http://schemas.microsoft.com/office/drawing/2014/main" id="{EF517A2F-0470-0134-6256-05E333E94069}"/>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
        <p:nvSpPr>
          <p:cNvPr id="10" name="TextBox 9">
            <a:extLst>
              <a:ext uri="{FF2B5EF4-FFF2-40B4-BE49-F238E27FC236}">
                <a16:creationId xmlns:a16="http://schemas.microsoft.com/office/drawing/2014/main" id="{DD7C3E60-E435-9392-C7F8-BC6E7155117F}"/>
              </a:ext>
            </a:extLst>
          </p:cNvPr>
          <p:cNvSpPr txBox="1"/>
          <p:nvPr/>
        </p:nvSpPr>
        <p:spPr>
          <a:xfrm>
            <a:off x="292582" y="5302132"/>
            <a:ext cx="6097088" cy="1323439"/>
          </a:xfrm>
          <a:prstGeom prst="rect">
            <a:avLst/>
          </a:prstGeom>
          <a:solidFill>
            <a:schemeClr val="bg2">
              <a:lumMod val="20000"/>
              <a:lumOff val="80000"/>
            </a:schemeClr>
          </a:solidFill>
        </p:spPr>
        <p:txBody>
          <a:bodyPr wrap="square">
            <a:spAutoFit/>
          </a:bodyPr>
          <a:lstStyle/>
          <a:p>
            <a:pPr marL="0" indent="0"/>
            <a:r>
              <a:rPr lang="en-US" sz="1600" b="0" dirty="0">
                <a:latin typeface="Poppins" panose="00000500000000000000" pitchFamily="2" charset="0"/>
                <a:cs typeface="Poppins" panose="00000500000000000000" pitchFamily="2" charset="0"/>
              </a:rPr>
              <a:t>Increased reach typically overlaps with other changes</a:t>
            </a:r>
            <a:r>
              <a:rPr lang="en-US" sz="1600" dirty="0">
                <a:latin typeface="Poppins" panose="00000500000000000000" pitchFamily="2" charset="0"/>
                <a:cs typeface="Poppins" panose="00000500000000000000" pitchFamily="2" charset="0"/>
              </a:rPr>
              <a:t>,</a:t>
            </a:r>
            <a:r>
              <a:rPr lang="en-US" sz="1600" b="0" dirty="0">
                <a:latin typeface="Poppins" panose="00000500000000000000" pitchFamily="2" charset="0"/>
                <a:cs typeface="Poppins" panose="00000500000000000000" pitchFamily="2" charset="0"/>
              </a:rPr>
              <a:t> including:</a:t>
            </a:r>
          </a:p>
          <a:p>
            <a:pPr marL="0" indent="0"/>
            <a:r>
              <a:rPr lang="en-US" sz="1600" b="0" u="sng" dirty="0">
                <a:latin typeface="Poppins" panose="00000500000000000000" pitchFamily="2" charset="0"/>
                <a:cs typeface="Poppins" panose="00000500000000000000" pitchFamily="2" charset="0"/>
              </a:rPr>
              <a:t>increased knowledge</a:t>
            </a:r>
            <a:r>
              <a:rPr lang="en-US" sz="1600" b="0" dirty="0">
                <a:latin typeface="Poppins" panose="00000500000000000000" pitchFamily="2" charset="0"/>
                <a:cs typeface="Poppins" panose="00000500000000000000" pitchFamily="2" charset="0"/>
              </a:rPr>
              <a:t>, increased </a:t>
            </a:r>
            <a:r>
              <a:rPr lang="en-US" sz="1600" b="0" u="sng" dirty="0">
                <a:latin typeface="Poppins" panose="00000500000000000000" pitchFamily="2" charset="0"/>
                <a:cs typeface="Poppins" panose="00000500000000000000" pitchFamily="2" charset="0"/>
              </a:rPr>
              <a:t>staff capability and confidence</a:t>
            </a:r>
            <a:r>
              <a:rPr lang="en-US" sz="1600" b="0" dirty="0">
                <a:latin typeface="Poppins" panose="00000500000000000000" pitchFamily="2" charset="0"/>
                <a:cs typeface="Poppins" panose="00000500000000000000" pitchFamily="2" charset="0"/>
              </a:rPr>
              <a:t>, and increased </a:t>
            </a:r>
            <a:r>
              <a:rPr lang="en-US" sz="1600" b="0" u="sng" dirty="0">
                <a:latin typeface="Poppins" panose="00000500000000000000" pitchFamily="2" charset="0"/>
                <a:cs typeface="Poppins" panose="00000500000000000000" pitchFamily="2" charset="0"/>
              </a:rPr>
              <a:t>connection </a:t>
            </a:r>
            <a:r>
              <a:rPr lang="en-US" sz="1600" b="0" dirty="0">
                <a:latin typeface="Poppins" panose="00000500000000000000" pitchFamily="2" charset="0"/>
                <a:cs typeface="Poppins" panose="00000500000000000000" pitchFamily="2" charset="0"/>
              </a:rPr>
              <a:t>with local communities and other organisations.</a:t>
            </a:r>
          </a:p>
        </p:txBody>
      </p:sp>
    </p:spTree>
    <p:extLst>
      <p:ext uri="{BB962C8B-B14F-4D97-AF65-F5344CB8AC3E}">
        <p14:creationId xmlns:p14="http://schemas.microsoft.com/office/powerpoint/2010/main" val="41430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B043B-CB75-E3E0-C96C-EFA5CF919A5E}"/>
              </a:ext>
            </a:extLst>
          </p:cNvPr>
          <p:cNvSpPr>
            <a:spLocks noGrp="1"/>
          </p:cNvSpPr>
          <p:nvPr>
            <p:ph type="title"/>
          </p:nvPr>
        </p:nvSpPr>
        <p:spPr>
          <a:xfrm>
            <a:off x="314010" y="456615"/>
            <a:ext cx="5090540" cy="678426"/>
          </a:xfrm>
        </p:spPr>
        <p:txBody>
          <a:bodyPr>
            <a:noAutofit/>
          </a:bodyPr>
          <a:lstStyle/>
          <a:p>
            <a:r>
              <a:rPr lang="en-GB" sz="3200" dirty="0"/>
              <a:t>Being better connected</a:t>
            </a:r>
          </a:p>
        </p:txBody>
      </p:sp>
      <p:sp>
        <p:nvSpPr>
          <p:cNvPr id="14" name="TextBox 13">
            <a:extLst>
              <a:ext uri="{FF2B5EF4-FFF2-40B4-BE49-F238E27FC236}">
                <a16:creationId xmlns:a16="http://schemas.microsoft.com/office/drawing/2014/main" id="{0F14B06D-9C37-EFE8-F5E7-96214EC2597D}"/>
              </a:ext>
            </a:extLst>
          </p:cNvPr>
          <p:cNvSpPr txBox="1"/>
          <p:nvPr/>
        </p:nvSpPr>
        <p:spPr>
          <a:xfrm>
            <a:off x="5916614" y="1135041"/>
            <a:ext cx="6096000" cy="461665"/>
          </a:xfrm>
          <a:prstGeom prst="rect">
            <a:avLst/>
          </a:prstGeom>
          <a:noFill/>
        </p:spPr>
        <p:txBody>
          <a:bodyPr wrap="square">
            <a:spAutoFit/>
          </a:bodyPr>
          <a:lstStyle/>
          <a:p>
            <a:r>
              <a:rPr lang="en-GB" sz="1200" i="1" dirty="0">
                <a:solidFill>
                  <a:srgbClr val="035341"/>
                </a:solidFill>
                <a:effectLst/>
                <a:latin typeface="Poppins" panose="00000500000000000000" pitchFamily="2" charset="0"/>
                <a:ea typeface="Poppins" panose="00000500000000000000" pitchFamily="2" charset="0"/>
              </a:rPr>
              <a:t>Figure 6: </a:t>
            </a:r>
            <a:r>
              <a:rPr lang="en-GB" sz="1200" i="1" dirty="0">
                <a:solidFill>
                  <a:srgbClr val="035341"/>
                </a:solidFill>
                <a:latin typeface="Poppins" panose="00000500000000000000" pitchFamily="2" charset="0"/>
                <a:ea typeface="Poppins" panose="00000500000000000000" pitchFamily="2" charset="0"/>
              </a:rPr>
              <a:t>E</a:t>
            </a:r>
            <a:r>
              <a:rPr lang="en-GB" sz="1200" i="1" dirty="0">
                <a:solidFill>
                  <a:srgbClr val="035341"/>
                </a:solidFill>
                <a:effectLst/>
                <a:latin typeface="Poppins" panose="00000500000000000000" pitchFamily="2" charset="0"/>
                <a:ea typeface="Poppins" panose="00000500000000000000" pitchFamily="2" charset="0"/>
              </a:rPr>
              <a:t>ffect of the networking opportunities, Delivery &amp; Enabling grantees (Source: Questionnaire)</a:t>
            </a:r>
            <a:endParaRPr lang="en-GB" sz="1200" dirty="0"/>
          </a:p>
        </p:txBody>
      </p:sp>
      <p:graphicFrame>
        <p:nvGraphicFramePr>
          <p:cNvPr id="5" name="Chart 4">
            <a:extLst>
              <a:ext uri="{FF2B5EF4-FFF2-40B4-BE49-F238E27FC236}">
                <a16:creationId xmlns:a16="http://schemas.microsoft.com/office/drawing/2014/main" id="{50E81D43-8641-64C3-FFFC-CF8C8AA7E74A}"/>
              </a:ext>
            </a:extLst>
          </p:cNvPr>
          <p:cNvGraphicFramePr/>
          <p:nvPr>
            <p:extLst>
              <p:ext uri="{D42A27DB-BD31-4B8C-83A1-F6EECF244321}">
                <p14:modId xmlns:p14="http://schemas.microsoft.com/office/powerpoint/2010/main" val="2701178760"/>
              </p:ext>
            </p:extLst>
          </p:nvPr>
        </p:nvGraphicFramePr>
        <p:xfrm>
          <a:off x="5916614" y="1668611"/>
          <a:ext cx="6185494" cy="44097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6">
            <a:extLst>
              <a:ext uri="{FF2B5EF4-FFF2-40B4-BE49-F238E27FC236}">
                <a16:creationId xmlns:a16="http://schemas.microsoft.com/office/drawing/2014/main" id="{8A3A58ED-2E65-9EBF-17E7-40103DEBE5D2}"/>
              </a:ext>
            </a:extLst>
          </p:cNvPr>
          <p:cNvSpPr>
            <a:spLocks noGrp="1"/>
          </p:cNvSpPr>
          <p:nvPr>
            <p:ph type="body" idx="1"/>
          </p:nvPr>
        </p:nvSpPr>
        <p:spPr>
          <a:xfrm>
            <a:off x="314010" y="1596706"/>
            <a:ext cx="5090540" cy="4948027"/>
          </a:xfrm>
        </p:spPr>
        <p:txBody>
          <a:bodyPr>
            <a:normAutofit/>
          </a:bodyPr>
          <a:lstStyle/>
          <a:p>
            <a:pPr marL="0" indent="0">
              <a:lnSpc>
                <a:spcPct val="114000"/>
              </a:lnSpc>
              <a:spcBef>
                <a:spcPts val="600"/>
              </a:spcBef>
            </a:pPr>
            <a:r>
              <a:rPr lang="en-GB" sz="1600" dirty="0"/>
              <a:t>Connection</a:t>
            </a:r>
            <a:r>
              <a:rPr lang="en-GB" sz="1600" b="0" dirty="0"/>
              <a:t> between organisations and services, with identified opportunities going forward, has been strongly reported this wave. </a:t>
            </a:r>
          </a:p>
          <a:p>
            <a:pPr marL="0" indent="0">
              <a:lnSpc>
                <a:spcPct val="114000"/>
              </a:lnSpc>
              <a:spcBef>
                <a:spcPts val="600"/>
              </a:spcBef>
            </a:pPr>
            <a:r>
              <a:rPr lang="en-GB" sz="1600" b="0" dirty="0"/>
              <a:t>Many VCSEs, of different sizes, used their local connections to expand their </a:t>
            </a:r>
            <a:r>
              <a:rPr lang="en-GB" sz="1600" dirty="0"/>
              <a:t>reach</a:t>
            </a:r>
            <a:r>
              <a:rPr lang="en-GB" sz="1600" b="0" dirty="0"/>
              <a:t>, especially targeting those groups who may be vulnerable and/or harder to </a:t>
            </a:r>
            <a:r>
              <a:rPr lang="en-GB" sz="1600" dirty="0"/>
              <a:t>reach and to recruit volunteers.</a:t>
            </a:r>
          </a:p>
          <a:p>
            <a:pPr marL="0" indent="0">
              <a:lnSpc>
                <a:spcPct val="114000"/>
              </a:lnSpc>
              <a:spcBef>
                <a:spcPts val="600"/>
              </a:spcBef>
            </a:pPr>
            <a:r>
              <a:rPr lang="en-GB" sz="1600" b="0" dirty="0"/>
              <a:t>Grantees found that some participants found them through social media and other organisations’ flyers leading to </a:t>
            </a:r>
            <a:r>
              <a:rPr lang="en-GB" sz="1600" dirty="0"/>
              <a:t>indirect</a:t>
            </a:r>
            <a:r>
              <a:rPr lang="en-GB" sz="1600" b="0" dirty="0"/>
              <a:t> collaboration/referral pathway with others.</a:t>
            </a:r>
          </a:p>
          <a:p>
            <a:pPr marL="0" indent="0">
              <a:lnSpc>
                <a:spcPct val="114000"/>
              </a:lnSpc>
              <a:spcBef>
                <a:spcPts val="600"/>
              </a:spcBef>
            </a:pPr>
            <a:r>
              <a:rPr lang="en-GB" sz="1600" b="0" dirty="0"/>
              <a:t>Multiple examples were provided on how grantees used </a:t>
            </a:r>
            <a:r>
              <a:rPr lang="en-GB" sz="1600" dirty="0"/>
              <a:t>informal and formal pathways</a:t>
            </a:r>
            <a:r>
              <a:rPr lang="en-GB" sz="1600" b="0" dirty="0"/>
              <a:t> to be better known in the community and to reach more participants and volunteers.</a:t>
            </a:r>
          </a:p>
        </p:txBody>
      </p:sp>
      <p:pic>
        <p:nvPicPr>
          <p:cNvPr id="4" name="Google Shape;64;p6" descr="A black background with a black square&#10;&#10;Description automatically generated with medium confidence">
            <a:extLst>
              <a:ext uri="{FF2B5EF4-FFF2-40B4-BE49-F238E27FC236}">
                <a16:creationId xmlns:a16="http://schemas.microsoft.com/office/drawing/2014/main" id="{35F40182-E825-9F97-7868-DDDAFD898D7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2059335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E70F75B-D2FE-D113-FD7B-34A02CDDED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65455" y="1289057"/>
            <a:ext cx="4827309" cy="3218206"/>
          </a:xfrm>
          <a:prstGeom prst="rect">
            <a:avLst/>
          </a:prstGeom>
        </p:spPr>
      </p:pic>
      <p:sp>
        <p:nvSpPr>
          <p:cNvPr id="3" name="Text Placeholder 2">
            <a:extLst>
              <a:ext uri="{FF2B5EF4-FFF2-40B4-BE49-F238E27FC236}">
                <a16:creationId xmlns:a16="http://schemas.microsoft.com/office/drawing/2014/main" id="{368BB5E8-3398-6349-60F9-DFAD9F548FF2}"/>
              </a:ext>
            </a:extLst>
          </p:cNvPr>
          <p:cNvSpPr>
            <a:spLocks noGrp="1"/>
          </p:cNvSpPr>
          <p:nvPr>
            <p:ph type="body" idx="1"/>
          </p:nvPr>
        </p:nvSpPr>
        <p:spPr>
          <a:xfrm>
            <a:off x="314010" y="1241654"/>
            <a:ext cx="5029788" cy="5470776"/>
          </a:xfrm>
          <a:solidFill>
            <a:schemeClr val="bg1"/>
          </a:solidFill>
        </p:spPr>
        <p:txBody>
          <a:bodyPr>
            <a:noAutofit/>
          </a:bodyPr>
          <a:lstStyle/>
          <a:p>
            <a:pPr marL="0" indent="0">
              <a:spcBef>
                <a:spcPts val="600"/>
              </a:spcBef>
            </a:pPr>
            <a:r>
              <a:rPr lang="en-GB" sz="1700" b="0" dirty="0">
                <a:solidFill>
                  <a:schemeClr val="tx1"/>
                </a:solidFill>
              </a:rPr>
              <a:t>Connection with</a:t>
            </a:r>
            <a:r>
              <a:rPr lang="en-US" sz="1700" b="0" dirty="0">
                <a:solidFill>
                  <a:schemeClr val="tx1"/>
                </a:solidFill>
              </a:rPr>
              <a:t> communities has often been driven by:</a:t>
            </a:r>
          </a:p>
          <a:p>
            <a:pPr marL="342900" indent="-342900">
              <a:spcBef>
                <a:spcPts val="600"/>
              </a:spcBef>
              <a:buFont typeface="Arial" panose="020B0604020202020204" pitchFamily="34" charset="0"/>
              <a:buChar char="•"/>
            </a:pPr>
            <a:r>
              <a:rPr lang="en-US" sz="1700" dirty="0">
                <a:solidFill>
                  <a:schemeClr val="tx1"/>
                </a:solidFill>
              </a:rPr>
              <a:t>Creating warm, welcoming spaces</a:t>
            </a:r>
            <a:r>
              <a:rPr lang="en-US" sz="1700" b="0" dirty="0">
                <a:solidFill>
                  <a:schemeClr val="tx1"/>
                </a:solidFill>
              </a:rPr>
              <a:t>, often using known community settings (rather than more formal or health focused spaces).</a:t>
            </a:r>
          </a:p>
          <a:p>
            <a:pPr marL="342900" indent="-342900">
              <a:spcBef>
                <a:spcPts val="600"/>
              </a:spcBef>
              <a:buFont typeface="Arial" panose="020B0604020202020204" pitchFamily="34" charset="0"/>
              <a:buChar char="•"/>
            </a:pPr>
            <a:r>
              <a:rPr lang="en-US" sz="1700" b="0" dirty="0">
                <a:solidFill>
                  <a:schemeClr val="tx1"/>
                </a:solidFill>
              </a:rPr>
              <a:t>Building on </a:t>
            </a:r>
            <a:r>
              <a:rPr lang="en-US" sz="1700" dirty="0">
                <a:solidFill>
                  <a:schemeClr val="tx1"/>
                </a:solidFill>
              </a:rPr>
              <a:t>or linking into established community centres </a:t>
            </a:r>
            <a:r>
              <a:rPr lang="en-US" sz="1700" b="0" dirty="0">
                <a:solidFill>
                  <a:schemeClr val="tx1"/>
                </a:solidFill>
              </a:rPr>
              <a:t>and groups to reach those in need.</a:t>
            </a:r>
          </a:p>
          <a:p>
            <a:pPr marL="342900" indent="-342900">
              <a:spcBef>
                <a:spcPts val="600"/>
              </a:spcBef>
              <a:buFont typeface="Arial" panose="020B0604020202020204" pitchFamily="34" charset="0"/>
              <a:buChar char="•"/>
            </a:pPr>
            <a:r>
              <a:rPr lang="en-US" sz="1700" dirty="0">
                <a:solidFill>
                  <a:schemeClr val="tx1"/>
                </a:solidFill>
              </a:rPr>
              <a:t>Building familiarity and trust over time</a:t>
            </a:r>
            <a:r>
              <a:rPr lang="en-US" sz="1700" b="0" dirty="0">
                <a:solidFill>
                  <a:schemeClr val="tx1"/>
                </a:solidFill>
              </a:rPr>
              <a:t>, for participants to feel heard and to be open to the information and guidance </a:t>
            </a:r>
          </a:p>
          <a:p>
            <a:pPr marL="342900" indent="-342900">
              <a:spcBef>
                <a:spcPts val="600"/>
              </a:spcBef>
              <a:buFont typeface="Arial" panose="020B0604020202020204" pitchFamily="34" charset="0"/>
              <a:buChar char="•"/>
            </a:pPr>
            <a:r>
              <a:rPr lang="en-US" sz="1700" dirty="0">
                <a:solidFill>
                  <a:schemeClr val="tx1"/>
                </a:solidFill>
              </a:rPr>
              <a:t>Understanding the needs </a:t>
            </a:r>
            <a:r>
              <a:rPr lang="en-US" sz="1700" b="0" dirty="0">
                <a:solidFill>
                  <a:schemeClr val="tx1"/>
                </a:solidFill>
              </a:rPr>
              <a:t>of those who are less engaged elsewhere, to provide an accessible option that feels safe and appealing.</a:t>
            </a:r>
          </a:p>
        </p:txBody>
      </p:sp>
      <p:sp>
        <p:nvSpPr>
          <p:cNvPr id="5" name="TextBox 4">
            <a:extLst>
              <a:ext uri="{FF2B5EF4-FFF2-40B4-BE49-F238E27FC236}">
                <a16:creationId xmlns:a16="http://schemas.microsoft.com/office/drawing/2014/main" id="{5CAFA8D5-1DC7-501B-B199-0ED0A782351F}"/>
              </a:ext>
            </a:extLst>
          </p:cNvPr>
          <p:cNvSpPr txBox="1"/>
          <p:nvPr/>
        </p:nvSpPr>
        <p:spPr>
          <a:xfrm>
            <a:off x="5208998" y="4650327"/>
            <a:ext cx="6935376" cy="2062103"/>
          </a:xfrm>
          <a:prstGeom prst="rect">
            <a:avLst/>
          </a:prstGeom>
          <a:solidFill>
            <a:schemeClr val="bg1"/>
          </a:solidFill>
        </p:spPr>
        <p:txBody>
          <a:bodyPr wrap="square">
            <a:spAutoFit/>
          </a:bodyPr>
          <a:lstStyle/>
          <a:p>
            <a:pPr algn="ctr">
              <a:spcAft>
                <a:spcPts val="600"/>
              </a:spcAft>
              <a:buNone/>
            </a:pPr>
            <a:r>
              <a:rPr lang="en-GB" sz="1600" i="1" dirty="0">
                <a:solidFill>
                  <a:srgbClr val="035341"/>
                </a:solidFill>
                <a:effectLst/>
                <a:latin typeface="Poppins" panose="00000500000000000000" pitchFamily="2" charset="0"/>
                <a:ea typeface="Poppins" panose="00000500000000000000" pitchFamily="2" charset="0"/>
              </a:rPr>
              <a:t>“The project delivered particularly strong outcomes in creating safe, inclusive spaces where participants could build relationships, share experiences, and access information about skills, employment, and wellbeing support</a:t>
            </a:r>
            <a:r>
              <a:rPr lang="en-GB" sz="1600" i="1" dirty="0">
                <a:solidFill>
                  <a:srgbClr val="035341"/>
                </a:solidFill>
                <a:latin typeface="Poppins" panose="00000500000000000000" pitchFamily="2" charset="0"/>
                <a:ea typeface="Poppins" panose="00000500000000000000" pitchFamily="2" charset="0"/>
              </a:rPr>
              <a:t>…</a:t>
            </a:r>
            <a:r>
              <a:rPr lang="en-GB" sz="1600" i="1" dirty="0">
                <a:solidFill>
                  <a:srgbClr val="035341"/>
                </a:solidFill>
                <a:effectLst/>
                <a:latin typeface="Poppins" panose="00000500000000000000" pitchFamily="2" charset="0"/>
                <a:ea typeface="Poppins" panose="00000500000000000000" pitchFamily="2" charset="0"/>
              </a:rPr>
              <a:t>- The community-led approach, delivered in culturally familiar settings, helped reach women who would not normally engage with mainstream wellbeing services, supporting early prevention of mental health deterioration.”</a:t>
            </a:r>
            <a:r>
              <a:rPr lang="en-GB" sz="1600" i="1" dirty="0">
                <a:solidFill>
                  <a:srgbClr val="1F497D"/>
                </a:solidFill>
                <a:effectLst/>
                <a:latin typeface="Poppins" panose="00000500000000000000" pitchFamily="2" charset="0"/>
                <a:ea typeface="Poppins" panose="00000500000000000000" pitchFamily="2" charset="0"/>
              </a:rPr>
              <a:t> </a:t>
            </a:r>
            <a:r>
              <a:rPr lang="en-GB" sz="1600" dirty="0">
                <a:effectLst/>
                <a:latin typeface="Poppins" panose="00000500000000000000" pitchFamily="2" charset="0"/>
                <a:ea typeface="Poppins" panose="00000500000000000000" pitchFamily="2" charset="0"/>
              </a:rPr>
              <a:t>(Micro, Monitoring Form)</a:t>
            </a:r>
          </a:p>
        </p:txBody>
      </p:sp>
      <p:pic>
        <p:nvPicPr>
          <p:cNvPr id="12" name="Google Shape;44;p3" descr="A yellow line on a black background&#10;&#10;Description automatically generated">
            <a:extLst>
              <a:ext uri="{FF2B5EF4-FFF2-40B4-BE49-F238E27FC236}">
                <a16:creationId xmlns:a16="http://schemas.microsoft.com/office/drawing/2014/main" id="{029EE500-FC1A-3940-06B3-4CB81F683C0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rot="10800000">
            <a:off x="4438059" y="942236"/>
            <a:ext cx="3430588" cy="325604"/>
          </a:xfrm>
          <a:prstGeom prst="rect">
            <a:avLst/>
          </a:prstGeom>
          <a:noFill/>
          <a:ln>
            <a:noFill/>
          </a:ln>
        </p:spPr>
      </p:pic>
      <p:pic>
        <p:nvPicPr>
          <p:cNvPr id="14" name="Graphic 13" descr="Social network with solid fill">
            <a:extLst>
              <a:ext uri="{FF2B5EF4-FFF2-40B4-BE49-F238E27FC236}">
                <a16:creationId xmlns:a16="http://schemas.microsoft.com/office/drawing/2014/main" id="{BB437631-1F19-5D85-BDFA-E0087547FB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79546" y="5508854"/>
            <a:ext cx="1349146" cy="1349146"/>
          </a:xfrm>
          <a:prstGeom prst="rect">
            <a:avLst/>
          </a:prstGeom>
        </p:spPr>
      </p:pic>
      <p:pic>
        <p:nvPicPr>
          <p:cNvPr id="7" name="Google Shape;64;p6" descr="A black background with a black square&#10;&#10;Description automatically generated with medium confidence">
            <a:extLst>
              <a:ext uri="{FF2B5EF4-FFF2-40B4-BE49-F238E27FC236}">
                <a16:creationId xmlns:a16="http://schemas.microsoft.com/office/drawing/2014/main" id="{FBB951D4-DF74-3547-6FA8-6B85D44B6A37}"/>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
        <p:nvSpPr>
          <p:cNvPr id="8" name="Title 1">
            <a:extLst>
              <a:ext uri="{FF2B5EF4-FFF2-40B4-BE49-F238E27FC236}">
                <a16:creationId xmlns:a16="http://schemas.microsoft.com/office/drawing/2014/main" id="{04C776FD-AFB1-7B56-9BF7-E7E4C9D0703B}"/>
              </a:ext>
            </a:extLst>
          </p:cNvPr>
          <p:cNvSpPr txBox="1">
            <a:spLocks/>
          </p:cNvSpPr>
          <p:nvPr/>
        </p:nvSpPr>
        <p:spPr>
          <a:xfrm>
            <a:off x="314010" y="456615"/>
            <a:ext cx="8155735" cy="67842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1"/>
              </a:buClr>
              <a:buSzPts val="1800"/>
              <a:buFont typeface="Poppins"/>
              <a:buNone/>
              <a:defRPr sz="3400" b="1" i="0" u="none" strike="noStrike" cap="none">
                <a:solidFill>
                  <a:schemeClr val="dk1"/>
                </a:solidFill>
                <a:latin typeface="Poppins"/>
                <a:ea typeface="Poppins"/>
                <a:cs typeface="Poppins"/>
                <a:sym typeface="Poppins"/>
              </a:defRPr>
            </a:lvl1pPr>
            <a:lvl2pPr marR="0" lvl="1" algn="l" rtl="0">
              <a:lnSpc>
                <a:spcPct val="100000"/>
              </a:lnSpc>
              <a:spcBef>
                <a:spcPts val="20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3200" dirty="0"/>
              <a:t>Connecting better with communities</a:t>
            </a:r>
          </a:p>
        </p:txBody>
      </p:sp>
    </p:spTree>
    <p:extLst>
      <p:ext uri="{BB962C8B-B14F-4D97-AF65-F5344CB8AC3E}">
        <p14:creationId xmlns:p14="http://schemas.microsoft.com/office/powerpoint/2010/main" val="421395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D415291C-173B-AB2B-A811-7E4907BA386A}"/>
              </a:ext>
            </a:extLst>
          </p:cNvPr>
          <p:cNvGrpSpPr/>
          <p:nvPr/>
        </p:nvGrpSpPr>
        <p:grpSpPr>
          <a:xfrm>
            <a:off x="6169431" y="851007"/>
            <a:ext cx="5918311" cy="2420915"/>
            <a:chOff x="179386" y="3172943"/>
            <a:chExt cx="5638066" cy="2420915"/>
          </a:xfrm>
        </p:grpSpPr>
        <p:sp>
          <p:nvSpPr>
            <p:cNvPr id="22" name="Rectangle 21">
              <a:extLst>
                <a:ext uri="{FF2B5EF4-FFF2-40B4-BE49-F238E27FC236}">
                  <a16:creationId xmlns:a16="http://schemas.microsoft.com/office/drawing/2014/main" id="{3361C746-BE74-FDF1-3FF7-671A13799324}"/>
                </a:ext>
              </a:extLst>
            </p:cNvPr>
            <p:cNvSpPr/>
            <p:nvPr/>
          </p:nvSpPr>
          <p:spPr>
            <a:xfrm>
              <a:off x="3872277" y="3172943"/>
              <a:ext cx="1926193" cy="5121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dirty="0">
                  <a:latin typeface="Poppins" panose="00000500000000000000" pitchFamily="2" charset="0"/>
                  <a:cs typeface="Poppins" panose="00000500000000000000" pitchFamily="2" charset="0"/>
                </a:rPr>
                <a:t>Micro – P2</a:t>
              </a:r>
            </a:p>
          </p:txBody>
        </p:sp>
        <p:sp>
          <p:nvSpPr>
            <p:cNvPr id="18" name="Rectangle 17">
              <a:extLst>
                <a:ext uri="{FF2B5EF4-FFF2-40B4-BE49-F238E27FC236}">
                  <a16:creationId xmlns:a16="http://schemas.microsoft.com/office/drawing/2014/main" id="{C846323F-1296-628F-5DA3-A3F8A3F2AD36}"/>
                </a:ext>
              </a:extLst>
            </p:cNvPr>
            <p:cNvSpPr/>
            <p:nvPr/>
          </p:nvSpPr>
          <p:spPr>
            <a:xfrm>
              <a:off x="179386" y="3172943"/>
              <a:ext cx="1703442" cy="5121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dirty="0">
                  <a:latin typeface="Poppins" panose="00000500000000000000" pitchFamily="2" charset="0"/>
                  <a:cs typeface="Poppins" panose="00000500000000000000" pitchFamily="2" charset="0"/>
                </a:rPr>
                <a:t>Enabling – P1&amp;P2</a:t>
              </a:r>
            </a:p>
          </p:txBody>
        </p:sp>
        <p:sp>
          <p:nvSpPr>
            <p:cNvPr id="20" name="Rectangle 19">
              <a:extLst>
                <a:ext uri="{FF2B5EF4-FFF2-40B4-BE49-F238E27FC236}">
                  <a16:creationId xmlns:a16="http://schemas.microsoft.com/office/drawing/2014/main" id="{71A7E656-5074-D2FD-03B4-FEC2904B9AE8}"/>
                </a:ext>
              </a:extLst>
            </p:cNvPr>
            <p:cNvSpPr/>
            <p:nvPr/>
          </p:nvSpPr>
          <p:spPr>
            <a:xfrm>
              <a:off x="1977202" y="3172943"/>
              <a:ext cx="1803978" cy="5121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dirty="0">
                  <a:latin typeface="Poppins" panose="00000500000000000000" pitchFamily="2" charset="0"/>
                  <a:cs typeface="Poppins" panose="00000500000000000000" pitchFamily="2" charset="0"/>
                </a:rPr>
                <a:t>Delivery – P1</a:t>
              </a:r>
            </a:p>
          </p:txBody>
        </p:sp>
        <p:sp>
          <p:nvSpPr>
            <p:cNvPr id="23" name="Rectangle 22">
              <a:extLst>
                <a:ext uri="{FF2B5EF4-FFF2-40B4-BE49-F238E27FC236}">
                  <a16:creationId xmlns:a16="http://schemas.microsoft.com/office/drawing/2014/main" id="{01853A68-A6B9-E897-6D72-E506B194CE9A}"/>
                </a:ext>
              </a:extLst>
            </p:cNvPr>
            <p:cNvSpPr/>
            <p:nvPr/>
          </p:nvSpPr>
          <p:spPr>
            <a:xfrm>
              <a:off x="3872277" y="4408759"/>
              <a:ext cx="1945175" cy="1185099"/>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17 volunteers</a:t>
              </a:r>
            </a:p>
            <a:p>
              <a:pPr marL="285750" lvl="0" indent="-285750">
                <a:spcAft>
                  <a:spcPts val="600"/>
                </a:spcAft>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16 staff</a:t>
              </a:r>
            </a:p>
            <a:p>
              <a:pPr marL="285750" lvl="0" indent="-285750">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45 volunteers**</a:t>
              </a:r>
            </a:p>
            <a:p>
              <a:pPr marL="285750" lvl="0" indent="-285750">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29 staff</a:t>
              </a:r>
            </a:p>
          </p:txBody>
        </p:sp>
        <p:sp>
          <p:nvSpPr>
            <p:cNvPr id="24" name="Rectangle 23">
              <a:extLst>
                <a:ext uri="{FF2B5EF4-FFF2-40B4-BE49-F238E27FC236}">
                  <a16:creationId xmlns:a16="http://schemas.microsoft.com/office/drawing/2014/main" id="{09383A8B-F106-E66B-F8A0-D0A9508D1FAB}"/>
                </a:ext>
              </a:extLst>
            </p:cNvPr>
            <p:cNvSpPr/>
            <p:nvPr/>
          </p:nvSpPr>
          <p:spPr>
            <a:xfrm>
              <a:off x="1930990" y="4408759"/>
              <a:ext cx="1888913" cy="1185099"/>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101 volunteers*</a:t>
              </a:r>
            </a:p>
            <a:p>
              <a:pPr marL="285750" lvl="0" indent="-285750">
                <a:spcAft>
                  <a:spcPts val="600"/>
                </a:spcAft>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27 staff</a:t>
              </a:r>
            </a:p>
            <a:p>
              <a:pPr marL="285750" lvl="0" indent="-285750">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111 volunteers</a:t>
              </a:r>
            </a:p>
            <a:p>
              <a:pPr marL="285750" lvl="0" indent="-285750">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43 staff</a:t>
              </a:r>
            </a:p>
          </p:txBody>
        </p:sp>
        <p:sp>
          <p:nvSpPr>
            <p:cNvPr id="25" name="Rectangle 24">
              <a:extLst>
                <a:ext uri="{FF2B5EF4-FFF2-40B4-BE49-F238E27FC236}">
                  <a16:creationId xmlns:a16="http://schemas.microsoft.com/office/drawing/2014/main" id="{99C116E1-75FC-9135-1FB5-F223E2203010}"/>
                </a:ext>
              </a:extLst>
            </p:cNvPr>
            <p:cNvSpPr/>
            <p:nvPr/>
          </p:nvSpPr>
          <p:spPr>
            <a:xfrm>
              <a:off x="179386" y="4408759"/>
              <a:ext cx="1703442" cy="1185099"/>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19 volunteers</a:t>
              </a:r>
            </a:p>
            <a:p>
              <a:pPr marL="285750" lvl="0" indent="-285750">
                <a:spcAft>
                  <a:spcPts val="600"/>
                </a:spcAft>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23 staff</a:t>
              </a:r>
            </a:p>
            <a:p>
              <a:pPr marL="285750" lvl="0" indent="-285750">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70 volunteers</a:t>
              </a:r>
            </a:p>
            <a:p>
              <a:pPr marL="285750" lvl="0" indent="-285750">
                <a:buFont typeface="Arial" panose="020B0604020202020204" pitchFamily="34" charset="0"/>
                <a:buChar char="•"/>
              </a:pPr>
              <a:r>
                <a:rPr lang="en-GB" b="1" dirty="0">
                  <a:solidFill>
                    <a:sysClr val="windowText" lastClr="000000"/>
                  </a:solidFill>
                  <a:latin typeface="Poppins" panose="00000500000000000000" pitchFamily="2" charset="0"/>
                  <a:cs typeface="Poppins" panose="00000500000000000000" pitchFamily="2" charset="0"/>
                </a:rPr>
                <a:t>26 staff</a:t>
              </a:r>
            </a:p>
          </p:txBody>
        </p:sp>
        <p:sp>
          <p:nvSpPr>
            <p:cNvPr id="26" name="Rectangle 25">
              <a:extLst>
                <a:ext uri="{FF2B5EF4-FFF2-40B4-BE49-F238E27FC236}">
                  <a16:creationId xmlns:a16="http://schemas.microsoft.com/office/drawing/2014/main" id="{018C81A0-4500-DF20-9F74-5BB1DE9C19E0}"/>
                </a:ext>
              </a:extLst>
            </p:cNvPr>
            <p:cNvSpPr/>
            <p:nvPr/>
          </p:nvSpPr>
          <p:spPr>
            <a:xfrm>
              <a:off x="1973457" y="3790999"/>
              <a:ext cx="1803978" cy="5121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dirty="0">
                  <a:latin typeface="Poppins" panose="00000500000000000000" pitchFamily="2" charset="0"/>
                  <a:cs typeface="Poppins" panose="00000500000000000000" pitchFamily="2" charset="0"/>
                </a:rPr>
                <a:t>12 M-Form responses</a:t>
              </a:r>
            </a:p>
          </p:txBody>
        </p:sp>
        <p:sp>
          <p:nvSpPr>
            <p:cNvPr id="27" name="Rectangle 26">
              <a:extLst>
                <a:ext uri="{FF2B5EF4-FFF2-40B4-BE49-F238E27FC236}">
                  <a16:creationId xmlns:a16="http://schemas.microsoft.com/office/drawing/2014/main" id="{8620460A-5F61-2CC5-3058-957365F86A69}"/>
                </a:ext>
              </a:extLst>
            </p:cNvPr>
            <p:cNvSpPr/>
            <p:nvPr/>
          </p:nvSpPr>
          <p:spPr>
            <a:xfrm>
              <a:off x="3870241" y="3790999"/>
              <a:ext cx="1926193" cy="5121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dirty="0">
                  <a:latin typeface="Poppins" panose="00000500000000000000" pitchFamily="2" charset="0"/>
                  <a:cs typeface="Poppins" panose="00000500000000000000" pitchFamily="2" charset="0"/>
                </a:rPr>
                <a:t>9 M-Form responses</a:t>
              </a:r>
            </a:p>
          </p:txBody>
        </p:sp>
        <p:sp>
          <p:nvSpPr>
            <p:cNvPr id="28" name="Rectangle 27">
              <a:extLst>
                <a:ext uri="{FF2B5EF4-FFF2-40B4-BE49-F238E27FC236}">
                  <a16:creationId xmlns:a16="http://schemas.microsoft.com/office/drawing/2014/main" id="{1AC92D49-E3CF-B49B-8A60-5A81D1B2B668}"/>
                </a:ext>
              </a:extLst>
            </p:cNvPr>
            <p:cNvSpPr/>
            <p:nvPr/>
          </p:nvSpPr>
          <p:spPr>
            <a:xfrm>
              <a:off x="181561" y="3790999"/>
              <a:ext cx="1703442" cy="51211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dirty="0">
                  <a:latin typeface="Poppins" panose="00000500000000000000" pitchFamily="2" charset="0"/>
                  <a:cs typeface="Poppins" panose="00000500000000000000" pitchFamily="2" charset="0"/>
                </a:rPr>
                <a:t>21 M-Form responses</a:t>
              </a:r>
            </a:p>
          </p:txBody>
        </p:sp>
      </p:grpSp>
      <p:sp>
        <p:nvSpPr>
          <p:cNvPr id="2" name="Title 1">
            <a:extLst>
              <a:ext uri="{FF2B5EF4-FFF2-40B4-BE49-F238E27FC236}">
                <a16:creationId xmlns:a16="http://schemas.microsoft.com/office/drawing/2014/main" id="{5F145003-A2E8-AA12-6C2C-DC372C9EB82B}"/>
              </a:ext>
            </a:extLst>
          </p:cNvPr>
          <p:cNvSpPr>
            <a:spLocks noGrp="1"/>
          </p:cNvSpPr>
          <p:nvPr>
            <p:ph type="title"/>
          </p:nvPr>
        </p:nvSpPr>
        <p:spPr>
          <a:xfrm>
            <a:off x="401941" y="397628"/>
            <a:ext cx="4409445" cy="621549"/>
          </a:xfrm>
        </p:spPr>
        <p:txBody>
          <a:bodyPr>
            <a:noAutofit/>
          </a:bodyPr>
          <a:lstStyle/>
          <a:p>
            <a:r>
              <a:rPr lang="en-GB" sz="3200" dirty="0"/>
              <a:t>Increased capacity</a:t>
            </a:r>
          </a:p>
        </p:txBody>
      </p:sp>
      <p:sp>
        <p:nvSpPr>
          <p:cNvPr id="3" name="Text Placeholder 2">
            <a:extLst>
              <a:ext uri="{FF2B5EF4-FFF2-40B4-BE49-F238E27FC236}">
                <a16:creationId xmlns:a16="http://schemas.microsoft.com/office/drawing/2014/main" id="{CDE3B5A8-A900-4F83-7A9B-6B6123F1FAEF}"/>
              </a:ext>
            </a:extLst>
          </p:cNvPr>
          <p:cNvSpPr>
            <a:spLocks noGrp="1"/>
          </p:cNvSpPr>
          <p:nvPr>
            <p:ph type="body" idx="1"/>
          </p:nvPr>
        </p:nvSpPr>
        <p:spPr>
          <a:xfrm>
            <a:off x="233912" y="1307613"/>
            <a:ext cx="4577475" cy="3554343"/>
          </a:xfrm>
        </p:spPr>
        <p:txBody>
          <a:bodyPr>
            <a:norm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600" b="0" u="sng" dirty="0">
                <a:solidFill>
                  <a:srgbClr val="000000"/>
                </a:solidFill>
                <a:latin typeface="Poppins" panose="00000500000000000000" pitchFamily="2" charset="0"/>
                <a:cs typeface="Poppins" panose="00000500000000000000" pitchFamily="2" charset="0"/>
                <a:sym typeface="Arial"/>
              </a:rPr>
              <a:t>Upskilling across the strands includes:</a:t>
            </a:r>
          </a:p>
          <a:p>
            <a:pPr marL="342900" marR="0" lvl="0" indent="-3429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lang="en-GB" sz="1600" b="0" dirty="0"/>
              <a:t>Greater </a:t>
            </a:r>
            <a:r>
              <a:rPr lang="en-GB" sz="1600" dirty="0"/>
              <a:t>awareness</a:t>
            </a:r>
            <a:r>
              <a:rPr lang="en-GB" sz="1600" b="0" dirty="0"/>
              <a:t> of and applying techniques to be accessible to those with </a:t>
            </a:r>
            <a:r>
              <a:rPr lang="en-GB" sz="1600" dirty="0"/>
              <a:t>additional needs.</a:t>
            </a:r>
          </a:p>
          <a:p>
            <a:pPr marL="342900" marR="0" lvl="0" indent="-3429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lang="en-GB" sz="1600" b="0" dirty="0"/>
              <a:t>Supporting people with </a:t>
            </a:r>
            <a:r>
              <a:rPr lang="en-GB" sz="1600" dirty="0"/>
              <a:t>vulnerabilities</a:t>
            </a:r>
            <a:r>
              <a:rPr lang="en-GB" sz="1600" b="0" dirty="0"/>
              <a:t> and trauma, including safeguarding.</a:t>
            </a:r>
          </a:p>
          <a:p>
            <a:pPr marL="342900" marR="0" lvl="0" indent="-3429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lang="en-GB" sz="1600" dirty="0"/>
              <a:t>Creative, reflective practices for wellbeing</a:t>
            </a:r>
            <a:r>
              <a:rPr lang="en-GB" sz="1600" b="0" dirty="0"/>
              <a:t>, incorporated both internally and with beneficiaries. </a:t>
            </a:r>
          </a:p>
          <a:p>
            <a:pPr marL="342900" marR="0" lvl="0" indent="-342900" algn="l" defTabSz="914400" rtl="0" eaLnBrk="1" fontAlgn="auto" latinLnBrk="0" hangingPunct="1">
              <a:lnSpc>
                <a:spcPct val="100000"/>
              </a:lnSpc>
              <a:spcBef>
                <a:spcPts val="600"/>
              </a:spcBef>
              <a:spcAft>
                <a:spcPts val="0"/>
              </a:spcAft>
              <a:buClr>
                <a:srgbClr val="000000"/>
              </a:buClr>
              <a:buSzTx/>
              <a:buFont typeface="Arial" panose="020B0604020202020204" pitchFamily="34" charset="0"/>
              <a:buChar char="•"/>
              <a:tabLst/>
              <a:defRPr/>
            </a:pPr>
            <a:r>
              <a:rPr lang="en-GB" sz="1600" b="0" dirty="0"/>
              <a:t>Understanding how to </a:t>
            </a:r>
            <a:r>
              <a:rPr lang="en-GB" sz="1600" dirty="0"/>
              <a:t>signpost</a:t>
            </a:r>
            <a:r>
              <a:rPr lang="en-GB" sz="1600" b="0" dirty="0"/>
              <a:t> effectively.</a:t>
            </a:r>
          </a:p>
        </p:txBody>
      </p:sp>
      <p:sp>
        <p:nvSpPr>
          <p:cNvPr id="5" name="TextBox 4">
            <a:extLst>
              <a:ext uri="{FF2B5EF4-FFF2-40B4-BE49-F238E27FC236}">
                <a16:creationId xmlns:a16="http://schemas.microsoft.com/office/drawing/2014/main" id="{728106D6-1F70-7D9E-4C1D-1E7D19FE6566}"/>
              </a:ext>
            </a:extLst>
          </p:cNvPr>
          <p:cNvSpPr txBox="1"/>
          <p:nvPr/>
        </p:nvSpPr>
        <p:spPr>
          <a:xfrm>
            <a:off x="233912" y="4569995"/>
            <a:ext cx="5363522" cy="2031325"/>
          </a:xfrm>
          <a:prstGeom prst="rect">
            <a:avLst/>
          </a:prstGeom>
          <a:noFill/>
          <a:ln>
            <a:noFill/>
          </a:ln>
        </p:spPr>
        <p:txBody>
          <a:bodyPr wrap="square" rtlCol="0">
            <a:spAutoFit/>
          </a:bodyPr>
          <a:lstStyle/>
          <a:p>
            <a:pPr algn="ctr"/>
            <a:r>
              <a:rPr lang="en-US" sz="1600" dirty="0">
                <a:solidFill>
                  <a:schemeClr val="dk1"/>
                </a:solidFill>
                <a:latin typeface="Poppins"/>
                <a:cs typeface="Poppins"/>
                <a:sym typeface="Poppins"/>
              </a:rPr>
              <a:t>“</a:t>
            </a:r>
            <a:r>
              <a:rPr lang="en-US" sz="1600" i="1" dirty="0">
                <a:solidFill>
                  <a:schemeClr val="accent1"/>
                </a:solidFill>
                <a:latin typeface="Poppins"/>
                <a:cs typeface="Poppins"/>
                <a:sym typeface="Poppins"/>
              </a:rPr>
              <a:t>We have also invested in educating support staff on inclusive sports delivery, appropriate interaction with people with disabilities, the correct use of specialist equipment, and sourcing accessible resources. This has increased staff confidence, competence, and wellbeing, enabling higher-quality support for users”.</a:t>
            </a:r>
          </a:p>
          <a:p>
            <a:pPr algn="ctr"/>
            <a:r>
              <a:rPr lang="en-US" dirty="0">
                <a:solidFill>
                  <a:schemeClr val="dk1"/>
                </a:solidFill>
                <a:latin typeface="Poppins"/>
                <a:cs typeface="Poppins"/>
                <a:sym typeface="Poppins"/>
              </a:rPr>
              <a:t>(Delivery, Questionnaire</a:t>
            </a:r>
            <a:r>
              <a:rPr lang="en-GB" dirty="0">
                <a:solidFill>
                  <a:schemeClr val="tx1"/>
                </a:solidFill>
                <a:latin typeface="Poppins" panose="00000500000000000000" pitchFamily="2" charset="0"/>
                <a:cs typeface="Poppins" panose="00000500000000000000" pitchFamily="2" charset="0"/>
              </a:rPr>
              <a:t>)</a:t>
            </a:r>
          </a:p>
        </p:txBody>
      </p:sp>
      <p:sp>
        <p:nvSpPr>
          <p:cNvPr id="10" name="TextBox 9">
            <a:extLst>
              <a:ext uri="{FF2B5EF4-FFF2-40B4-BE49-F238E27FC236}">
                <a16:creationId xmlns:a16="http://schemas.microsoft.com/office/drawing/2014/main" id="{A30A2D6E-9B92-751C-91FB-F23A675E0228}"/>
              </a:ext>
            </a:extLst>
          </p:cNvPr>
          <p:cNvSpPr txBox="1"/>
          <p:nvPr/>
        </p:nvSpPr>
        <p:spPr>
          <a:xfrm>
            <a:off x="5242382" y="2086823"/>
            <a:ext cx="918732" cy="307777"/>
          </a:xfrm>
          <a:prstGeom prst="rect">
            <a:avLst/>
          </a:prstGeom>
          <a:noFill/>
        </p:spPr>
        <p:txBody>
          <a:bodyPr wrap="square" rtlCol="0">
            <a:spAutoFit/>
          </a:bodyPr>
          <a:lstStyle/>
          <a:p>
            <a:pPr algn="r"/>
            <a:r>
              <a:rPr lang="en-GB" dirty="0">
                <a:latin typeface="Poppins" panose="00000500000000000000" pitchFamily="2" charset="0"/>
                <a:cs typeface="Poppins" panose="00000500000000000000" pitchFamily="2" charset="0"/>
              </a:rPr>
              <a:t>Trained</a:t>
            </a:r>
          </a:p>
        </p:txBody>
      </p:sp>
      <p:sp>
        <p:nvSpPr>
          <p:cNvPr id="11" name="TextBox 10">
            <a:extLst>
              <a:ext uri="{FF2B5EF4-FFF2-40B4-BE49-F238E27FC236}">
                <a16:creationId xmlns:a16="http://schemas.microsoft.com/office/drawing/2014/main" id="{AEE08D4B-48DE-0514-55B6-1D6BD3C5EAE8}"/>
              </a:ext>
            </a:extLst>
          </p:cNvPr>
          <p:cNvSpPr txBox="1"/>
          <p:nvPr/>
        </p:nvSpPr>
        <p:spPr>
          <a:xfrm>
            <a:off x="5170616" y="2649803"/>
            <a:ext cx="998815" cy="307777"/>
          </a:xfrm>
          <a:prstGeom prst="rect">
            <a:avLst/>
          </a:prstGeom>
          <a:noFill/>
        </p:spPr>
        <p:txBody>
          <a:bodyPr wrap="square" rtlCol="0">
            <a:spAutoFit/>
          </a:bodyPr>
          <a:lstStyle/>
          <a:p>
            <a:pPr algn="r"/>
            <a:r>
              <a:rPr lang="en-GB" dirty="0">
                <a:latin typeface="Poppins" panose="00000500000000000000" pitchFamily="2" charset="0"/>
                <a:cs typeface="Poppins" panose="00000500000000000000" pitchFamily="2" charset="0"/>
              </a:rPr>
              <a:t>Involved</a:t>
            </a:r>
          </a:p>
        </p:txBody>
      </p:sp>
      <p:sp>
        <p:nvSpPr>
          <p:cNvPr id="16" name="TextBox 15">
            <a:extLst>
              <a:ext uri="{FF2B5EF4-FFF2-40B4-BE49-F238E27FC236}">
                <a16:creationId xmlns:a16="http://schemas.microsoft.com/office/drawing/2014/main" id="{D2CD0F26-B5E1-D6A7-5334-87A11F4BCC4C}"/>
              </a:ext>
            </a:extLst>
          </p:cNvPr>
          <p:cNvSpPr txBox="1"/>
          <p:nvPr/>
        </p:nvSpPr>
        <p:spPr>
          <a:xfrm>
            <a:off x="5956663" y="3956177"/>
            <a:ext cx="6131079" cy="2866041"/>
          </a:xfrm>
          <a:prstGeom prst="rect">
            <a:avLst/>
          </a:prstGeom>
          <a:noFill/>
          <a:ln>
            <a:solidFill>
              <a:schemeClr val="tx1"/>
            </a:solidFill>
          </a:ln>
        </p:spPr>
        <p:txBody>
          <a:bodyPr wrap="square">
            <a:spAutoFit/>
          </a:bodyPr>
          <a:lstStyle/>
          <a:p>
            <a:pPr>
              <a:lnSpc>
                <a:spcPct val="115000"/>
              </a:lnSpc>
              <a:spcBef>
                <a:spcPts val="1200"/>
              </a:spcBef>
              <a:spcAft>
                <a:spcPts val="1200"/>
              </a:spcAft>
              <a:buNone/>
            </a:pPr>
            <a:r>
              <a:rPr lang="en-GB" dirty="0">
                <a:effectLst/>
                <a:latin typeface="Poppins" panose="00000500000000000000" pitchFamily="2" charset="0"/>
                <a:ea typeface="Poppins" panose="00000500000000000000" pitchFamily="2" charset="0"/>
                <a:cs typeface="Poppins" panose="00000500000000000000" pitchFamily="2" charset="0"/>
              </a:rPr>
              <a:t>Like in Wave 1, some of the grants have been able to </a:t>
            </a:r>
            <a:r>
              <a:rPr lang="en-GB" b="1" dirty="0">
                <a:latin typeface="Poppins" panose="00000500000000000000" pitchFamily="2" charset="0"/>
                <a:cs typeface="Poppins" panose="00000500000000000000" pitchFamily="2" charset="0"/>
              </a:rPr>
              <a:t>support</a:t>
            </a:r>
            <a:r>
              <a:rPr lang="en-GB" dirty="0">
                <a:latin typeface="Poppins" panose="00000500000000000000" pitchFamily="2" charset="0"/>
                <a:cs typeface="Poppins" panose="00000500000000000000" pitchFamily="2" charset="0"/>
              </a:rPr>
              <a:t> people directly into </a:t>
            </a:r>
            <a:r>
              <a:rPr lang="en-GB" b="1" dirty="0">
                <a:latin typeface="Poppins" panose="00000500000000000000" pitchFamily="2" charset="0"/>
                <a:cs typeface="Poppins" panose="00000500000000000000" pitchFamily="2" charset="0"/>
              </a:rPr>
              <a:t>volunteering</a:t>
            </a:r>
            <a:r>
              <a:rPr lang="en-GB" dirty="0">
                <a:latin typeface="Poppins" panose="00000500000000000000" pitchFamily="2" charset="0"/>
                <a:cs typeface="Poppins" panose="00000500000000000000" pitchFamily="2" charset="0"/>
              </a:rPr>
              <a:t> or upskilled roles to help expand and continue delivery of the activities – </a:t>
            </a:r>
          </a:p>
          <a:p>
            <a:pPr algn="ctr">
              <a:lnSpc>
                <a:spcPct val="115000"/>
              </a:lnSpc>
              <a:spcBef>
                <a:spcPts val="600"/>
              </a:spcBef>
              <a:spcAft>
                <a:spcPts val="600"/>
              </a:spcAft>
              <a:buNone/>
            </a:pPr>
            <a:r>
              <a:rPr lang="en-US" i="1" dirty="0">
                <a:solidFill>
                  <a:schemeClr val="accent1"/>
                </a:solidFill>
                <a:latin typeface="Poppins" panose="00000500000000000000" pitchFamily="2" charset="0"/>
                <a:ea typeface="Poppins" panose="00000500000000000000" pitchFamily="2" charset="0"/>
                <a:cs typeface="Poppins" panose="00000500000000000000" pitchFamily="2" charset="0"/>
              </a:rPr>
              <a:t>“Importantly, some of our beneficiaries have now started training to become dance instructors so that they can volunteer and help continue the project themselves. This is a significant step toward sustainability, building leadership within the group and creating community role models. It also demonstrates increased confidence, skills development, and ownership of the </a:t>
            </a:r>
            <a:r>
              <a:rPr lang="en-US" i="1" dirty="0" err="1">
                <a:solidFill>
                  <a:schemeClr val="accent1"/>
                </a:solidFill>
                <a:latin typeface="Poppins" panose="00000500000000000000" pitchFamily="2" charset="0"/>
                <a:ea typeface="Poppins" panose="00000500000000000000" pitchFamily="2" charset="0"/>
                <a:cs typeface="Poppins" panose="00000500000000000000" pitchFamily="2" charset="0"/>
              </a:rPr>
              <a:t>programme</a:t>
            </a:r>
            <a:r>
              <a:rPr lang="en-US" i="1" dirty="0">
                <a:solidFill>
                  <a:schemeClr val="accent1"/>
                </a:solidFill>
                <a:latin typeface="Poppins" panose="00000500000000000000" pitchFamily="2" charset="0"/>
                <a:ea typeface="Poppins" panose="00000500000000000000" pitchFamily="2" charset="0"/>
                <a:cs typeface="Poppins" panose="00000500000000000000" pitchFamily="2" charset="0"/>
              </a:rPr>
              <a:t> among participants.”  (Delivery, Questionnaire)</a:t>
            </a:r>
            <a:endParaRPr lang="en-GB" dirty="0">
              <a:latin typeface="Poppins" panose="00000500000000000000" pitchFamily="2" charset="0"/>
              <a:ea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37BE72E8-3C82-1FF8-D55D-05D019CC6021}"/>
              </a:ext>
            </a:extLst>
          </p:cNvPr>
          <p:cNvSpPr txBox="1"/>
          <p:nvPr/>
        </p:nvSpPr>
        <p:spPr>
          <a:xfrm>
            <a:off x="8068903" y="3271922"/>
            <a:ext cx="1888913" cy="461665"/>
          </a:xfrm>
          <a:prstGeom prst="rect">
            <a:avLst/>
          </a:prstGeom>
          <a:noFill/>
        </p:spPr>
        <p:txBody>
          <a:bodyPr wrap="square">
            <a:spAutoFit/>
          </a:bodyPr>
          <a:lstStyle/>
          <a:p>
            <a:pPr lvl="0"/>
            <a:r>
              <a:rPr lang="en-GB" sz="1200" dirty="0">
                <a:solidFill>
                  <a:schemeClr val="tx1">
                    <a:lumMod val="50000"/>
                    <a:lumOff val="50000"/>
                  </a:schemeClr>
                </a:solidFill>
                <a:latin typeface="Poppins" panose="00000500000000000000" pitchFamily="2" charset="0"/>
                <a:cs typeface="Poppins" panose="00000500000000000000" pitchFamily="2" charset="0"/>
              </a:rPr>
              <a:t>*one VCSE trained 48 volunteers</a:t>
            </a:r>
            <a:endParaRPr lang="en-GB" sz="1200" dirty="0"/>
          </a:p>
        </p:txBody>
      </p:sp>
      <p:sp>
        <p:nvSpPr>
          <p:cNvPr id="32" name="TextBox 31">
            <a:extLst>
              <a:ext uri="{FF2B5EF4-FFF2-40B4-BE49-F238E27FC236}">
                <a16:creationId xmlns:a16="http://schemas.microsoft.com/office/drawing/2014/main" id="{28530434-CE09-5CD9-8C11-61A3652A7B83}"/>
              </a:ext>
            </a:extLst>
          </p:cNvPr>
          <p:cNvSpPr txBox="1"/>
          <p:nvPr/>
        </p:nvSpPr>
        <p:spPr>
          <a:xfrm>
            <a:off x="10069175" y="3271922"/>
            <a:ext cx="1888913" cy="461665"/>
          </a:xfrm>
          <a:prstGeom prst="rect">
            <a:avLst/>
          </a:prstGeom>
          <a:noFill/>
        </p:spPr>
        <p:txBody>
          <a:bodyPr wrap="square">
            <a:spAutoFit/>
          </a:bodyPr>
          <a:lstStyle/>
          <a:p>
            <a:pPr lvl="0"/>
            <a:r>
              <a:rPr lang="en-GB" sz="1200" dirty="0">
                <a:solidFill>
                  <a:schemeClr val="tx1">
                    <a:lumMod val="50000"/>
                    <a:lumOff val="50000"/>
                  </a:schemeClr>
                </a:solidFill>
                <a:latin typeface="Poppins" panose="00000500000000000000" pitchFamily="2" charset="0"/>
                <a:cs typeface="Poppins" panose="00000500000000000000" pitchFamily="2" charset="0"/>
              </a:rPr>
              <a:t>**one VCSE recruited 20 volunteers</a:t>
            </a:r>
            <a:endParaRPr lang="en-GB" sz="1200" dirty="0"/>
          </a:p>
        </p:txBody>
      </p:sp>
      <p:sp>
        <p:nvSpPr>
          <p:cNvPr id="9" name="TextBox 8">
            <a:extLst>
              <a:ext uri="{FF2B5EF4-FFF2-40B4-BE49-F238E27FC236}">
                <a16:creationId xmlns:a16="http://schemas.microsoft.com/office/drawing/2014/main" id="{9663FDF5-B903-9EC9-431F-0E040C718D78}"/>
              </a:ext>
            </a:extLst>
          </p:cNvPr>
          <p:cNvSpPr txBox="1"/>
          <p:nvPr/>
        </p:nvSpPr>
        <p:spPr>
          <a:xfrm>
            <a:off x="5242382" y="517634"/>
            <a:ext cx="5363523" cy="253916"/>
          </a:xfrm>
          <a:prstGeom prst="rect">
            <a:avLst/>
          </a:prstGeom>
          <a:noFill/>
        </p:spPr>
        <p:txBody>
          <a:bodyPr wrap="square">
            <a:spAutoFit/>
          </a:bodyPr>
          <a:lstStyle/>
          <a:p>
            <a:r>
              <a:rPr lang="en-GB" sz="1050" i="1" dirty="0">
                <a:solidFill>
                  <a:srgbClr val="035341"/>
                </a:solidFill>
                <a:effectLst/>
                <a:latin typeface="Poppins" panose="00000500000000000000" pitchFamily="2" charset="0"/>
                <a:ea typeface="Poppins" panose="00000500000000000000" pitchFamily="2" charset="0"/>
              </a:rPr>
              <a:t>Figure 6: Summary of staff and volunteer training and involvement</a:t>
            </a:r>
          </a:p>
        </p:txBody>
      </p:sp>
      <p:sp>
        <p:nvSpPr>
          <p:cNvPr id="6" name="TextBox 5">
            <a:extLst>
              <a:ext uri="{FF2B5EF4-FFF2-40B4-BE49-F238E27FC236}">
                <a16:creationId xmlns:a16="http://schemas.microsoft.com/office/drawing/2014/main" id="{0991558B-4C2F-4689-F86E-B868F0149DC1}"/>
              </a:ext>
            </a:extLst>
          </p:cNvPr>
          <p:cNvSpPr txBox="1"/>
          <p:nvPr/>
        </p:nvSpPr>
        <p:spPr>
          <a:xfrm>
            <a:off x="5250699" y="2309413"/>
            <a:ext cx="918732" cy="307777"/>
          </a:xfrm>
          <a:prstGeom prst="rect">
            <a:avLst/>
          </a:prstGeom>
          <a:noFill/>
        </p:spPr>
        <p:txBody>
          <a:bodyPr wrap="square" rtlCol="0">
            <a:spAutoFit/>
          </a:bodyPr>
          <a:lstStyle/>
          <a:p>
            <a:pPr algn="r"/>
            <a:r>
              <a:rPr lang="en-GB" dirty="0">
                <a:latin typeface="Poppins" panose="00000500000000000000" pitchFamily="2" charset="0"/>
                <a:cs typeface="Poppins" panose="00000500000000000000" pitchFamily="2" charset="0"/>
              </a:rPr>
              <a:t>Trained</a:t>
            </a:r>
          </a:p>
        </p:txBody>
      </p:sp>
      <p:sp>
        <p:nvSpPr>
          <p:cNvPr id="7" name="TextBox 6">
            <a:extLst>
              <a:ext uri="{FF2B5EF4-FFF2-40B4-BE49-F238E27FC236}">
                <a16:creationId xmlns:a16="http://schemas.microsoft.com/office/drawing/2014/main" id="{25FBA5C3-F04D-2D59-C7D0-1C001CD492CC}"/>
              </a:ext>
            </a:extLst>
          </p:cNvPr>
          <p:cNvSpPr txBox="1"/>
          <p:nvPr/>
        </p:nvSpPr>
        <p:spPr>
          <a:xfrm>
            <a:off x="5091954" y="2893030"/>
            <a:ext cx="1077478" cy="307777"/>
          </a:xfrm>
          <a:prstGeom prst="rect">
            <a:avLst/>
          </a:prstGeom>
          <a:noFill/>
        </p:spPr>
        <p:txBody>
          <a:bodyPr wrap="square" rtlCol="0">
            <a:spAutoFit/>
          </a:bodyPr>
          <a:lstStyle/>
          <a:p>
            <a:pPr algn="r"/>
            <a:r>
              <a:rPr lang="en-GB" dirty="0">
                <a:latin typeface="Poppins" panose="00000500000000000000" pitchFamily="2" charset="0"/>
                <a:cs typeface="Poppins" panose="00000500000000000000" pitchFamily="2" charset="0"/>
              </a:rPr>
              <a:t>Recruited</a:t>
            </a:r>
          </a:p>
        </p:txBody>
      </p:sp>
    </p:spTree>
    <p:extLst>
      <p:ext uri="{BB962C8B-B14F-4D97-AF65-F5344CB8AC3E}">
        <p14:creationId xmlns:p14="http://schemas.microsoft.com/office/powerpoint/2010/main" val="141642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10" grpId="0"/>
      <p:bldP spid="11" grpId="0"/>
      <p:bldP spid="16" grpId="0" animBg="1"/>
      <p:bldP spid="4" grpId="0"/>
      <p:bldP spid="32" grpId="0"/>
      <p:bldP spid="6"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45C10-22EE-C542-EB28-4C4F4233F564}"/>
              </a:ext>
            </a:extLst>
          </p:cNvPr>
          <p:cNvSpPr>
            <a:spLocks noGrp="1"/>
          </p:cNvSpPr>
          <p:nvPr>
            <p:ph type="title"/>
          </p:nvPr>
        </p:nvSpPr>
        <p:spPr>
          <a:xfrm>
            <a:off x="261257" y="365057"/>
            <a:ext cx="8042234" cy="781948"/>
          </a:xfrm>
        </p:spPr>
        <p:txBody>
          <a:bodyPr>
            <a:noAutofit/>
          </a:bodyPr>
          <a:lstStyle/>
          <a:p>
            <a:r>
              <a:rPr lang="en-GB" sz="3200" dirty="0"/>
              <a:t>Better addressing health inequalities</a:t>
            </a:r>
          </a:p>
        </p:txBody>
      </p:sp>
      <p:sp>
        <p:nvSpPr>
          <p:cNvPr id="8" name="Text Placeholder 2">
            <a:extLst>
              <a:ext uri="{FF2B5EF4-FFF2-40B4-BE49-F238E27FC236}">
                <a16:creationId xmlns:a16="http://schemas.microsoft.com/office/drawing/2014/main" id="{FEBC85D6-0D34-185E-820E-DEA506A6BDA3}"/>
              </a:ext>
            </a:extLst>
          </p:cNvPr>
          <p:cNvSpPr txBox="1">
            <a:spLocks/>
          </p:cNvSpPr>
          <p:nvPr/>
        </p:nvSpPr>
        <p:spPr>
          <a:xfrm>
            <a:off x="261257" y="3452492"/>
            <a:ext cx="5172892" cy="266437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18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8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8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ct val="110000"/>
              </a:lnSpc>
              <a:spcBef>
                <a:spcPts val="600"/>
              </a:spcBef>
            </a:pPr>
            <a:r>
              <a:rPr lang="en-GB" sz="1800" b="0" u="sng" dirty="0"/>
              <a:t>This was driven by:</a:t>
            </a:r>
          </a:p>
          <a:p>
            <a:pPr marL="342900" indent="-342900">
              <a:lnSpc>
                <a:spcPct val="110000"/>
              </a:lnSpc>
              <a:spcBef>
                <a:spcPts val="600"/>
              </a:spcBef>
              <a:buAutoNum type="arabicPeriod"/>
            </a:pPr>
            <a:r>
              <a:rPr lang="en-GB" sz="1800" b="0" dirty="0"/>
              <a:t>VCSEs becoming a </a:t>
            </a:r>
            <a:r>
              <a:rPr lang="en-GB" sz="1800" dirty="0"/>
              <a:t>trusted</a:t>
            </a:r>
            <a:r>
              <a:rPr lang="en-GB" sz="1800" b="0" dirty="0"/>
              <a:t> messenger and </a:t>
            </a:r>
            <a:r>
              <a:rPr lang="en-GB" sz="1800" dirty="0"/>
              <a:t>signposting</a:t>
            </a:r>
            <a:r>
              <a:rPr lang="en-GB" sz="1800" b="0" dirty="0"/>
              <a:t> beneficiaries to key services; and</a:t>
            </a:r>
          </a:p>
          <a:p>
            <a:pPr marL="342900" indent="-342900">
              <a:lnSpc>
                <a:spcPct val="110000"/>
              </a:lnSpc>
              <a:spcBef>
                <a:spcPts val="600"/>
              </a:spcBef>
              <a:buAutoNum type="arabicPeriod"/>
            </a:pPr>
            <a:r>
              <a:rPr lang="en-GB" sz="1800" b="0" dirty="0"/>
              <a:t>VCSEs </a:t>
            </a:r>
            <a:r>
              <a:rPr lang="en-GB" sz="1800" dirty="0"/>
              <a:t>adapting</a:t>
            </a:r>
            <a:r>
              <a:rPr lang="en-GB" sz="1800" b="0" dirty="0"/>
              <a:t> their services to be more holistic and </a:t>
            </a:r>
            <a:r>
              <a:rPr lang="en-GB" sz="1800" dirty="0"/>
              <a:t>tailored</a:t>
            </a:r>
            <a:r>
              <a:rPr lang="en-GB" sz="1800" b="0" dirty="0"/>
              <a:t> to the full needs of their users.</a:t>
            </a:r>
          </a:p>
        </p:txBody>
      </p:sp>
      <p:sp>
        <p:nvSpPr>
          <p:cNvPr id="5" name="TextBox 4">
            <a:extLst>
              <a:ext uri="{FF2B5EF4-FFF2-40B4-BE49-F238E27FC236}">
                <a16:creationId xmlns:a16="http://schemas.microsoft.com/office/drawing/2014/main" id="{2C7EA324-028E-40BB-FB94-3D86D9DA0165}"/>
              </a:ext>
            </a:extLst>
          </p:cNvPr>
          <p:cNvSpPr txBox="1"/>
          <p:nvPr/>
        </p:nvSpPr>
        <p:spPr>
          <a:xfrm>
            <a:off x="5926414" y="2015080"/>
            <a:ext cx="5785484" cy="4385816"/>
          </a:xfrm>
          <a:prstGeom prst="rect">
            <a:avLst/>
          </a:prstGeom>
          <a:noFill/>
        </p:spPr>
        <p:txBody>
          <a:bodyPr wrap="square">
            <a:spAutoFit/>
          </a:bodyPr>
          <a:lstStyle/>
          <a:p>
            <a:pPr algn="ctr">
              <a:spcBef>
                <a:spcPts val="1200"/>
              </a:spcBef>
              <a:spcAft>
                <a:spcPts val="1200"/>
              </a:spcAft>
              <a:buNone/>
            </a:pPr>
            <a:r>
              <a:rPr lang="en-GB" sz="1500" i="1" dirty="0">
                <a:solidFill>
                  <a:srgbClr val="035341"/>
                </a:solidFill>
                <a:effectLst/>
                <a:latin typeface="Poppins" panose="00000500000000000000" pitchFamily="2" charset="0"/>
                <a:ea typeface="Poppins" panose="00000500000000000000" pitchFamily="2" charset="0"/>
              </a:rPr>
              <a:t>“A key learning is that person-centred, adaptable delivery is essential. Children with SEND have diverse and complex needs, and the ability to adjust activities, communication styles, and environments significantly improves engagement and outcomes. Sensory-informed approaches and structured routines proved particularly effective.”</a:t>
            </a:r>
            <a:r>
              <a:rPr lang="en-GB" sz="1500" i="1" dirty="0">
                <a:effectLst/>
                <a:latin typeface="Poppins" panose="00000500000000000000" pitchFamily="2" charset="0"/>
                <a:ea typeface="Poppins" panose="00000500000000000000" pitchFamily="2" charset="0"/>
              </a:rPr>
              <a:t>   </a:t>
            </a:r>
            <a:r>
              <a:rPr lang="en-GB" dirty="0">
                <a:effectLst/>
                <a:latin typeface="Poppins" panose="00000500000000000000" pitchFamily="2" charset="0"/>
                <a:ea typeface="Poppins" panose="00000500000000000000" pitchFamily="2" charset="0"/>
              </a:rPr>
              <a:t>(Delivery, Monitoring Form)</a:t>
            </a:r>
          </a:p>
          <a:p>
            <a:pPr algn="ctr">
              <a:spcBef>
                <a:spcPts val="1200"/>
              </a:spcBef>
              <a:spcAft>
                <a:spcPts val="1200"/>
              </a:spcAft>
              <a:buNone/>
            </a:pPr>
            <a:endParaRPr lang="en-GB" dirty="0">
              <a:effectLst/>
              <a:latin typeface="Poppins" panose="00000500000000000000" pitchFamily="2" charset="0"/>
              <a:ea typeface="Poppins" panose="00000500000000000000" pitchFamily="2" charset="0"/>
            </a:endParaRPr>
          </a:p>
          <a:p>
            <a:pPr algn="ctr">
              <a:spcBef>
                <a:spcPts val="1200"/>
              </a:spcBef>
              <a:spcAft>
                <a:spcPts val="1200"/>
              </a:spcAft>
              <a:buNone/>
            </a:pPr>
            <a:r>
              <a:rPr lang="en-GB" sz="1500" i="1" dirty="0">
                <a:solidFill>
                  <a:srgbClr val="035341"/>
                </a:solidFill>
                <a:effectLst/>
                <a:latin typeface="Poppins" panose="00000500000000000000" pitchFamily="2" charset="0"/>
                <a:ea typeface="Poppins" panose="00000500000000000000" pitchFamily="2" charset="0"/>
              </a:rPr>
              <a:t>“A key learning is that poor mental wellbeing is rarely a standalone issue; it is closely linked to social isolation, lack of culturally safe spaces, limited access to information, childcare barriers, and restricted opportunities for skills development and employment. Preventing deterioration in mental health therefore requires integrated, community-led approaches rather than single-issue interventions.”   </a:t>
            </a:r>
            <a:r>
              <a:rPr lang="en-GB" dirty="0">
                <a:effectLst/>
                <a:latin typeface="Poppins" panose="00000500000000000000" pitchFamily="2" charset="0"/>
                <a:ea typeface="Poppins" panose="00000500000000000000" pitchFamily="2" charset="0"/>
              </a:rPr>
              <a:t>(Micro, Questionnaire)</a:t>
            </a:r>
            <a:endParaRPr lang="en-GB" sz="1500" dirty="0">
              <a:effectLst/>
              <a:latin typeface="Poppins" panose="00000500000000000000" pitchFamily="2" charset="0"/>
              <a:ea typeface="Poppins" panose="00000500000000000000" pitchFamily="2" charset="0"/>
            </a:endParaRPr>
          </a:p>
        </p:txBody>
      </p:sp>
      <p:sp>
        <p:nvSpPr>
          <p:cNvPr id="6" name="TextBox 5">
            <a:extLst>
              <a:ext uri="{FF2B5EF4-FFF2-40B4-BE49-F238E27FC236}">
                <a16:creationId xmlns:a16="http://schemas.microsoft.com/office/drawing/2014/main" id="{4C88B4D8-7A82-4D6D-8D11-CC821C1ED4E1}"/>
              </a:ext>
            </a:extLst>
          </p:cNvPr>
          <p:cNvSpPr txBox="1"/>
          <p:nvPr/>
        </p:nvSpPr>
        <p:spPr>
          <a:xfrm>
            <a:off x="261257" y="1359963"/>
            <a:ext cx="4898572" cy="1631216"/>
          </a:xfrm>
          <a:prstGeom prst="rect">
            <a:avLst/>
          </a:prstGeom>
          <a:solidFill>
            <a:schemeClr val="bg2">
              <a:lumMod val="40000"/>
              <a:lumOff val="60000"/>
            </a:schemeClr>
          </a:solidFill>
        </p:spPr>
        <p:txBody>
          <a:bodyPr wrap="square">
            <a:spAutoFit/>
          </a:bodyPr>
          <a:lstStyle/>
          <a:p>
            <a:pPr marL="0" indent="0"/>
            <a:r>
              <a:rPr lang="en-GB" sz="2000" dirty="0">
                <a:latin typeface="Poppins" panose="00000500000000000000" pitchFamily="2" charset="0"/>
                <a:cs typeface="Poppins" panose="00000500000000000000" pitchFamily="2" charset="0"/>
              </a:rPr>
              <a:t>Overall, there is good emerging evidence that VCSEs are becoming better able to address local health inequalities - in pilots, projects and for future work.</a:t>
            </a:r>
          </a:p>
        </p:txBody>
      </p:sp>
      <p:pic>
        <p:nvPicPr>
          <p:cNvPr id="9" name="Picture 8">
            <a:extLst>
              <a:ext uri="{FF2B5EF4-FFF2-40B4-BE49-F238E27FC236}">
                <a16:creationId xmlns:a16="http://schemas.microsoft.com/office/drawing/2014/main" id="{12F722EF-1393-457A-03BA-03C4B354F10F}"/>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10000" b="90000" l="10000" r="90000">
                        <a14:foregroundMark x1="37575" y1="62645" x2="54675" y2="62645"/>
                        <a14:foregroundMark x1="54675" y1="62645" x2="63800" y2="51180"/>
                        <a14:foregroundMark x1="45950" y1="62861" x2="45150" y2="43232"/>
                        <a14:foregroundMark x1="45150" y1="43232" x2="60525" y2="48073"/>
                        <a14:foregroundMark x1="60525" y1="48073" x2="62700" y2="37380"/>
                        <a14:foregroundMark x1="54325" y1="52240" x2="47050" y2="42895"/>
                        <a14:foregroundMark x1="41325" y1="53516" x2="43075" y2="48218"/>
                        <a14:foregroundMark x1="40000" y1="53516" x2="37350" y2="49904"/>
                        <a14:foregroundMark x1="33375" y1="53733" x2="41325" y2="55202"/>
                        <a14:foregroundMark x1="47700" y1="39090" x2="47925" y2="38439"/>
                        <a14:foregroundMark x1="43075" y1="33984" x2="46600" y2="36103"/>
                        <a14:foregroundMark x1="47475" y1="35043" x2="48375" y2="38030"/>
                        <a14:foregroundMark x1="56750" y1="35766" x2="56750" y2="34465"/>
                        <a14:foregroundMark x1="68250" y1="40173" x2="68250" y2="39788"/>
                        <a14:foregroundMark x1="59400" y1="33382" x2="59400" y2="33382"/>
                        <a14:foregroundMark x1="59475" y1="33382" x2="59800" y2="33767"/>
                        <a14:foregroundMark x1="56525" y1="38801" x2="56825" y2="38801"/>
                        <a14:foregroundMark x1="65675" y1="32996" x2="65925" y2="32514"/>
                        <a14:foregroundMark x1="67275" y1="34152" x2="67925" y2="33839"/>
                        <a14:foregroundMark x1="68400" y1="36079" x2="68800" y2="36007"/>
                      </a14:backgroundRemoval>
                    </a14:imgEffect>
                  </a14:imgLayer>
                </a14:imgProps>
              </a:ext>
              <a:ext uri="{28A0092B-C50C-407E-A947-70E740481C1C}">
                <a14:useLocalDpi xmlns:a14="http://schemas.microsoft.com/office/drawing/2010/main"/>
              </a:ext>
            </a:extLst>
          </a:blip>
          <a:stretch>
            <a:fillRect/>
          </a:stretch>
        </p:blipFill>
        <p:spPr>
          <a:xfrm>
            <a:off x="3925996" y="2382547"/>
            <a:ext cx="1617126" cy="1678577"/>
          </a:xfrm>
          <a:prstGeom prst="rect">
            <a:avLst/>
          </a:prstGeom>
        </p:spPr>
      </p:pic>
      <p:pic>
        <p:nvPicPr>
          <p:cNvPr id="4" name="Google Shape;64;p6" descr="A black background with a black square&#10;&#10;Description automatically generated with medium confidence">
            <a:extLst>
              <a:ext uri="{FF2B5EF4-FFF2-40B4-BE49-F238E27FC236}">
                <a16:creationId xmlns:a16="http://schemas.microsoft.com/office/drawing/2014/main" id="{DD6863D7-6512-9578-4D82-A6CF48B690A4}"/>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51028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66F571CF-20D3-E050-1C0C-95E0439FAC67}"/>
              </a:ext>
            </a:extLst>
          </p:cNvPr>
          <p:cNvSpPr txBox="1"/>
          <p:nvPr/>
        </p:nvSpPr>
        <p:spPr>
          <a:xfrm>
            <a:off x="4821521" y="99294"/>
            <a:ext cx="7370479" cy="276999"/>
          </a:xfrm>
          <a:prstGeom prst="rect">
            <a:avLst/>
          </a:prstGeom>
          <a:solidFill>
            <a:schemeClr val="bg1"/>
          </a:solidFill>
        </p:spPr>
        <p:txBody>
          <a:bodyPr wrap="square">
            <a:spAutoFit/>
          </a:bodyPr>
          <a:lstStyle/>
          <a:p>
            <a:r>
              <a:rPr lang="en-GB" sz="1200" i="1" dirty="0">
                <a:solidFill>
                  <a:srgbClr val="035341"/>
                </a:solidFill>
                <a:effectLst/>
                <a:latin typeface="Poppins" panose="00000500000000000000" pitchFamily="2" charset="0"/>
                <a:ea typeface="Poppins" panose="00000500000000000000" pitchFamily="2" charset="0"/>
              </a:rPr>
              <a:t>Figure </a:t>
            </a:r>
            <a:r>
              <a:rPr lang="en-GB" sz="1200" i="1" dirty="0">
                <a:solidFill>
                  <a:srgbClr val="035341"/>
                </a:solidFill>
                <a:latin typeface="Poppins" panose="00000500000000000000" pitchFamily="2" charset="0"/>
                <a:ea typeface="Poppins" panose="00000500000000000000" pitchFamily="2" charset="0"/>
              </a:rPr>
              <a:t>7</a:t>
            </a:r>
            <a:r>
              <a:rPr lang="en-GB" sz="1200" i="1" dirty="0">
                <a:solidFill>
                  <a:srgbClr val="035341"/>
                </a:solidFill>
                <a:effectLst/>
                <a:latin typeface="Poppins" panose="00000500000000000000" pitchFamily="2" charset="0"/>
                <a:ea typeface="Poppins" panose="00000500000000000000" pitchFamily="2" charset="0"/>
              </a:rPr>
              <a:t>: What has happened since the fund ended - All strands (Evaluation Questionnaire</a:t>
            </a:r>
            <a:r>
              <a:rPr lang="en-GB" sz="1200" i="1" dirty="0">
                <a:solidFill>
                  <a:srgbClr val="035341"/>
                </a:solidFill>
                <a:latin typeface="Poppins" panose="00000500000000000000" pitchFamily="2" charset="0"/>
                <a:ea typeface="Poppins" panose="00000500000000000000" pitchFamily="2" charset="0"/>
              </a:rPr>
              <a:t>)</a:t>
            </a:r>
            <a:endParaRPr lang="en-GB" sz="1200" i="1" dirty="0"/>
          </a:p>
        </p:txBody>
      </p:sp>
      <p:sp>
        <p:nvSpPr>
          <p:cNvPr id="30" name="TextBox 29">
            <a:extLst>
              <a:ext uri="{FF2B5EF4-FFF2-40B4-BE49-F238E27FC236}">
                <a16:creationId xmlns:a16="http://schemas.microsoft.com/office/drawing/2014/main" id="{0CAE4EF8-DC40-8B4D-AAFF-EABCBC9CC0A8}"/>
              </a:ext>
            </a:extLst>
          </p:cNvPr>
          <p:cNvSpPr txBox="1"/>
          <p:nvPr/>
        </p:nvSpPr>
        <p:spPr>
          <a:xfrm>
            <a:off x="688368" y="2242866"/>
            <a:ext cx="3001259" cy="1569660"/>
          </a:xfrm>
          <a:prstGeom prst="rect">
            <a:avLst/>
          </a:prstGeom>
          <a:solidFill>
            <a:schemeClr val="accent1"/>
          </a:solidFill>
        </p:spPr>
        <p:txBody>
          <a:bodyPr wrap="square">
            <a:spAutoFit/>
          </a:bodyPr>
          <a:lstStyle/>
          <a:p>
            <a:pPr marL="0" indent="0">
              <a:spcBef>
                <a:spcPts val="600"/>
              </a:spcBef>
            </a:pPr>
            <a:r>
              <a:rPr lang="en-GB" sz="1600" dirty="0">
                <a:solidFill>
                  <a:schemeClr val="bg1"/>
                </a:solidFill>
                <a:latin typeface="Poppins" panose="00000500000000000000" pitchFamily="2" charset="0"/>
                <a:cs typeface="Poppins" panose="00000500000000000000" pitchFamily="2" charset="0"/>
              </a:rPr>
              <a:t>Enabling</a:t>
            </a:r>
            <a:r>
              <a:rPr lang="en-GB" sz="1600" b="0" dirty="0">
                <a:solidFill>
                  <a:schemeClr val="bg1"/>
                </a:solidFill>
                <a:latin typeface="Poppins" panose="00000500000000000000" pitchFamily="2" charset="0"/>
                <a:cs typeface="Poppins" panose="00000500000000000000" pitchFamily="2" charset="0"/>
              </a:rPr>
              <a:t> grantees have continued to </a:t>
            </a:r>
            <a:r>
              <a:rPr lang="en-GB" sz="1600" dirty="0">
                <a:solidFill>
                  <a:schemeClr val="bg1"/>
                </a:solidFill>
                <a:latin typeface="Poppins" panose="00000500000000000000" pitchFamily="2" charset="0"/>
                <a:cs typeface="Poppins" panose="00000500000000000000" pitchFamily="2" charset="0"/>
              </a:rPr>
              <a:t>grow</a:t>
            </a:r>
            <a:r>
              <a:rPr lang="en-GB" sz="1600" b="0" dirty="0">
                <a:solidFill>
                  <a:schemeClr val="bg1"/>
                </a:solidFill>
                <a:latin typeface="Poppins" panose="00000500000000000000" pitchFamily="2" charset="0"/>
                <a:cs typeface="Poppins" panose="00000500000000000000" pitchFamily="2" charset="0"/>
              </a:rPr>
              <a:t> and use the </a:t>
            </a:r>
            <a:r>
              <a:rPr lang="en-GB" sz="1600" dirty="0">
                <a:solidFill>
                  <a:schemeClr val="bg1"/>
                </a:solidFill>
                <a:latin typeface="Poppins" panose="00000500000000000000" pitchFamily="2" charset="0"/>
                <a:cs typeface="Poppins" panose="00000500000000000000" pitchFamily="2" charset="0"/>
              </a:rPr>
              <a:t>connections</a:t>
            </a:r>
            <a:r>
              <a:rPr lang="en-GB" sz="1600" b="0" dirty="0">
                <a:solidFill>
                  <a:schemeClr val="bg1"/>
                </a:solidFill>
                <a:latin typeface="Poppins" panose="00000500000000000000" pitchFamily="2" charset="0"/>
                <a:cs typeface="Poppins" panose="00000500000000000000" pitchFamily="2" charset="0"/>
              </a:rPr>
              <a:t> and </a:t>
            </a:r>
            <a:r>
              <a:rPr lang="en-GB" sz="1600" dirty="0">
                <a:solidFill>
                  <a:schemeClr val="bg1"/>
                </a:solidFill>
                <a:latin typeface="Poppins" panose="00000500000000000000" pitchFamily="2" charset="0"/>
                <a:cs typeface="Poppins" panose="00000500000000000000" pitchFamily="2" charset="0"/>
              </a:rPr>
              <a:t>skills</a:t>
            </a:r>
            <a:r>
              <a:rPr lang="en-GB" sz="1600" b="0" dirty="0">
                <a:solidFill>
                  <a:schemeClr val="bg1"/>
                </a:solidFill>
                <a:latin typeface="Poppins" panose="00000500000000000000" pitchFamily="2" charset="0"/>
                <a:cs typeface="Poppins" panose="00000500000000000000" pitchFamily="2" charset="0"/>
              </a:rPr>
              <a:t> made during the project. Some also hope to apply for </a:t>
            </a:r>
            <a:r>
              <a:rPr lang="en-GB" sz="1600" dirty="0">
                <a:solidFill>
                  <a:schemeClr val="bg1"/>
                </a:solidFill>
                <a:latin typeface="Poppins" panose="00000500000000000000" pitchFamily="2" charset="0"/>
                <a:cs typeface="Poppins" panose="00000500000000000000" pitchFamily="2" charset="0"/>
              </a:rPr>
              <a:t>further funding. </a:t>
            </a:r>
          </a:p>
        </p:txBody>
      </p:sp>
      <p:sp>
        <p:nvSpPr>
          <p:cNvPr id="38" name="TextBox 37">
            <a:extLst>
              <a:ext uri="{FF2B5EF4-FFF2-40B4-BE49-F238E27FC236}">
                <a16:creationId xmlns:a16="http://schemas.microsoft.com/office/drawing/2014/main" id="{261B143D-8E37-EC7B-B513-54BA35650A1D}"/>
              </a:ext>
            </a:extLst>
          </p:cNvPr>
          <p:cNvSpPr txBox="1"/>
          <p:nvPr/>
        </p:nvSpPr>
        <p:spPr>
          <a:xfrm>
            <a:off x="150579" y="223889"/>
            <a:ext cx="4076835" cy="1477328"/>
          </a:xfrm>
          <a:prstGeom prst="rect">
            <a:avLst/>
          </a:prstGeom>
          <a:solidFill>
            <a:schemeClr val="bg1"/>
          </a:solidFill>
        </p:spPr>
        <p:txBody>
          <a:bodyPr wrap="square">
            <a:spAutoFit/>
          </a:bodyPr>
          <a:lstStyle/>
          <a:p>
            <a:pPr>
              <a:spcAft>
                <a:spcPts val="600"/>
              </a:spcAft>
              <a:buNone/>
            </a:pPr>
            <a:r>
              <a:rPr lang="en-GB" sz="1800" b="1" dirty="0">
                <a:effectLst/>
                <a:latin typeface="Poppins" panose="00000500000000000000" pitchFamily="2" charset="0"/>
                <a:ea typeface="Poppins" panose="00000500000000000000" pitchFamily="2" charset="0"/>
              </a:rPr>
              <a:t>Most projects are seeking further funding through GHCF or elsewhere as they rely on that to continue delivering services at no or low cost for local people. </a:t>
            </a:r>
            <a:endParaRPr lang="en-GB" sz="1800" dirty="0">
              <a:effectLst/>
              <a:latin typeface="Poppins" panose="00000500000000000000" pitchFamily="2" charset="0"/>
              <a:ea typeface="Poppins" panose="00000500000000000000" pitchFamily="2" charset="0"/>
            </a:endParaRPr>
          </a:p>
        </p:txBody>
      </p:sp>
      <p:sp>
        <p:nvSpPr>
          <p:cNvPr id="40" name="TextBox 39">
            <a:extLst>
              <a:ext uri="{FF2B5EF4-FFF2-40B4-BE49-F238E27FC236}">
                <a16:creationId xmlns:a16="http://schemas.microsoft.com/office/drawing/2014/main" id="{FF5913F5-63D9-6C5F-5035-30D81EA03ED1}"/>
              </a:ext>
            </a:extLst>
          </p:cNvPr>
          <p:cNvSpPr txBox="1"/>
          <p:nvPr/>
        </p:nvSpPr>
        <p:spPr>
          <a:xfrm>
            <a:off x="688368" y="4354175"/>
            <a:ext cx="3001259" cy="1815882"/>
          </a:xfrm>
          <a:prstGeom prst="rect">
            <a:avLst/>
          </a:prstGeom>
          <a:solidFill>
            <a:schemeClr val="accent1"/>
          </a:solidFill>
        </p:spPr>
        <p:txBody>
          <a:bodyPr wrap="square">
            <a:spAutoFit/>
          </a:bodyPr>
          <a:lstStyle/>
          <a:p>
            <a:r>
              <a:rPr lang="en-GB" sz="1600" b="0" dirty="0">
                <a:solidFill>
                  <a:schemeClr val="bg1"/>
                </a:solidFill>
                <a:latin typeface="Poppins" panose="00000500000000000000" pitchFamily="2" charset="0"/>
                <a:cs typeface="Poppins" panose="00000500000000000000" pitchFamily="2" charset="0"/>
              </a:rPr>
              <a:t>The new learning and tools were more likely to be being used by Enabling grantees, more of whom also reported having made new local collaborations since the funding ended.</a:t>
            </a:r>
            <a:endParaRPr lang="en-GB" sz="1600" dirty="0">
              <a:solidFill>
                <a:schemeClr val="bg1"/>
              </a:solidFill>
            </a:endParaRPr>
          </a:p>
        </p:txBody>
      </p:sp>
      <p:sp>
        <p:nvSpPr>
          <p:cNvPr id="2" name="TextBox 1">
            <a:extLst>
              <a:ext uri="{FF2B5EF4-FFF2-40B4-BE49-F238E27FC236}">
                <a16:creationId xmlns:a16="http://schemas.microsoft.com/office/drawing/2014/main" id="{B475F1EF-194D-B18B-0F20-6101527BB5F6}"/>
              </a:ext>
            </a:extLst>
          </p:cNvPr>
          <p:cNvSpPr txBox="1"/>
          <p:nvPr/>
        </p:nvSpPr>
        <p:spPr>
          <a:xfrm>
            <a:off x="150579" y="223889"/>
            <a:ext cx="4076835" cy="1477328"/>
          </a:xfrm>
          <a:prstGeom prst="rect">
            <a:avLst/>
          </a:prstGeom>
          <a:solidFill>
            <a:schemeClr val="bg1"/>
          </a:solidFill>
        </p:spPr>
        <p:txBody>
          <a:bodyPr wrap="square">
            <a:spAutoFit/>
          </a:bodyPr>
          <a:lstStyle/>
          <a:p>
            <a:pPr>
              <a:spcAft>
                <a:spcPts val="600"/>
              </a:spcAft>
              <a:buNone/>
            </a:pPr>
            <a:r>
              <a:rPr lang="en-GB" sz="1800" b="1" dirty="0">
                <a:solidFill>
                  <a:schemeClr val="tx1"/>
                </a:solidFill>
                <a:effectLst/>
                <a:latin typeface="Poppins" panose="00000500000000000000" pitchFamily="2" charset="0"/>
                <a:ea typeface="Poppins" panose="00000500000000000000" pitchFamily="2" charset="0"/>
              </a:rPr>
              <a:t>Most projects are seeking further funding through GHCF or elsewhere - </a:t>
            </a:r>
            <a:r>
              <a:rPr lang="en-GB" sz="1800" dirty="0">
                <a:solidFill>
                  <a:schemeClr val="tx1"/>
                </a:solidFill>
                <a:latin typeface="Poppins" panose="00000500000000000000" pitchFamily="2" charset="0"/>
                <a:cs typeface="Poppins" panose="00000500000000000000" pitchFamily="2" charset="0"/>
                <a:sym typeface="Wingdings" panose="05000000000000000000" pitchFamily="2" charset="2"/>
              </a:rPr>
              <a:t>a positive indication on progress being made towards a more resilient VCSE sector.</a:t>
            </a:r>
            <a:endParaRPr lang="en-GB" sz="1800" dirty="0">
              <a:solidFill>
                <a:schemeClr val="tx1"/>
              </a:solidFill>
              <a:effectLst/>
              <a:latin typeface="Poppins" panose="00000500000000000000" pitchFamily="2" charset="0"/>
              <a:ea typeface="Poppins" panose="00000500000000000000" pitchFamily="2" charset="0"/>
            </a:endParaRPr>
          </a:p>
        </p:txBody>
      </p:sp>
      <p:graphicFrame>
        <p:nvGraphicFramePr>
          <p:cNvPr id="4" name="Chart 3">
            <a:extLst>
              <a:ext uri="{FF2B5EF4-FFF2-40B4-BE49-F238E27FC236}">
                <a16:creationId xmlns:a16="http://schemas.microsoft.com/office/drawing/2014/main" id="{A130AAB8-9D24-CCEB-0C78-F6C2A2A14EDE}"/>
              </a:ext>
            </a:extLst>
          </p:cNvPr>
          <p:cNvGraphicFramePr/>
          <p:nvPr>
            <p:extLst>
              <p:ext uri="{D42A27DB-BD31-4B8C-83A1-F6EECF244321}">
                <p14:modId xmlns:p14="http://schemas.microsoft.com/office/powerpoint/2010/main" val="2715690650"/>
              </p:ext>
            </p:extLst>
          </p:nvPr>
        </p:nvGraphicFramePr>
        <p:xfrm>
          <a:off x="4327425" y="392549"/>
          <a:ext cx="7864575" cy="64654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404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8" grpId="0" animBg="1"/>
      <p:bldP spid="40" grpId="0" animBg="1"/>
      <p:bldP spid="2" grpId="0" animBg="1"/>
      <p:bldGraphic spid="4"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C381B-D9A3-0D96-5312-9B242FE5BB12}"/>
            </a:ext>
          </a:extLst>
        </p:cNvPr>
        <p:cNvGrpSpPr/>
        <p:nvPr/>
      </p:nvGrpSpPr>
      <p:grpSpPr>
        <a:xfrm>
          <a:off x="0" y="0"/>
          <a:ext cx="0" cy="0"/>
          <a:chOff x="0" y="0"/>
          <a:chExt cx="0" cy="0"/>
        </a:xfrm>
      </p:grpSpPr>
      <p:sp>
        <p:nvSpPr>
          <p:cNvPr id="32" name="TextBox 31">
            <a:extLst>
              <a:ext uri="{FF2B5EF4-FFF2-40B4-BE49-F238E27FC236}">
                <a16:creationId xmlns:a16="http://schemas.microsoft.com/office/drawing/2014/main" id="{58AA49B2-6A53-A3A6-68D8-503186EDADBD}"/>
              </a:ext>
            </a:extLst>
          </p:cNvPr>
          <p:cNvSpPr txBox="1"/>
          <p:nvPr/>
        </p:nvSpPr>
        <p:spPr>
          <a:xfrm>
            <a:off x="575198" y="2482587"/>
            <a:ext cx="3227596" cy="2139047"/>
          </a:xfrm>
          <a:prstGeom prst="rect">
            <a:avLst/>
          </a:prstGeom>
          <a:solidFill>
            <a:schemeClr val="accent4"/>
          </a:solidFill>
        </p:spPr>
        <p:txBody>
          <a:bodyPr wrap="square">
            <a:spAutoFit/>
          </a:bodyPr>
          <a:lstStyle/>
          <a:p>
            <a:pPr marL="0" indent="0">
              <a:spcBef>
                <a:spcPts val="600"/>
              </a:spcBef>
            </a:pPr>
            <a:r>
              <a:rPr lang="en-GB" sz="1600" b="0" dirty="0">
                <a:latin typeface="Poppins" panose="00000500000000000000" pitchFamily="2" charset="0"/>
                <a:cs typeface="Poppins" panose="00000500000000000000" pitchFamily="2" charset="0"/>
              </a:rPr>
              <a:t>Most of the </a:t>
            </a:r>
            <a:r>
              <a:rPr lang="en-GB" sz="1600" dirty="0">
                <a:latin typeface="Poppins" panose="00000500000000000000" pitchFamily="2" charset="0"/>
                <a:cs typeface="Poppins" panose="00000500000000000000" pitchFamily="2" charset="0"/>
              </a:rPr>
              <a:t>Delivery</a:t>
            </a:r>
            <a:r>
              <a:rPr lang="en-GB" sz="1600" b="0" dirty="0">
                <a:latin typeface="Poppins" panose="00000500000000000000" pitchFamily="2" charset="0"/>
                <a:cs typeface="Poppins" panose="00000500000000000000" pitchFamily="2" charset="0"/>
              </a:rPr>
              <a:t> grantees hope to apply for further funding.</a:t>
            </a:r>
          </a:p>
          <a:p>
            <a:pPr marL="0" indent="0">
              <a:spcBef>
                <a:spcPts val="600"/>
              </a:spcBef>
            </a:pPr>
            <a:r>
              <a:rPr lang="en-GB" sz="1600" b="0" dirty="0">
                <a:latin typeface="Poppins" panose="00000500000000000000" pitchFamily="2" charset="0"/>
                <a:cs typeface="Poppins" panose="00000500000000000000" pitchFamily="2" charset="0"/>
              </a:rPr>
              <a:t>They have continued their projects in some form alongside  partnerships and collaborations created from having the grant.</a:t>
            </a:r>
          </a:p>
        </p:txBody>
      </p:sp>
      <p:sp>
        <p:nvSpPr>
          <p:cNvPr id="34" name="TextBox 33">
            <a:extLst>
              <a:ext uri="{FF2B5EF4-FFF2-40B4-BE49-F238E27FC236}">
                <a16:creationId xmlns:a16="http://schemas.microsoft.com/office/drawing/2014/main" id="{4ADAD815-BEF4-B884-8C06-400B6812202B}"/>
              </a:ext>
            </a:extLst>
          </p:cNvPr>
          <p:cNvSpPr txBox="1"/>
          <p:nvPr/>
        </p:nvSpPr>
        <p:spPr>
          <a:xfrm>
            <a:off x="575198" y="4879785"/>
            <a:ext cx="3227596" cy="1077218"/>
          </a:xfrm>
          <a:prstGeom prst="rect">
            <a:avLst/>
          </a:prstGeom>
          <a:solidFill>
            <a:schemeClr val="accent3"/>
          </a:solidFill>
        </p:spPr>
        <p:txBody>
          <a:bodyPr wrap="square">
            <a:spAutoFit/>
          </a:bodyPr>
          <a:lstStyle/>
          <a:p>
            <a:pPr marL="0" indent="0">
              <a:spcBef>
                <a:spcPts val="600"/>
              </a:spcBef>
            </a:pPr>
            <a:r>
              <a:rPr lang="en-GB" sz="1600" b="0" dirty="0">
                <a:latin typeface="Poppins" panose="00000500000000000000" pitchFamily="2" charset="0"/>
                <a:cs typeface="Poppins" panose="00000500000000000000" pitchFamily="2" charset="0"/>
              </a:rPr>
              <a:t>Some Micro grantees reported here that their (pilot) project stopped when the funding ended. </a:t>
            </a:r>
          </a:p>
        </p:txBody>
      </p:sp>
      <p:sp>
        <p:nvSpPr>
          <p:cNvPr id="2" name="TextBox 1">
            <a:extLst>
              <a:ext uri="{FF2B5EF4-FFF2-40B4-BE49-F238E27FC236}">
                <a16:creationId xmlns:a16="http://schemas.microsoft.com/office/drawing/2014/main" id="{6F613D27-B6F7-1FE1-0CE3-ED09394E7F77}"/>
              </a:ext>
            </a:extLst>
          </p:cNvPr>
          <p:cNvSpPr txBox="1"/>
          <p:nvPr/>
        </p:nvSpPr>
        <p:spPr>
          <a:xfrm>
            <a:off x="150579" y="223889"/>
            <a:ext cx="4076835" cy="1477328"/>
          </a:xfrm>
          <a:prstGeom prst="rect">
            <a:avLst/>
          </a:prstGeom>
          <a:solidFill>
            <a:schemeClr val="bg1"/>
          </a:solidFill>
        </p:spPr>
        <p:txBody>
          <a:bodyPr wrap="square">
            <a:spAutoFit/>
          </a:bodyPr>
          <a:lstStyle/>
          <a:p>
            <a:pPr>
              <a:spcAft>
                <a:spcPts val="600"/>
              </a:spcAft>
              <a:buNone/>
            </a:pPr>
            <a:r>
              <a:rPr lang="en-GB" sz="1800" b="1" dirty="0">
                <a:solidFill>
                  <a:schemeClr val="tx1"/>
                </a:solidFill>
                <a:effectLst/>
                <a:latin typeface="Poppins" panose="00000500000000000000" pitchFamily="2" charset="0"/>
                <a:ea typeface="Poppins" panose="00000500000000000000" pitchFamily="2" charset="0"/>
              </a:rPr>
              <a:t>Most projects are seeking further funding through GHCF or elsewhere - </a:t>
            </a:r>
            <a:r>
              <a:rPr lang="en-GB" sz="1800" dirty="0">
                <a:solidFill>
                  <a:schemeClr val="tx1"/>
                </a:solidFill>
                <a:latin typeface="Poppins" panose="00000500000000000000" pitchFamily="2" charset="0"/>
                <a:cs typeface="Poppins" panose="00000500000000000000" pitchFamily="2" charset="0"/>
                <a:sym typeface="Wingdings" panose="05000000000000000000" pitchFamily="2" charset="2"/>
              </a:rPr>
              <a:t>a positive indication on progress being made towards a more resilient VCSE sector.</a:t>
            </a:r>
            <a:endParaRPr lang="en-GB" sz="1800" dirty="0">
              <a:solidFill>
                <a:schemeClr val="tx1"/>
              </a:solidFill>
              <a:effectLst/>
              <a:latin typeface="Poppins" panose="00000500000000000000" pitchFamily="2" charset="0"/>
              <a:ea typeface="Poppins" panose="00000500000000000000" pitchFamily="2" charset="0"/>
            </a:endParaRPr>
          </a:p>
        </p:txBody>
      </p:sp>
      <p:sp>
        <p:nvSpPr>
          <p:cNvPr id="4" name="TextBox 3">
            <a:extLst>
              <a:ext uri="{FF2B5EF4-FFF2-40B4-BE49-F238E27FC236}">
                <a16:creationId xmlns:a16="http://schemas.microsoft.com/office/drawing/2014/main" id="{4DD815AA-9B04-C56B-865D-16C02453C97A}"/>
              </a:ext>
            </a:extLst>
          </p:cNvPr>
          <p:cNvSpPr txBox="1"/>
          <p:nvPr/>
        </p:nvSpPr>
        <p:spPr>
          <a:xfrm>
            <a:off x="4821521" y="99294"/>
            <a:ext cx="7370479" cy="276999"/>
          </a:xfrm>
          <a:prstGeom prst="rect">
            <a:avLst/>
          </a:prstGeom>
          <a:solidFill>
            <a:schemeClr val="bg1"/>
          </a:solidFill>
        </p:spPr>
        <p:txBody>
          <a:bodyPr wrap="square">
            <a:spAutoFit/>
          </a:bodyPr>
          <a:lstStyle/>
          <a:p>
            <a:r>
              <a:rPr lang="en-GB" sz="1200" i="1" dirty="0">
                <a:solidFill>
                  <a:srgbClr val="035341"/>
                </a:solidFill>
                <a:effectLst/>
                <a:latin typeface="Poppins" panose="00000500000000000000" pitchFamily="2" charset="0"/>
                <a:ea typeface="Poppins" panose="00000500000000000000" pitchFamily="2" charset="0"/>
              </a:rPr>
              <a:t>Figure </a:t>
            </a:r>
            <a:r>
              <a:rPr lang="en-GB" sz="1200" i="1" dirty="0">
                <a:solidFill>
                  <a:srgbClr val="035341"/>
                </a:solidFill>
                <a:latin typeface="Poppins" panose="00000500000000000000" pitchFamily="2" charset="0"/>
                <a:ea typeface="Poppins" panose="00000500000000000000" pitchFamily="2" charset="0"/>
              </a:rPr>
              <a:t>7</a:t>
            </a:r>
            <a:r>
              <a:rPr lang="en-GB" sz="1200" i="1" dirty="0">
                <a:solidFill>
                  <a:srgbClr val="035341"/>
                </a:solidFill>
                <a:effectLst/>
                <a:latin typeface="Poppins" panose="00000500000000000000" pitchFamily="2" charset="0"/>
                <a:ea typeface="Poppins" panose="00000500000000000000" pitchFamily="2" charset="0"/>
              </a:rPr>
              <a:t>: What has happened since the fund ended - All strands (Evaluation Questionnaire</a:t>
            </a:r>
            <a:r>
              <a:rPr lang="en-GB" sz="1200" i="1" dirty="0">
                <a:solidFill>
                  <a:srgbClr val="035341"/>
                </a:solidFill>
                <a:latin typeface="Poppins" panose="00000500000000000000" pitchFamily="2" charset="0"/>
                <a:ea typeface="Poppins" panose="00000500000000000000" pitchFamily="2" charset="0"/>
              </a:rPr>
              <a:t>)</a:t>
            </a:r>
            <a:endParaRPr lang="en-GB" sz="1200" i="1" dirty="0"/>
          </a:p>
        </p:txBody>
      </p:sp>
      <p:graphicFrame>
        <p:nvGraphicFramePr>
          <p:cNvPr id="5" name="Chart 4">
            <a:extLst>
              <a:ext uri="{FF2B5EF4-FFF2-40B4-BE49-F238E27FC236}">
                <a16:creationId xmlns:a16="http://schemas.microsoft.com/office/drawing/2014/main" id="{A5339FD8-904A-F016-0659-594824476BF9}"/>
              </a:ext>
            </a:extLst>
          </p:cNvPr>
          <p:cNvGraphicFramePr/>
          <p:nvPr>
            <p:extLst>
              <p:ext uri="{D42A27DB-BD31-4B8C-83A1-F6EECF244321}">
                <p14:modId xmlns:p14="http://schemas.microsoft.com/office/powerpoint/2010/main" val="2111572569"/>
              </p:ext>
            </p:extLst>
          </p:nvPr>
        </p:nvGraphicFramePr>
        <p:xfrm>
          <a:off x="4327425" y="392549"/>
          <a:ext cx="7864575" cy="64654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7980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2" grpId="0" animBg="1"/>
      <p:bldGraphic spid="5" grpId="0">
        <p:bldAsOne/>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BBE4F-0F0E-79A9-D410-691E339A46D0}"/>
              </a:ext>
            </a:extLst>
          </p:cNvPr>
          <p:cNvSpPr>
            <a:spLocks noGrp="1"/>
          </p:cNvSpPr>
          <p:nvPr>
            <p:ph type="title"/>
          </p:nvPr>
        </p:nvSpPr>
        <p:spPr>
          <a:xfrm>
            <a:off x="371473" y="1220365"/>
            <a:ext cx="5138987" cy="538827"/>
          </a:xfrm>
        </p:spPr>
        <p:txBody>
          <a:bodyPr anchor="ctr">
            <a:noAutofit/>
          </a:bodyPr>
          <a:lstStyle/>
          <a:p>
            <a:pPr algn="ctr"/>
            <a:r>
              <a:rPr lang="en-GB" sz="2000" dirty="0"/>
              <a:t>Uncertainties or challenges</a:t>
            </a:r>
          </a:p>
        </p:txBody>
      </p:sp>
      <p:sp>
        <p:nvSpPr>
          <p:cNvPr id="3" name="Text Placeholder 2">
            <a:extLst>
              <a:ext uri="{FF2B5EF4-FFF2-40B4-BE49-F238E27FC236}">
                <a16:creationId xmlns:a16="http://schemas.microsoft.com/office/drawing/2014/main" id="{6E9DC82B-7C92-46B2-9D60-23FA572E8422}"/>
              </a:ext>
            </a:extLst>
          </p:cNvPr>
          <p:cNvSpPr>
            <a:spLocks noGrp="1"/>
          </p:cNvSpPr>
          <p:nvPr>
            <p:ph type="body" idx="1"/>
          </p:nvPr>
        </p:nvSpPr>
        <p:spPr>
          <a:xfrm>
            <a:off x="371473" y="1832552"/>
            <a:ext cx="5138987" cy="4919230"/>
          </a:xfrm>
          <a:solidFill>
            <a:schemeClr val="bg2">
              <a:lumMod val="20000"/>
              <a:lumOff val="80000"/>
            </a:schemeClr>
          </a:solidFill>
        </p:spPr>
        <p:txBody>
          <a:bodyPr>
            <a:noAutofit/>
          </a:bodyPr>
          <a:lstStyle/>
          <a:p>
            <a:pPr marL="342900" lvl="0" indent="-342900">
              <a:lnSpc>
                <a:spcPct val="115000"/>
              </a:lnSpc>
              <a:spcBef>
                <a:spcPts val="1200"/>
              </a:spcBef>
              <a:spcAft>
                <a:spcPts val="600"/>
              </a:spcAft>
              <a:buFont typeface="Arial" panose="020B0604020202020204" pitchFamily="34" charset="0"/>
              <a:buChar char="•"/>
            </a:pPr>
            <a:r>
              <a:rPr lang="en-GB" sz="1600" b="0" dirty="0"/>
              <a:t>As in Wave 1, uncertainty of where new funding would come from and how to manage finances between funding.</a:t>
            </a:r>
          </a:p>
          <a:p>
            <a:pPr marL="342900" lvl="0" indent="-342900">
              <a:lnSpc>
                <a:spcPct val="115000"/>
              </a:lnSpc>
              <a:spcBef>
                <a:spcPts val="600"/>
              </a:spcBef>
              <a:spcAft>
                <a:spcPts val="1200"/>
              </a:spcAft>
              <a:buFont typeface="Arial" panose="020B0604020202020204" pitchFamily="34" charset="0"/>
              <a:buChar char="•"/>
            </a:pPr>
            <a:r>
              <a:rPr lang="en-GB" sz="1600" b="0" dirty="0"/>
              <a:t>Lack of clarity on how partnerships could work for a VCSE, and how to apply effectively for the Delivery strand.</a:t>
            </a:r>
          </a:p>
          <a:p>
            <a:pPr marL="342900" indent="-342900">
              <a:lnSpc>
                <a:spcPct val="115000"/>
              </a:lnSpc>
              <a:spcBef>
                <a:spcPts val="600"/>
              </a:spcBef>
              <a:spcAft>
                <a:spcPts val="1200"/>
              </a:spcAft>
              <a:buFont typeface="Arial" panose="020B0604020202020204" pitchFamily="34" charset="0"/>
              <a:buChar char="•"/>
            </a:pPr>
            <a:r>
              <a:rPr lang="en-GB" sz="1600" b="0" dirty="0"/>
              <a:t>Demand for ongoing support and wider, more consistent networking.</a:t>
            </a:r>
          </a:p>
          <a:p>
            <a:pPr marL="342900" lvl="0" indent="-342900">
              <a:lnSpc>
                <a:spcPct val="115000"/>
              </a:lnSpc>
              <a:spcBef>
                <a:spcPts val="600"/>
              </a:spcBef>
              <a:spcAft>
                <a:spcPts val="1200"/>
              </a:spcAft>
              <a:buFont typeface="Arial" panose="020B0604020202020204" pitchFamily="34" charset="0"/>
              <a:buChar char="•"/>
            </a:pPr>
            <a:r>
              <a:rPr lang="en-GB" sz="1600" b="0" dirty="0"/>
              <a:t>Some felt a lack of local recognition.</a:t>
            </a:r>
          </a:p>
          <a:p>
            <a:pPr marL="342900" lvl="0" indent="-342900">
              <a:lnSpc>
                <a:spcPct val="115000"/>
              </a:lnSpc>
              <a:spcBef>
                <a:spcPts val="600"/>
              </a:spcBef>
              <a:spcAft>
                <a:spcPts val="1200"/>
              </a:spcAft>
              <a:buFont typeface="Arial" panose="020B0604020202020204" pitchFamily="34" charset="0"/>
              <a:buChar char="•"/>
            </a:pPr>
            <a:r>
              <a:rPr lang="en-GB" sz="1600" b="0" dirty="0"/>
              <a:t>Difficult to sustain volunteer capacity. </a:t>
            </a:r>
          </a:p>
          <a:p>
            <a:pPr marL="342900" indent="-342900">
              <a:lnSpc>
                <a:spcPct val="115000"/>
              </a:lnSpc>
              <a:spcBef>
                <a:spcPts val="600"/>
              </a:spcBef>
              <a:spcAft>
                <a:spcPts val="1200"/>
              </a:spcAft>
              <a:buFont typeface="Arial" panose="020B0604020202020204" pitchFamily="34" charset="0"/>
              <a:buChar char="•"/>
            </a:pPr>
            <a:r>
              <a:rPr lang="en-GB" sz="1600" b="0" dirty="0"/>
              <a:t>A strong desire to know about other funding routes and to receive updates from GHCF post-funding. </a:t>
            </a:r>
          </a:p>
        </p:txBody>
      </p:sp>
      <p:sp>
        <p:nvSpPr>
          <p:cNvPr id="4" name="Text Placeholder 2">
            <a:extLst>
              <a:ext uri="{FF2B5EF4-FFF2-40B4-BE49-F238E27FC236}">
                <a16:creationId xmlns:a16="http://schemas.microsoft.com/office/drawing/2014/main" id="{C1C1D1E7-E3ED-2E1A-4738-60B2E3E1FB3A}"/>
              </a:ext>
            </a:extLst>
          </p:cNvPr>
          <p:cNvSpPr txBox="1">
            <a:spLocks/>
          </p:cNvSpPr>
          <p:nvPr/>
        </p:nvSpPr>
        <p:spPr>
          <a:xfrm>
            <a:off x="5726529" y="1832552"/>
            <a:ext cx="6093995" cy="4919230"/>
          </a:xfrm>
          <a:prstGeom prst="rect">
            <a:avLst/>
          </a:prstGeom>
          <a:solidFill>
            <a:schemeClr val="bg2">
              <a:lumMod val="60000"/>
              <a:lumOff val="40000"/>
            </a:schemeClr>
          </a:solid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18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8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8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355600" indent="-355600">
              <a:spcBef>
                <a:spcPts val="600"/>
              </a:spcBef>
              <a:spcAft>
                <a:spcPts val="600"/>
              </a:spcAft>
              <a:buFont typeface="Arial" panose="020B0604020202020204" pitchFamily="34" charset="0"/>
              <a:buChar char="•"/>
            </a:pPr>
            <a:r>
              <a:rPr lang="en-GB" sz="1600" b="0" dirty="0"/>
              <a:t>Clearer alignment between the different funding levels and delivery expectations in future rounds. </a:t>
            </a:r>
          </a:p>
          <a:p>
            <a:pPr marL="355600" indent="-355600">
              <a:spcBef>
                <a:spcPts val="600"/>
              </a:spcBef>
              <a:spcAft>
                <a:spcPts val="600"/>
              </a:spcAft>
              <a:buFont typeface="Arial" panose="020B0604020202020204" pitchFamily="34" charset="0"/>
              <a:buChar char="•"/>
            </a:pPr>
            <a:r>
              <a:rPr lang="en-GB" sz="1600" b="0" dirty="0"/>
              <a:t>Support from Groundwork when moving between strands was greatly appreciated.</a:t>
            </a:r>
          </a:p>
          <a:p>
            <a:pPr marL="355600" indent="-355600">
              <a:spcBef>
                <a:spcPts val="600"/>
              </a:spcBef>
              <a:spcAft>
                <a:spcPts val="600"/>
              </a:spcAft>
              <a:buFont typeface="Arial" panose="020B0604020202020204" pitchFamily="34" charset="0"/>
              <a:buChar char="•"/>
            </a:pPr>
            <a:endParaRPr lang="en-GB" sz="1400" b="0" dirty="0"/>
          </a:p>
          <a:p>
            <a:pPr marL="355600" indent="-355600">
              <a:spcBef>
                <a:spcPts val="600"/>
              </a:spcBef>
              <a:spcAft>
                <a:spcPts val="600"/>
              </a:spcAft>
              <a:buFont typeface="Arial" panose="020B0604020202020204" pitchFamily="34" charset="0"/>
              <a:buChar char="•"/>
            </a:pPr>
            <a:endParaRPr lang="en-GB" sz="1400" b="0" dirty="0"/>
          </a:p>
          <a:p>
            <a:pPr marL="355600" indent="-355600">
              <a:spcBef>
                <a:spcPts val="600"/>
              </a:spcBef>
              <a:spcAft>
                <a:spcPts val="600"/>
              </a:spcAft>
              <a:buFont typeface="Arial" panose="020B0604020202020204" pitchFamily="34" charset="0"/>
              <a:buChar char="•"/>
            </a:pPr>
            <a:endParaRPr lang="en-GB" sz="1400" b="0" dirty="0"/>
          </a:p>
          <a:p>
            <a:pPr marL="355600" indent="-355600">
              <a:spcBef>
                <a:spcPts val="600"/>
              </a:spcBef>
              <a:spcAft>
                <a:spcPts val="600"/>
              </a:spcAft>
              <a:buFont typeface="Arial" panose="020B0604020202020204" pitchFamily="34" charset="0"/>
              <a:buChar char="•"/>
            </a:pPr>
            <a:endParaRPr lang="en-GB" sz="1400" b="0" dirty="0"/>
          </a:p>
          <a:p>
            <a:pPr marL="355600" indent="-355600">
              <a:spcBef>
                <a:spcPts val="600"/>
              </a:spcBef>
              <a:spcAft>
                <a:spcPts val="600"/>
              </a:spcAft>
              <a:buFont typeface="Arial" panose="020B0604020202020204" pitchFamily="34" charset="0"/>
              <a:buChar char="•"/>
            </a:pPr>
            <a:endParaRPr lang="en-GB" sz="1400" b="0" dirty="0"/>
          </a:p>
          <a:p>
            <a:pPr marL="355600" indent="-355600">
              <a:spcBef>
                <a:spcPts val="600"/>
              </a:spcBef>
              <a:spcAft>
                <a:spcPts val="600"/>
              </a:spcAft>
              <a:buFont typeface="Arial" panose="020B0604020202020204" pitchFamily="34" charset="0"/>
              <a:buChar char="•"/>
            </a:pPr>
            <a:r>
              <a:rPr lang="en-GB" sz="1600" b="0" dirty="0"/>
              <a:t>Receiving support from other established organisations in Greenwich. </a:t>
            </a:r>
          </a:p>
          <a:p>
            <a:pPr marL="355600" indent="-355600">
              <a:spcBef>
                <a:spcPts val="600"/>
              </a:spcBef>
              <a:spcAft>
                <a:spcPts val="600"/>
              </a:spcAft>
              <a:buFont typeface="Arial" panose="020B0604020202020204" pitchFamily="34" charset="0"/>
              <a:buChar char="•"/>
            </a:pPr>
            <a:r>
              <a:rPr lang="en-GB" sz="1600" b="0" dirty="0"/>
              <a:t>Delivering consistent sessions and aiming to build a base of regular participants, to expand demand and increase take-up for future funding.</a:t>
            </a:r>
          </a:p>
          <a:p>
            <a:pPr marL="355600" indent="-355600">
              <a:spcBef>
                <a:spcPts val="600"/>
              </a:spcBef>
              <a:buFont typeface="Arial" panose="020B0604020202020204" pitchFamily="34" charset="0"/>
              <a:buChar char="•"/>
            </a:pPr>
            <a:r>
              <a:rPr lang="en-GB" sz="1600" b="0" dirty="0"/>
              <a:t>Expanding offers to reach new groups or serve different local needs.</a:t>
            </a:r>
          </a:p>
        </p:txBody>
      </p:sp>
      <p:sp>
        <p:nvSpPr>
          <p:cNvPr id="5" name="Title 1">
            <a:extLst>
              <a:ext uri="{FF2B5EF4-FFF2-40B4-BE49-F238E27FC236}">
                <a16:creationId xmlns:a16="http://schemas.microsoft.com/office/drawing/2014/main" id="{9165C85B-A79A-545F-7809-B1692C814B88}"/>
              </a:ext>
            </a:extLst>
          </p:cNvPr>
          <p:cNvSpPr txBox="1">
            <a:spLocks/>
          </p:cNvSpPr>
          <p:nvPr/>
        </p:nvSpPr>
        <p:spPr>
          <a:xfrm>
            <a:off x="5726529" y="1195123"/>
            <a:ext cx="6093996" cy="58931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1"/>
              </a:buClr>
              <a:buSzPts val="1800"/>
              <a:buFont typeface="Poppins"/>
              <a:buNone/>
              <a:defRPr sz="3400" b="1" i="0" u="none" strike="noStrike" cap="none">
                <a:solidFill>
                  <a:schemeClr val="dk1"/>
                </a:solidFill>
                <a:latin typeface="Poppins"/>
                <a:ea typeface="Poppins"/>
                <a:cs typeface="Poppins"/>
                <a:sym typeface="Poppins"/>
              </a:defRPr>
            </a:lvl1pPr>
            <a:lvl2pPr marR="0" lvl="1" algn="l" rtl="0">
              <a:lnSpc>
                <a:spcPct val="100000"/>
              </a:lnSpc>
              <a:spcBef>
                <a:spcPts val="20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GB" sz="2000" dirty="0"/>
              <a:t>Drivers for future sustainability</a:t>
            </a:r>
          </a:p>
        </p:txBody>
      </p:sp>
      <p:sp>
        <p:nvSpPr>
          <p:cNvPr id="9" name="TextBox 8">
            <a:extLst>
              <a:ext uri="{FF2B5EF4-FFF2-40B4-BE49-F238E27FC236}">
                <a16:creationId xmlns:a16="http://schemas.microsoft.com/office/drawing/2014/main" id="{0141FBD8-F78A-F150-A2C5-0151D290C0BF}"/>
              </a:ext>
            </a:extLst>
          </p:cNvPr>
          <p:cNvSpPr txBox="1"/>
          <p:nvPr/>
        </p:nvSpPr>
        <p:spPr>
          <a:xfrm>
            <a:off x="5726530" y="3014962"/>
            <a:ext cx="6093994" cy="1600438"/>
          </a:xfrm>
          <a:prstGeom prst="rect">
            <a:avLst/>
          </a:prstGeom>
          <a:noFill/>
        </p:spPr>
        <p:txBody>
          <a:bodyPr wrap="square">
            <a:spAutoFit/>
          </a:bodyPr>
          <a:lstStyle/>
          <a:p>
            <a:pPr algn="ctr">
              <a:spcAft>
                <a:spcPts val="600"/>
              </a:spcAft>
              <a:buNone/>
            </a:pPr>
            <a:r>
              <a:rPr lang="en-GB" sz="1400" i="1" dirty="0">
                <a:solidFill>
                  <a:srgbClr val="035341"/>
                </a:solidFill>
                <a:effectLst/>
                <a:latin typeface="Poppins" panose="00000500000000000000" pitchFamily="2" charset="0"/>
                <a:ea typeface="Poppins" panose="00000500000000000000" pitchFamily="2" charset="0"/>
              </a:rPr>
              <a:t>“We also valued having the opportunity to meet briefly with fund staff to ask questions about the micro-fund as the Enabling Strand was drawing to a close. This helped us plan the next phase and informed how we collected feedback to shape our development and prepare for the next bid...  It provides a helpful bridge between delivery and sustainability.” (Micro, Monitoring Form)</a:t>
            </a:r>
            <a:endParaRPr lang="en-GB" sz="1400" dirty="0">
              <a:effectLst/>
              <a:latin typeface="Poppins" panose="00000500000000000000" pitchFamily="2" charset="0"/>
              <a:ea typeface="Poppins" panose="00000500000000000000" pitchFamily="2" charset="0"/>
            </a:endParaRPr>
          </a:p>
        </p:txBody>
      </p:sp>
      <p:sp>
        <p:nvSpPr>
          <p:cNvPr id="6" name="Title 1">
            <a:extLst>
              <a:ext uri="{FF2B5EF4-FFF2-40B4-BE49-F238E27FC236}">
                <a16:creationId xmlns:a16="http://schemas.microsoft.com/office/drawing/2014/main" id="{5644648C-0F5D-B699-B6F7-4B6051C5F90C}"/>
              </a:ext>
            </a:extLst>
          </p:cNvPr>
          <p:cNvSpPr txBox="1">
            <a:spLocks/>
          </p:cNvSpPr>
          <p:nvPr/>
        </p:nvSpPr>
        <p:spPr>
          <a:xfrm>
            <a:off x="261257" y="365057"/>
            <a:ext cx="8042234" cy="7819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1"/>
              </a:buClr>
              <a:buSzPts val="1800"/>
              <a:buFont typeface="Poppins"/>
              <a:buNone/>
              <a:defRPr sz="3400" b="1" i="0" u="none" strike="noStrike" cap="none">
                <a:solidFill>
                  <a:schemeClr val="dk1"/>
                </a:solidFill>
                <a:latin typeface="Poppins"/>
                <a:ea typeface="Poppins"/>
                <a:cs typeface="Poppins"/>
                <a:sym typeface="Poppins"/>
              </a:defRPr>
            </a:lvl1pPr>
            <a:lvl2pPr marR="0" lvl="1" algn="l" rtl="0">
              <a:lnSpc>
                <a:spcPct val="100000"/>
              </a:lnSpc>
              <a:spcBef>
                <a:spcPts val="20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3200" dirty="0"/>
              <a:t>VCSE Sustainability </a:t>
            </a:r>
          </a:p>
        </p:txBody>
      </p:sp>
      <p:pic>
        <p:nvPicPr>
          <p:cNvPr id="8" name="Google Shape;64;p6" descr="A black background with a black square&#10;&#10;Description automatically generated with medium confidence">
            <a:extLst>
              <a:ext uri="{FF2B5EF4-FFF2-40B4-BE49-F238E27FC236}">
                <a16:creationId xmlns:a16="http://schemas.microsoft.com/office/drawing/2014/main" id="{2DAFA5F5-D220-BC2A-7C63-90A1550B74CE}"/>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9951422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
          <a:extLst>
            <a:ext uri="{FF2B5EF4-FFF2-40B4-BE49-F238E27FC236}">
              <a16:creationId xmlns:a16="http://schemas.microsoft.com/office/drawing/2014/main" id="{42392DCF-3740-30C0-0BD0-0D6DC0E7FBAB}"/>
            </a:ext>
          </a:extLst>
        </p:cNvPr>
        <p:cNvGrpSpPr/>
        <p:nvPr/>
      </p:nvGrpSpPr>
      <p:grpSpPr>
        <a:xfrm>
          <a:off x="0" y="0"/>
          <a:ext cx="0" cy="0"/>
          <a:chOff x="0" y="0"/>
          <a:chExt cx="0" cy="0"/>
        </a:xfrm>
      </p:grpSpPr>
      <p:sp>
        <p:nvSpPr>
          <p:cNvPr id="42" name="Google Shape;42;p3">
            <a:extLst>
              <a:ext uri="{FF2B5EF4-FFF2-40B4-BE49-F238E27FC236}">
                <a16:creationId xmlns:a16="http://schemas.microsoft.com/office/drawing/2014/main" id="{DD2E2697-E9CD-172D-3C7C-DFEED9EE7262}"/>
              </a:ext>
            </a:extLst>
          </p:cNvPr>
          <p:cNvSpPr txBox="1"/>
          <p:nvPr/>
        </p:nvSpPr>
        <p:spPr>
          <a:xfrm>
            <a:off x="371476" y="1767207"/>
            <a:ext cx="5545137" cy="2060722"/>
          </a:xfrm>
          <a:prstGeom prst="rect">
            <a:avLst/>
          </a:prstGeom>
          <a:solidFill>
            <a:schemeClr val="accent1"/>
          </a:solidFill>
          <a:ln>
            <a:noFill/>
          </a:ln>
        </p:spPr>
        <p:txBody>
          <a:bodyPr spcFirstLastPara="1" wrap="square" lIns="90000" tIns="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GB" sz="3400" b="1" i="0" u="none" strike="noStrike" kern="0" cap="none" spc="0" normalizeH="0" baseline="0" noProof="0" dirty="0">
                <a:ln>
                  <a:noFill/>
                </a:ln>
                <a:solidFill>
                  <a:srgbClr val="FFFFFF"/>
                </a:solidFill>
                <a:effectLst/>
                <a:uLnTx/>
                <a:uFillTx/>
                <a:latin typeface="Poppins"/>
                <a:cs typeface="Poppins"/>
                <a:sym typeface="Poppins"/>
              </a:rPr>
              <a:t>4.</a:t>
            </a:r>
            <a:r>
              <a:rPr lang="en-GB" sz="3400" b="1" dirty="0">
                <a:solidFill>
                  <a:srgbClr val="FFFFFF"/>
                </a:solidFill>
                <a:latin typeface="Poppins"/>
                <a:cs typeface="Poppins"/>
                <a:sym typeface="Poppins"/>
              </a:rPr>
              <a:t>3</a:t>
            </a:r>
            <a:r>
              <a:rPr kumimoji="0" lang="en-GB" sz="3400" b="1" i="0" u="none" strike="noStrike" kern="0" cap="none" spc="0" normalizeH="0" baseline="0" noProof="0" dirty="0">
                <a:ln>
                  <a:noFill/>
                </a:ln>
                <a:solidFill>
                  <a:srgbClr val="FFFFFF"/>
                </a:solidFill>
                <a:effectLst/>
                <a:uLnTx/>
                <a:uFillTx/>
                <a:latin typeface="Poppins"/>
                <a:cs typeface="Poppins"/>
                <a:sym typeface="Poppins"/>
              </a:rPr>
              <a:t> Analysis-  </a:t>
            </a: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endParaRPr kumimoji="0" lang="en-GB" sz="3400" b="1" i="0" u="none" strike="noStrike" kern="0" cap="none" spc="0" normalizeH="0" baseline="0" noProof="0" dirty="0">
              <a:ln>
                <a:noFill/>
              </a:ln>
              <a:solidFill>
                <a:srgbClr val="FFFFFF"/>
              </a:solidFill>
              <a:effectLst/>
              <a:uLnTx/>
              <a:uFillTx/>
              <a:latin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GB" sz="3400" b="1" i="0" u="none" strike="noStrike" kern="0" cap="none" spc="0" normalizeH="0" baseline="0" noProof="0" dirty="0">
                <a:ln>
                  <a:noFill/>
                </a:ln>
                <a:solidFill>
                  <a:srgbClr val="FFFFFF"/>
                </a:solidFill>
                <a:effectLst/>
                <a:uLnTx/>
                <a:uFillTx/>
                <a:latin typeface="Poppins"/>
                <a:cs typeface="Poppins"/>
                <a:sym typeface="Poppins"/>
              </a:rPr>
              <a:t>Outcomes and impacts for beneficiaries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TextBox 2">
            <a:extLst>
              <a:ext uri="{FF2B5EF4-FFF2-40B4-BE49-F238E27FC236}">
                <a16:creationId xmlns:a16="http://schemas.microsoft.com/office/drawing/2014/main" id="{4664A4D0-DD95-3310-232B-6AA5B2B76C25}"/>
              </a:ext>
            </a:extLst>
          </p:cNvPr>
          <p:cNvSpPr txBox="1"/>
          <p:nvPr/>
        </p:nvSpPr>
        <p:spPr>
          <a:xfrm>
            <a:off x="6472991" y="1804226"/>
            <a:ext cx="5065294" cy="4438907"/>
          </a:xfrm>
          <a:prstGeom prst="rect">
            <a:avLst/>
          </a:prstGeom>
          <a:noFill/>
          <a:ln>
            <a:noFill/>
          </a:ln>
        </p:spPr>
        <p:txBody>
          <a:bodyPr wrap="square" rtlCol="0">
            <a:spAutoFit/>
          </a:bodyPr>
          <a:lstStyle/>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These next five slides present an overview of the outcomes and impacts being delivered</a:t>
            </a:r>
            <a:r>
              <a:rPr lang="en-GB" sz="1800" dirty="0">
                <a:solidFill>
                  <a:srgbClr val="FFFFFF"/>
                </a:solidFill>
                <a:latin typeface="Poppins" panose="00000500000000000000" pitchFamily="2" charset="0"/>
                <a:cs typeface="Poppins" panose="00000500000000000000" pitchFamily="2" charset="0"/>
              </a:rPr>
              <a:t> to Greenwich’s communities through the grant work. </a:t>
            </a:r>
          </a:p>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It covers:</a:t>
            </a:r>
          </a:p>
          <a:p>
            <a:pPr marL="285750" lvl="0" indent="-285750">
              <a:lnSpc>
                <a:spcPct val="150000"/>
              </a:lnSpc>
              <a:spcBef>
                <a:spcPts val="600"/>
              </a:spcBef>
              <a:buClr>
                <a:srgbClr val="FEFFFB"/>
              </a:buClr>
              <a:buFont typeface="Arial" panose="020B0604020202020204" pitchFamily="34" charset="0"/>
              <a:buChar char="•"/>
              <a:defRPr/>
            </a:pPr>
            <a:r>
              <a:rPr lang="en-GB" sz="1800" b="1" dirty="0">
                <a:solidFill>
                  <a:srgbClr val="FFFFFF"/>
                </a:solidFill>
                <a:latin typeface="Poppins" panose="00000500000000000000" pitchFamily="2" charset="0"/>
                <a:cs typeface="Poppins" panose="00000500000000000000" pitchFamily="2" charset="0"/>
              </a:rPr>
              <a:t>An overview </a:t>
            </a:r>
            <a:r>
              <a:rPr lang="en-GB" sz="1800" dirty="0">
                <a:solidFill>
                  <a:srgbClr val="FFFFFF"/>
                </a:solidFill>
                <a:latin typeface="Poppins" panose="00000500000000000000" pitchFamily="2" charset="0"/>
                <a:cs typeface="Poppins" panose="00000500000000000000" pitchFamily="2" charset="0"/>
              </a:rPr>
              <a:t>of outcomes and impacts, highlighting the </a:t>
            </a:r>
            <a:r>
              <a:rPr lang="en-GB" sz="1800" b="1" dirty="0">
                <a:solidFill>
                  <a:srgbClr val="FFFFFF"/>
                </a:solidFill>
                <a:latin typeface="Poppins" panose="00000500000000000000" pitchFamily="2" charset="0"/>
                <a:cs typeface="Poppins" panose="00000500000000000000" pitchFamily="2" charset="0"/>
              </a:rPr>
              <a:t>most common ones</a:t>
            </a:r>
            <a:r>
              <a:rPr lang="en-GB" sz="1800" dirty="0">
                <a:solidFill>
                  <a:srgbClr val="FFFFFF"/>
                </a:solidFill>
                <a:latin typeface="Poppins" panose="00000500000000000000" pitchFamily="2" charset="0"/>
                <a:cs typeface="Poppins" panose="00000500000000000000" pitchFamily="2" charset="0"/>
              </a:rPr>
              <a:t>.</a:t>
            </a:r>
            <a:endParaRPr lang="en-GB" sz="1800" b="1" dirty="0">
              <a:solidFill>
                <a:srgbClr val="FFFFFF"/>
              </a:solidFill>
              <a:latin typeface="Poppins" panose="00000500000000000000" pitchFamily="2" charset="0"/>
              <a:cs typeface="Poppins" panose="00000500000000000000" pitchFamily="2" charset="0"/>
            </a:endParaRPr>
          </a:p>
          <a:p>
            <a:pPr marL="285750" lvl="0" indent="-285750">
              <a:lnSpc>
                <a:spcPct val="150000"/>
              </a:lnSpc>
              <a:spcBef>
                <a:spcPts val="600"/>
              </a:spcBef>
              <a:buClr>
                <a:srgbClr val="FEFFFB"/>
              </a:buClr>
              <a:buFont typeface="Arial" panose="020B0604020202020204" pitchFamily="34" charset="0"/>
              <a:buChar char="•"/>
              <a:defRPr/>
            </a:pPr>
            <a:r>
              <a:rPr lang="en-GB" sz="1800" dirty="0">
                <a:solidFill>
                  <a:srgbClr val="FFFFFF"/>
                </a:solidFill>
                <a:latin typeface="Poppins" panose="00000500000000000000" pitchFamily="2" charset="0"/>
                <a:cs typeface="Poppins" panose="00000500000000000000" pitchFamily="2" charset="0"/>
              </a:rPr>
              <a:t>Some specific </a:t>
            </a:r>
            <a:r>
              <a:rPr lang="en-GB" sz="1800" b="1" dirty="0">
                <a:solidFill>
                  <a:srgbClr val="FFFFFF"/>
                </a:solidFill>
                <a:latin typeface="Poppins" panose="00000500000000000000" pitchFamily="2" charset="0"/>
                <a:cs typeface="Poppins" panose="00000500000000000000" pitchFamily="2" charset="0"/>
              </a:rPr>
              <a:t>outcomes emerging for Wave 2, </a:t>
            </a:r>
            <a:r>
              <a:rPr lang="en-GB" sz="1800" dirty="0">
                <a:solidFill>
                  <a:srgbClr val="FFFFFF"/>
                </a:solidFill>
                <a:latin typeface="Poppins" panose="00000500000000000000" pitchFamily="2" charset="0"/>
                <a:cs typeface="Poppins" panose="00000500000000000000" pitchFamily="2" charset="0"/>
              </a:rPr>
              <a:t>including mental health support and active, healthy living.</a:t>
            </a:r>
            <a:endParaRPr lang="en-GB" sz="1800" b="1" dirty="0">
              <a:solidFill>
                <a:srgbClr val="FFFFFF"/>
              </a:solidFill>
              <a:latin typeface="Poppins" panose="00000500000000000000" pitchFamily="2" charset="0"/>
              <a:cs typeface="Poppins" panose="00000500000000000000" pitchFamily="2" charset="0"/>
            </a:endParaRPr>
          </a:p>
        </p:txBody>
      </p:sp>
      <p:pic>
        <p:nvPicPr>
          <p:cNvPr id="2" name="Google Shape;41;p3">
            <a:extLst>
              <a:ext uri="{FF2B5EF4-FFF2-40B4-BE49-F238E27FC236}">
                <a16:creationId xmlns:a16="http://schemas.microsoft.com/office/drawing/2014/main" id="{41870358-133A-6FC2-062C-233888B98C63}"/>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pic>
        <p:nvPicPr>
          <p:cNvPr id="4" name="Google Shape;44;p3" descr="A yellow line on a black background&#10;&#10;Description automatically generated">
            <a:extLst>
              <a:ext uri="{FF2B5EF4-FFF2-40B4-BE49-F238E27FC236}">
                <a16:creationId xmlns:a16="http://schemas.microsoft.com/office/drawing/2014/main" id="{32D35B9F-6BD9-A1A6-1102-1B04FFDE6FD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0800000">
            <a:off x="443769" y="2208890"/>
            <a:ext cx="4200525" cy="177800"/>
          </a:xfrm>
          <a:prstGeom prst="rect">
            <a:avLst/>
          </a:prstGeom>
          <a:noFill/>
          <a:ln>
            <a:noFill/>
          </a:ln>
        </p:spPr>
      </p:pic>
    </p:spTree>
    <p:extLst>
      <p:ext uri="{BB962C8B-B14F-4D97-AF65-F5344CB8AC3E}">
        <p14:creationId xmlns:p14="http://schemas.microsoft.com/office/powerpoint/2010/main" val="6134479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18596-EE06-CFBB-FD83-E8DFFA9B0EE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6B508C3-1B4F-6F7A-24FA-F2A27A079F90}"/>
              </a:ext>
            </a:extLst>
          </p:cNvPr>
          <p:cNvSpPr txBox="1"/>
          <p:nvPr/>
        </p:nvSpPr>
        <p:spPr>
          <a:xfrm>
            <a:off x="91440" y="1495621"/>
            <a:ext cx="3368936" cy="1815882"/>
          </a:xfrm>
          <a:prstGeom prst="rect">
            <a:avLst/>
          </a:prstGeom>
          <a:noFill/>
        </p:spPr>
        <p:txBody>
          <a:bodyPr wrap="square" rtlCol="0">
            <a:spAutoFit/>
          </a:bodyPr>
          <a:lstStyle/>
          <a:p>
            <a:r>
              <a:rPr lang="en-GB" sz="1600" dirty="0">
                <a:latin typeface="Poppins" panose="00000500000000000000" pitchFamily="2" charset="0"/>
                <a:cs typeface="Poppins" panose="00000500000000000000" pitchFamily="2" charset="0"/>
              </a:rPr>
              <a:t>The following were reported as outcomes and impacts for beneficiaries of grantee’s work.</a:t>
            </a:r>
          </a:p>
          <a:p>
            <a:endParaRPr lang="en-GB" sz="1600" i="1" dirty="0">
              <a:latin typeface="Poppins" panose="00000500000000000000" pitchFamily="2" charset="0"/>
              <a:cs typeface="Poppins" panose="00000500000000000000" pitchFamily="2" charset="0"/>
            </a:endParaRPr>
          </a:p>
          <a:p>
            <a:r>
              <a:rPr lang="en-GB" sz="1600" i="1" dirty="0">
                <a:latin typeface="Poppins" panose="00000500000000000000" pitchFamily="2" charset="0"/>
                <a:cs typeface="Poppins" panose="00000500000000000000" pitchFamily="2" charset="0"/>
              </a:rPr>
              <a:t>This level is less relevant to the Enabling strand, being internally focused.</a:t>
            </a:r>
            <a:endParaRPr lang="en-GB" sz="1600" dirty="0">
              <a:latin typeface="Poppins" panose="00000500000000000000" pitchFamily="2" charset="0"/>
              <a:cs typeface="Poppins" panose="00000500000000000000" pitchFamily="2" charset="0"/>
            </a:endParaRPr>
          </a:p>
        </p:txBody>
      </p:sp>
      <p:sp>
        <p:nvSpPr>
          <p:cNvPr id="4" name="Title 1">
            <a:extLst>
              <a:ext uri="{FF2B5EF4-FFF2-40B4-BE49-F238E27FC236}">
                <a16:creationId xmlns:a16="http://schemas.microsoft.com/office/drawing/2014/main" id="{315A85CD-9BFA-A35A-65F3-78C2F41D3B3A}"/>
              </a:ext>
            </a:extLst>
          </p:cNvPr>
          <p:cNvSpPr txBox="1">
            <a:spLocks/>
          </p:cNvSpPr>
          <p:nvPr/>
        </p:nvSpPr>
        <p:spPr>
          <a:xfrm>
            <a:off x="91440" y="293173"/>
            <a:ext cx="4783284" cy="74699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1"/>
              </a:buClr>
              <a:buSzPts val="1800"/>
              <a:buFont typeface="Poppins"/>
              <a:buNone/>
              <a:defRPr sz="3400" b="1" i="0" u="none" strike="noStrike" cap="none">
                <a:solidFill>
                  <a:schemeClr val="dk1"/>
                </a:solidFill>
                <a:latin typeface="Poppins"/>
                <a:ea typeface="Poppins"/>
                <a:cs typeface="Poppins"/>
                <a:sym typeface="Poppins"/>
              </a:defRPr>
            </a:lvl1pPr>
            <a:lvl2pPr marR="0" lvl="1" algn="l" rtl="0">
              <a:lnSpc>
                <a:spcPct val="100000"/>
              </a:lnSpc>
              <a:spcBef>
                <a:spcPts val="20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3200"/>
              <a:t>Overall…</a:t>
            </a:r>
            <a:endParaRPr lang="en-GB" sz="3200" dirty="0"/>
          </a:p>
        </p:txBody>
      </p:sp>
      <p:sp>
        <p:nvSpPr>
          <p:cNvPr id="7" name="TextBox 6">
            <a:extLst>
              <a:ext uri="{FF2B5EF4-FFF2-40B4-BE49-F238E27FC236}">
                <a16:creationId xmlns:a16="http://schemas.microsoft.com/office/drawing/2014/main" id="{33DEC7FB-F1F9-8BC4-B69A-F30957112454}"/>
              </a:ext>
            </a:extLst>
          </p:cNvPr>
          <p:cNvSpPr txBox="1"/>
          <p:nvPr/>
        </p:nvSpPr>
        <p:spPr>
          <a:xfrm>
            <a:off x="4052047" y="272581"/>
            <a:ext cx="6682726" cy="415498"/>
          </a:xfrm>
          <a:prstGeom prst="rect">
            <a:avLst/>
          </a:prstGeom>
          <a:noFill/>
        </p:spPr>
        <p:txBody>
          <a:bodyPr wrap="square">
            <a:spAutoFit/>
          </a:bodyPr>
          <a:lstStyle/>
          <a:p>
            <a:r>
              <a:rPr lang="en-GB" sz="1050" b="1" i="1" dirty="0">
                <a:solidFill>
                  <a:srgbClr val="035341"/>
                </a:solidFill>
                <a:effectLst/>
                <a:latin typeface="Poppins" panose="00000500000000000000" pitchFamily="2" charset="0"/>
                <a:ea typeface="Poppins" panose="00000500000000000000" pitchFamily="2" charset="0"/>
              </a:rPr>
              <a:t>Figure 8: Summary of self-reported outcomes and impacts – Beneficiary level</a:t>
            </a:r>
          </a:p>
          <a:p>
            <a:r>
              <a:rPr lang="en-GB" sz="1050" i="1" dirty="0">
                <a:solidFill>
                  <a:srgbClr val="035341"/>
                </a:solidFill>
                <a:effectLst/>
                <a:latin typeface="Poppins" panose="00000500000000000000" pitchFamily="2" charset="0"/>
                <a:ea typeface="Poppins" panose="00000500000000000000" pitchFamily="2" charset="0"/>
              </a:rPr>
              <a:t>Bolded are high shares of total o</a:t>
            </a:r>
            <a:r>
              <a:rPr lang="en-GB" sz="1050" i="1" dirty="0">
                <a:solidFill>
                  <a:srgbClr val="666666"/>
                </a:solidFill>
                <a:effectLst/>
                <a:latin typeface="Poppins" panose="00000500000000000000" pitchFamily="2" charset="0"/>
                <a:ea typeface="Poppins" panose="00000500000000000000" pitchFamily="2" charset="0"/>
              </a:rPr>
              <a:t>f the total number of grantees with input data in Wave 2</a:t>
            </a:r>
            <a:endParaRPr lang="en-GB" sz="1600" i="1" dirty="0"/>
          </a:p>
        </p:txBody>
      </p:sp>
      <p:graphicFrame>
        <p:nvGraphicFramePr>
          <p:cNvPr id="11" name="Table 10">
            <a:extLst>
              <a:ext uri="{FF2B5EF4-FFF2-40B4-BE49-F238E27FC236}">
                <a16:creationId xmlns:a16="http://schemas.microsoft.com/office/drawing/2014/main" id="{F68FDC47-5DEE-DDB5-1643-81FB9AB95201}"/>
              </a:ext>
            </a:extLst>
          </p:cNvPr>
          <p:cNvGraphicFramePr>
            <a:graphicFrameLocks noGrp="1"/>
          </p:cNvGraphicFramePr>
          <p:nvPr>
            <p:extLst>
              <p:ext uri="{D42A27DB-BD31-4B8C-83A1-F6EECF244321}">
                <p14:modId xmlns:p14="http://schemas.microsoft.com/office/powerpoint/2010/main" val="3197198910"/>
              </p:ext>
            </p:extLst>
          </p:nvPr>
        </p:nvGraphicFramePr>
        <p:xfrm>
          <a:off x="4150658" y="736024"/>
          <a:ext cx="7385125" cy="6016367"/>
        </p:xfrm>
        <a:graphic>
          <a:graphicData uri="http://schemas.openxmlformats.org/drawingml/2006/table">
            <a:tbl>
              <a:tblPr/>
              <a:tblGrid>
                <a:gridCol w="4930588">
                  <a:extLst>
                    <a:ext uri="{9D8B030D-6E8A-4147-A177-3AD203B41FA5}">
                      <a16:colId xmlns:a16="http://schemas.microsoft.com/office/drawing/2014/main" val="2012013138"/>
                    </a:ext>
                  </a:extLst>
                </a:gridCol>
                <a:gridCol w="818179">
                  <a:extLst>
                    <a:ext uri="{9D8B030D-6E8A-4147-A177-3AD203B41FA5}">
                      <a16:colId xmlns:a16="http://schemas.microsoft.com/office/drawing/2014/main" val="1391566519"/>
                    </a:ext>
                  </a:extLst>
                </a:gridCol>
                <a:gridCol w="818179">
                  <a:extLst>
                    <a:ext uri="{9D8B030D-6E8A-4147-A177-3AD203B41FA5}">
                      <a16:colId xmlns:a16="http://schemas.microsoft.com/office/drawing/2014/main" val="1154974034"/>
                    </a:ext>
                  </a:extLst>
                </a:gridCol>
                <a:gridCol w="818179">
                  <a:extLst>
                    <a:ext uri="{9D8B030D-6E8A-4147-A177-3AD203B41FA5}">
                      <a16:colId xmlns:a16="http://schemas.microsoft.com/office/drawing/2014/main" val="3101215557"/>
                    </a:ext>
                  </a:extLst>
                </a:gridCol>
              </a:tblGrid>
              <a:tr h="642154">
                <a:tc>
                  <a:txBody>
                    <a:bodyPr/>
                    <a:lstStyle/>
                    <a:p>
                      <a:pPr>
                        <a:spcAft>
                          <a:spcPts val="600"/>
                        </a:spcAft>
                        <a:buNone/>
                      </a:pPr>
                      <a:r>
                        <a:rPr lang="en-GB" sz="1100" dirty="0">
                          <a:solidFill>
                            <a:srgbClr val="FFFFFF"/>
                          </a:solidFill>
                          <a:effectLst/>
                          <a:latin typeface="Poppins" panose="00000500000000000000" pitchFamily="2" charset="0"/>
                          <a:ea typeface="Poppins" panose="00000500000000000000" pitchFamily="2" charset="0"/>
                        </a:rPr>
                        <a:t>Outcome or impact</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35341"/>
                    </a:solidFill>
                  </a:tcPr>
                </a:tc>
                <a:tc>
                  <a:txBody>
                    <a:bodyPr/>
                    <a:lstStyle/>
                    <a:p>
                      <a:pPr>
                        <a:spcAft>
                          <a:spcPts val="600"/>
                        </a:spcAft>
                        <a:buNone/>
                      </a:pPr>
                      <a:r>
                        <a:rPr lang="en-GB" sz="1100" dirty="0">
                          <a:solidFill>
                            <a:srgbClr val="FFFFFF"/>
                          </a:solidFill>
                          <a:effectLst/>
                          <a:latin typeface="Poppins" panose="00000500000000000000" pitchFamily="2" charset="0"/>
                          <a:ea typeface="Poppins" panose="00000500000000000000" pitchFamily="2" charset="0"/>
                        </a:rPr>
                        <a:t>Delivery grantee count (/20)</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35341"/>
                    </a:solidFill>
                  </a:tcPr>
                </a:tc>
                <a:tc>
                  <a:txBody>
                    <a:bodyPr/>
                    <a:lstStyle/>
                    <a:p>
                      <a:pPr>
                        <a:spcAft>
                          <a:spcPts val="600"/>
                        </a:spcAft>
                        <a:buNone/>
                      </a:pPr>
                      <a:r>
                        <a:rPr lang="en-GB" sz="1100">
                          <a:solidFill>
                            <a:srgbClr val="FFFFFF"/>
                          </a:solidFill>
                          <a:effectLst/>
                          <a:latin typeface="Poppins" panose="00000500000000000000" pitchFamily="2" charset="0"/>
                          <a:ea typeface="Poppins" panose="00000500000000000000" pitchFamily="2" charset="0"/>
                        </a:rPr>
                        <a:t>Enabling grantee count (/17)</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35341"/>
                    </a:solidFill>
                  </a:tcPr>
                </a:tc>
                <a:tc>
                  <a:txBody>
                    <a:bodyPr/>
                    <a:lstStyle/>
                    <a:p>
                      <a:pPr>
                        <a:spcAft>
                          <a:spcPts val="600"/>
                        </a:spcAft>
                        <a:buNone/>
                      </a:pPr>
                      <a:r>
                        <a:rPr lang="en-GB" sz="1100" dirty="0">
                          <a:solidFill>
                            <a:srgbClr val="FFFFFF"/>
                          </a:solidFill>
                          <a:effectLst/>
                          <a:latin typeface="Poppins" panose="00000500000000000000" pitchFamily="2" charset="0"/>
                          <a:ea typeface="Poppins" panose="00000500000000000000" pitchFamily="2" charset="0"/>
                        </a:rPr>
                        <a:t>Micro grantee count (/10)</a:t>
                      </a:r>
                      <a:endParaRPr lang="en-GB" sz="1100" dirty="0">
                        <a:effectLst/>
                        <a:latin typeface="Poppins" panose="00000500000000000000" pitchFamily="2" charset="0"/>
                        <a:ea typeface="Poppins" panose="00000500000000000000" pitchFamily="2" charset="0"/>
                      </a:endParaRPr>
                    </a:p>
                  </a:txBody>
                  <a:tcPr marL="49978" marR="499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35341"/>
                    </a:solidFill>
                  </a:tcPr>
                </a:tc>
                <a:extLst>
                  <a:ext uri="{0D108BD9-81ED-4DB2-BD59-A6C34878D82A}">
                    <a16:rowId xmlns:a16="http://schemas.microsoft.com/office/drawing/2014/main" val="1748489"/>
                  </a:ext>
                </a:extLst>
              </a:tr>
              <a:tr h="350217">
                <a:tc>
                  <a:txBody>
                    <a:bodyPr/>
                    <a:lstStyle/>
                    <a:p>
                      <a:pPr>
                        <a:lnSpc>
                          <a:spcPct val="114000"/>
                        </a:lnSpc>
                        <a:spcAft>
                          <a:spcPts val="600"/>
                        </a:spcAft>
                        <a:buNone/>
                      </a:pPr>
                      <a:r>
                        <a:rPr lang="en-GB" sz="1100" b="1" dirty="0">
                          <a:effectLst/>
                          <a:latin typeface="Poppins" panose="00000500000000000000" pitchFamily="2" charset="0"/>
                          <a:ea typeface="Poppins" panose="00000500000000000000" pitchFamily="2" charset="0"/>
                        </a:rPr>
                        <a:t>Access to healthier behaviour resources (O-21)</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b="1" dirty="0">
                          <a:effectLst/>
                          <a:latin typeface="Poppins" panose="00000500000000000000" pitchFamily="2" charset="0"/>
                          <a:ea typeface="Poppins" panose="00000500000000000000" pitchFamily="2" charset="0"/>
                        </a:rPr>
                        <a:t>15</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3</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b="1" dirty="0">
                          <a:effectLst/>
                          <a:latin typeface="Poppins" panose="00000500000000000000" pitchFamily="2" charset="0"/>
                          <a:ea typeface="Poppins" panose="00000500000000000000" pitchFamily="2" charset="0"/>
                        </a:rPr>
                        <a:t>7</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287904"/>
                  </a:ext>
                </a:extLst>
              </a:tr>
              <a:tr h="350217">
                <a:tc>
                  <a:txBody>
                    <a:bodyPr/>
                    <a:lstStyle/>
                    <a:p>
                      <a:pPr>
                        <a:lnSpc>
                          <a:spcPct val="114000"/>
                        </a:lnSpc>
                        <a:spcAft>
                          <a:spcPts val="600"/>
                        </a:spcAft>
                        <a:buNone/>
                      </a:pPr>
                      <a:r>
                        <a:rPr lang="en-GB" sz="1100" b="1" dirty="0">
                          <a:solidFill>
                            <a:srgbClr val="000000"/>
                          </a:solidFill>
                          <a:effectLst/>
                          <a:latin typeface="Poppins" panose="00000500000000000000" pitchFamily="2" charset="0"/>
                          <a:ea typeface="Poppins" panose="00000500000000000000" pitchFamily="2" charset="0"/>
                        </a:rPr>
                        <a:t>Application of healthier behaviours (O-22)</a:t>
                      </a:r>
                      <a:endParaRPr lang="en-GB" sz="1100" b="1"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b="1" dirty="0">
                          <a:solidFill>
                            <a:srgbClr val="000000"/>
                          </a:solidFill>
                          <a:effectLst/>
                          <a:latin typeface="Poppins" panose="00000500000000000000" pitchFamily="2" charset="0"/>
                          <a:ea typeface="Poppins" panose="00000500000000000000" pitchFamily="2" charset="0"/>
                        </a:rPr>
                        <a:t>14</a:t>
                      </a:r>
                      <a:endParaRPr lang="en-GB" sz="1100" b="1"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a:solidFill>
                            <a:srgbClr val="000000"/>
                          </a:solidFill>
                          <a:effectLst/>
                          <a:latin typeface="Poppins" panose="00000500000000000000" pitchFamily="2" charset="0"/>
                          <a:ea typeface="Poppins" panose="00000500000000000000" pitchFamily="2" charset="0"/>
                        </a:rPr>
                        <a:t>- </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a:solidFill>
                            <a:srgbClr val="000000"/>
                          </a:solidFill>
                          <a:effectLst/>
                          <a:latin typeface="Poppins" panose="00000500000000000000" pitchFamily="2" charset="0"/>
                          <a:ea typeface="Poppins" panose="00000500000000000000" pitchFamily="2" charset="0"/>
                        </a:rPr>
                        <a:t>5</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1341772767"/>
                  </a:ext>
                </a:extLst>
              </a:tr>
              <a:tr h="350217">
                <a:tc>
                  <a:txBody>
                    <a:bodyPr/>
                    <a:lstStyle/>
                    <a:p>
                      <a:pPr>
                        <a:lnSpc>
                          <a:spcPct val="114000"/>
                        </a:lnSpc>
                        <a:spcAft>
                          <a:spcPts val="600"/>
                        </a:spcAft>
                        <a:buNone/>
                      </a:pPr>
                      <a:r>
                        <a:rPr lang="en-GB" sz="1100" dirty="0">
                          <a:effectLst/>
                          <a:latin typeface="Poppins" panose="00000500000000000000" pitchFamily="2" charset="0"/>
                          <a:ea typeface="Poppins" panose="00000500000000000000" pitchFamily="2" charset="0"/>
                        </a:rPr>
                        <a:t>Increased awareness/ access to long term condition support (O-27)</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a:effectLst/>
                          <a:latin typeface="Poppins" panose="00000500000000000000" pitchFamily="2" charset="0"/>
                          <a:ea typeface="Poppins" panose="00000500000000000000" pitchFamily="2" charset="0"/>
                        </a:rPr>
                        <a:t>10</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3</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4636945"/>
                  </a:ext>
                </a:extLst>
              </a:tr>
              <a:tr h="350217">
                <a:tc>
                  <a:txBody>
                    <a:bodyPr/>
                    <a:lstStyle/>
                    <a:p>
                      <a:pP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Increased awareness/ access to mental health support (O-26)</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11</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2</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b="1" dirty="0">
                          <a:solidFill>
                            <a:srgbClr val="000000"/>
                          </a:solidFill>
                          <a:effectLst/>
                          <a:latin typeface="Poppins" panose="00000500000000000000" pitchFamily="2" charset="0"/>
                          <a:ea typeface="Poppins" panose="00000500000000000000" pitchFamily="2" charset="0"/>
                        </a:rPr>
                        <a:t>6</a:t>
                      </a:r>
                      <a:endParaRPr lang="en-GB" sz="1100" b="1"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4031920028"/>
                  </a:ext>
                </a:extLst>
              </a:tr>
              <a:tr h="350217">
                <a:tc>
                  <a:txBody>
                    <a:bodyPr/>
                    <a:lstStyle/>
                    <a:p>
                      <a:pPr>
                        <a:lnSpc>
                          <a:spcPct val="114000"/>
                        </a:lnSpc>
                        <a:spcAft>
                          <a:spcPts val="600"/>
                        </a:spcAft>
                        <a:buNone/>
                      </a:pPr>
                      <a:r>
                        <a:rPr lang="en-GB" sz="1100">
                          <a:effectLst/>
                          <a:latin typeface="Poppins" panose="00000500000000000000" pitchFamily="2" charset="0"/>
                          <a:ea typeface="Poppins" panose="00000500000000000000" pitchFamily="2" charset="0"/>
                        </a:rPr>
                        <a:t>Increased participation in groups/ activities (O-20)</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7</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3</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3</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3753269"/>
                  </a:ext>
                </a:extLst>
              </a:tr>
              <a:tr h="350217">
                <a:tc>
                  <a:txBody>
                    <a:bodyPr/>
                    <a:lstStyle/>
                    <a:p>
                      <a:pPr>
                        <a:lnSpc>
                          <a:spcPct val="114000"/>
                        </a:lnSpc>
                        <a:spcAft>
                          <a:spcPts val="600"/>
                        </a:spcAft>
                        <a:buNone/>
                      </a:pPr>
                      <a:r>
                        <a:rPr lang="en-GB" sz="1100" b="1" dirty="0">
                          <a:solidFill>
                            <a:srgbClr val="000000"/>
                          </a:solidFill>
                          <a:effectLst/>
                          <a:latin typeface="Poppins" panose="00000500000000000000" pitchFamily="2" charset="0"/>
                          <a:ea typeface="Poppins" panose="00000500000000000000" pitchFamily="2" charset="0"/>
                        </a:rPr>
                        <a:t>Capability to support own mental health (O-24)</a:t>
                      </a:r>
                      <a:endParaRPr lang="en-GB" sz="1100" b="1"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b="1">
                          <a:solidFill>
                            <a:srgbClr val="000000"/>
                          </a:solidFill>
                          <a:effectLst/>
                          <a:latin typeface="Poppins" panose="00000500000000000000" pitchFamily="2" charset="0"/>
                          <a:ea typeface="Poppins" panose="00000500000000000000" pitchFamily="2" charset="0"/>
                        </a:rPr>
                        <a:t>16</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2</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b="1" dirty="0">
                          <a:solidFill>
                            <a:srgbClr val="000000"/>
                          </a:solidFill>
                          <a:effectLst/>
                          <a:latin typeface="Poppins" panose="00000500000000000000" pitchFamily="2" charset="0"/>
                          <a:ea typeface="Poppins" panose="00000500000000000000" pitchFamily="2" charset="0"/>
                        </a:rPr>
                        <a:t>6</a:t>
                      </a:r>
                      <a:endParaRPr lang="en-GB" sz="1100" b="1"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2455072715"/>
                  </a:ext>
                </a:extLst>
              </a:tr>
              <a:tr h="350217">
                <a:tc>
                  <a:txBody>
                    <a:bodyPr/>
                    <a:lstStyle/>
                    <a:p>
                      <a:pPr>
                        <a:lnSpc>
                          <a:spcPct val="114000"/>
                        </a:lnSpc>
                        <a:spcAft>
                          <a:spcPts val="600"/>
                        </a:spcAft>
                        <a:buNone/>
                      </a:pPr>
                      <a:r>
                        <a:rPr lang="en-GB" sz="1100" dirty="0">
                          <a:effectLst/>
                          <a:latin typeface="Poppins" panose="00000500000000000000" pitchFamily="2" charset="0"/>
                          <a:ea typeface="Poppins" panose="00000500000000000000" pitchFamily="2" charset="0"/>
                        </a:rPr>
                        <a:t>Capability to support own physical health (O-25)</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10</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 </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a:effectLst/>
                          <a:latin typeface="Poppins" panose="00000500000000000000" pitchFamily="2" charset="0"/>
                          <a:ea typeface="Poppins" panose="00000500000000000000" pitchFamily="2" charset="0"/>
                        </a:rPr>
                        <a:t>4</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1631778"/>
                  </a:ext>
                </a:extLst>
              </a:tr>
              <a:tr h="350217">
                <a:tc>
                  <a:txBody>
                    <a:bodyPr/>
                    <a:lstStyle/>
                    <a:p>
                      <a:pPr>
                        <a:lnSpc>
                          <a:spcPct val="114000"/>
                        </a:lnSpc>
                        <a:spcAft>
                          <a:spcPts val="600"/>
                        </a:spcAft>
                        <a:buNone/>
                      </a:pPr>
                      <a:r>
                        <a:rPr lang="en-GB" sz="1100">
                          <a:solidFill>
                            <a:srgbClr val="000000"/>
                          </a:solidFill>
                          <a:effectLst/>
                          <a:latin typeface="Poppins" panose="00000500000000000000" pitchFamily="2" charset="0"/>
                          <a:ea typeface="Poppins" panose="00000500000000000000" pitchFamily="2" charset="0"/>
                        </a:rPr>
                        <a:t>Increase Physical activity (O-28)</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7</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a:solidFill>
                            <a:srgbClr val="000000"/>
                          </a:solidFill>
                          <a:effectLst/>
                          <a:latin typeface="Poppins" panose="00000500000000000000" pitchFamily="2" charset="0"/>
                          <a:ea typeface="Poppins" panose="00000500000000000000" pitchFamily="2" charset="0"/>
                        </a:rPr>
                        <a:t>1</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3</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4115191942"/>
                  </a:ext>
                </a:extLst>
              </a:tr>
              <a:tr h="350217">
                <a:tc>
                  <a:txBody>
                    <a:bodyPr/>
                    <a:lstStyle/>
                    <a:p>
                      <a:pPr>
                        <a:lnSpc>
                          <a:spcPct val="114000"/>
                        </a:lnSpc>
                        <a:spcAft>
                          <a:spcPts val="600"/>
                        </a:spcAft>
                        <a:buNone/>
                      </a:pPr>
                      <a:r>
                        <a:rPr lang="en-GB" sz="1100">
                          <a:effectLst/>
                          <a:latin typeface="Poppins" panose="00000500000000000000" pitchFamily="2" charset="0"/>
                          <a:ea typeface="Poppins" panose="00000500000000000000" pitchFamily="2" charset="0"/>
                        </a:rPr>
                        <a:t>Increase Physical activity - in children (O-29)</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5</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a:effectLst/>
                          <a:latin typeface="Poppins" panose="00000500000000000000" pitchFamily="2" charset="0"/>
                          <a:ea typeface="Poppins" panose="00000500000000000000" pitchFamily="2" charset="0"/>
                        </a:rPr>
                        <a:t>2</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2</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1102501"/>
                  </a:ext>
                </a:extLst>
              </a:tr>
              <a:tr h="350217">
                <a:tc>
                  <a:txBody>
                    <a:bodyPr/>
                    <a:lstStyle/>
                    <a:p>
                      <a:pPr>
                        <a:lnSpc>
                          <a:spcPct val="114000"/>
                        </a:lnSpc>
                        <a:spcAft>
                          <a:spcPts val="600"/>
                        </a:spcAft>
                        <a:buNone/>
                      </a:pPr>
                      <a:r>
                        <a:rPr lang="en-GB" sz="1100">
                          <a:solidFill>
                            <a:srgbClr val="000000"/>
                          </a:solidFill>
                          <a:effectLst/>
                          <a:latin typeface="Poppins" panose="00000500000000000000" pitchFamily="2" charset="0"/>
                          <a:ea typeface="Poppins" panose="00000500000000000000" pitchFamily="2" charset="0"/>
                        </a:rPr>
                        <a:t>Physical health improvements (Im-9)</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a:solidFill>
                            <a:srgbClr val="000000"/>
                          </a:solidFill>
                          <a:effectLst/>
                          <a:latin typeface="Poppins" panose="00000500000000000000" pitchFamily="2" charset="0"/>
                          <a:ea typeface="Poppins" panose="00000500000000000000" pitchFamily="2" charset="0"/>
                        </a:rPr>
                        <a:t>8</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2</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2</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1051898765"/>
                  </a:ext>
                </a:extLst>
              </a:tr>
              <a:tr h="350217">
                <a:tc>
                  <a:txBody>
                    <a:bodyPr/>
                    <a:lstStyle/>
                    <a:p>
                      <a:pPr>
                        <a:lnSpc>
                          <a:spcPct val="114000"/>
                        </a:lnSpc>
                        <a:spcAft>
                          <a:spcPts val="600"/>
                        </a:spcAft>
                        <a:buNone/>
                      </a:pPr>
                      <a:r>
                        <a:rPr lang="en-GB" sz="1100" b="1">
                          <a:effectLst/>
                          <a:latin typeface="Poppins" panose="00000500000000000000" pitchFamily="2" charset="0"/>
                          <a:ea typeface="Poppins" panose="00000500000000000000" pitchFamily="2" charset="0"/>
                        </a:rPr>
                        <a:t>Wellbeing improvements (Im-8)</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b="1">
                          <a:effectLst/>
                          <a:latin typeface="Poppins" panose="00000500000000000000" pitchFamily="2" charset="0"/>
                          <a:ea typeface="Poppins" panose="00000500000000000000" pitchFamily="2" charset="0"/>
                        </a:rPr>
                        <a:t>18</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5</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b="1" dirty="0">
                          <a:effectLst/>
                          <a:latin typeface="Poppins" panose="00000500000000000000" pitchFamily="2" charset="0"/>
                          <a:ea typeface="Poppins" panose="00000500000000000000" pitchFamily="2" charset="0"/>
                        </a:rPr>
                        <a:t>7</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780141"/>
                  </a:ext>
                </a:extLst>
              </a:tr>
              <a:tr h="350217">
                <a:tc>
                  <a:txBody>
                    <a:bodyPr/>
                    <a:lstStyle/>
                    <a:p>
                      <a:pPr>
                        <a:lnSpc>
                          <a:spcPct val="114000"/>
                        </a:lnSpc>
                        <a:spcAft>
                          <a:spcPts val="600"/>
                        </a:spcAft>
                        <a:buNone/>
                      </a:pPr>
                      <a:r>
                        <a:rPr lang="en-GB" sz="1100">
                          <a:solidFill>
                            <a:srgbClr val="000000"/>
                          </a:solidFill>
                          <a:effectLst/>
                          <a:latin typeface="Poppins" panose="00000500000000000000" pitchFamily="2" charset="0"/>
                          <a:ea typeface="Poppins" panose="00000500000000000000" pitchFamily="2" charset="0"/>
                        </a:rPr>
                        <a:t>Better nutrition</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10</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2</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 </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2597002442"/>
                  </a:ext>
                </a:extLst>
              </a:tr>
              <a:tr h="350217">
                <a:tc>
                  <a:txBody>
                    <a:bodyPr/>
                    <a:lstStyle/>
                    <a:p>
                      <a:pPr>
                        <a:lnSpc>
                          <a:spcPct val="114000"/>
                        </a:lnSpc>
                        <a:spcAft>
                          <a:spcPts val="600"/>
                        </a:spcAft>
                        <a:buNone/>
                      </a:pPr>
                      <a:r>
                        <a:rPr lang="en-GB" sz="1100" b="1">
                          <a:effectLst/>
                          <a:latin typeface="Poppins" panose="00000500000000000000" pitchFamily="2" charset="0"/>
                          <a:ea typeface="Poppins" panose="00000500000000000000" pitchFamily="2" charset="0"/>
                        </a:rPr>
                        <a:t>Social connection (Im-5)</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b="1">
                          <a:effectLst/>
                          <a:latin typeface="Poppins" panose="00000500000000000000" pitchFamily="2" charset="0"/>
                          <a:ea typeface="Poppins" panose="00000500000000000000" pitchFamily="2" charset="0"/>
                        </a:rPr>
                        <a:t>19</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5</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b="1" dirty="0">
                          <a:effectLst/>
                          <a:latin typeface="Poppins" panose="00000500000000000000" pitchFamily="2" charset="0"/>
                          <a:ea typeface="Poppins" panose="00000500000000000000" pitchFamily="2" charset="0"/>
                        </a:rPr>
                        <a:t>9</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3098239"/>
                  </a:ext>
                </a:extLst>
              </a:tr>
              <a:tr h="350217">
                <a:tc>
                  <a:txBody>
                    <a:bodyPr/>
                    <a:lstStyle/>
                    <a:p>
                      <a:pPr>
                        <a:lnSpc>
                          <a:spcPct val="114000"/>
                        </a:lnSpc>
                        <a:spcAft>
                          <a:spcPts val="600"/>
                        </a:spcAft>
                        <a:buNone/>
                      </a:pPr>
                      <a:r>
                        <a:rPr lang="en-GB" sz="1100" b="1" dirty="0">
                          <a:solidFill>
                            <a:srgbClr val="000000"/>
                          </a:solidFill>
                          <a:effectLst/>
                          <a:latin typeface="Poppins" panose="00000500000000000000" pitchFamily="2" charset="0"/>
                          <a:ea typeface="Poppins" panose="00000500000000000000" pitchFamily="2" charset="0"/>
                        </a:rPr>
                        <a:t>Reduced isolation/ loneliness (Im-6)</a:t>
                      </a:r>
                      <a:endParaRPr lang="en-GB" sz="1100" b="1"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b="1" dirty="0">
                          <a:solidFill>
                            <a:srgbClr val="000000"/>
                          </a:solidFill>
                          <a:effectLst/>
                          <a:latin typeface="Poppins" panose="00000500000000000000" pitchFamily="2" charset="0"/>
                          <a:ea typeface="Poppins" panose="00000500000000000000" pitchFamily="2" charset="0"/>
                        </a:rPr>
                        <a:t>18</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dirty="0">
                          <a:solidFill>
                            <a:srgbClr val="000000"/>
                          </a:solidFill>
                          <a:effectLst/>
                          <a:latin typeface="Poppins" panose="00000500000000000000" pitchFamily="2" charset="0"/>
                          <a:ea typeface="Poppins" panose="00000500000000000000" pitchFamily="2" charset="0"/>
                        </a:rPr>
                        <a:t>2</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tc>
                  <a:txBody>
                    <a:bodyPr/>
                    <a:lstStyle/>
                    <a:p>
                      <a:pPr algn="ctr">
                        <a:lnSpc>
                          <a:spcPct val="114000"/>
                        </a:lnSpc>
                        <a:spcAft>
                          <a:spcPts val="600"/>
                        </a:spcAft>
                        <a:buNone/>
                      </a:pPr>
                      <a:r>
                        <a:rPr lang="en-GB" sz="1100" b="1" dirty="0">
                          <a:solidFill>
                            <a:srgbClr val="000000"/>
                          </a:solidFill>
                          <a:effectLst/>
                          <a:latin typeface="Poppins" panose="00000500000000000000" pitchFamily="2" charset="0"/>
                          <a:ea typeface="Poppins" panose="00000500000000000000" pitchFamily="2" charset="0"/>
                        </a:rPr>
                        <a:t>6</a:t>
                      </a:r>
                      <a:endParaRPr lang="en-GB" sz="1100" b="1"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5FCE0"/>
                    </a:solidFill>
                  </a:tcPr>
                </a:tc>
                <a:extLst>
                  <a:ext uri="{0D108BD9-81ED-4DB2-BD59-A6C34878D82A}">
                    <a16:rowId xmlns:a16="http://schemas.microsoft.com/office/drawing/2014/main" val="1966426463"/>
                  </a:ext>
                </a:extLst>
              </a:tr>
              <a:tr h="350217">
                <a:tc>
                  <a:txBody>
                    <a:bodyPr/>
                    <a:lstStyle/>
                    <a:p>
                      <a:pPr>
                        <a:lnSpc>
                          <a:spcPct val="114000"/>
                        </a:lnSpc>
                        <a:spcAft>
                          <a:spcPts val="600"/>
                        </a:spcAft>
                        <a:buNone/>
                      </a:pPr>
                      <a:r>
                        <a:rPr lang="en-GB" sz="1100" b="1">
                          <a:effectLst/>
                          <a:latin typeface="Poppins" panose="00000500000000000000" pitchFamily="2" charset="0"/>
                          <a:ea typeface="Poppins" panose="00000500000000000000" pitchFamily="2" charset="0"/>
                        </a:rPr>
                        <a:t>Increased feelings of safety (Im-7)</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b="1">
                          <a:effectLst/>
                          <a:latin typeface="Poppins" panose="00000500000000000000" pitchFamily="2" charset="0"/>
                          <a:ea typeface="Poppins" panose="00000500000000000000" pitchFamily="2" charset="0"/>
                        </a:rPr>
                        <a:t>17</a:t>
                      </a:r>
                      <a:endParaRPr lang="en-GB" sz="110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dirty="0">
                          <a:effectLst/>
                          <a:latin typeface="Poppins" panose="00000500000000000000" pitchFamily="2" charset="0"/>
                          <a:ea typeface="Poppins" panose="00000500000000000000" pitchFamily="2" charset="0"/>
                        </a:rPr>
                        <a:t> -</a:t>
                      </a: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4000"/>
                        </a:lnSpc>
                        <a:spcAft>
                          <a:spcPts val="600"/>
                        </a:spcAft>
                        <a:buNone/>
                      </a:pPr>
                      <a:r>
                        <a:rPr lang="en-GB" sz="1100" b="1" dirty="0">
                          <a:effectLst/>
                          <a:latin typeface="Poppins" panose="00000500000000000000" pitchFamily="2" charset="0"/>
                          <a:ea typeface="Poppins" panose="00000500000000000000" pitchFamily="2" charset="0"/>
                        </a:rPr>
                        <a:t>8</a:t>
                      </a:r>
                      <a:endParaRPr lang="en-GB" sz="1100" dirty="0">
                        <a:effectLst/>
                        <a:latin typeface="Poppins" panose="00000500000000000000" pitchFamily="2" charset="0"/>
                        <a:ea typeface="Poppins" panose="00000500000000000000" pitchFamily="2" charset="0"/>
                      </a:endParaRPr>
                    </a:p>
                  </a:txBody>
                  <a:tcPr marL="46276" marR="46276" marT="46276" marB="46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2489202"/>
                  </a:ext>
                </a:extLst>
              </a:tr>
            </a:tbl>
          </a:graphicData>
        </a:graphic>
      </p:graphicFrame>
    </p:spTree>
    <p:extLst>
      <p:ext uri="{BB962C8B-B14F-4D97-AF65-F5344CB8AC3E}">
        <p14:creationId xmlns:p14="http://schemas.microsoft.com/office/powerpoint/2010/main" val="29095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EDCEC-DC7C-FD25-E01F-1A9AE4143791}"/>
              </a:ext>
            </a:extLst>
          </p:cNvPr>
          <p:cNvSpPr>
            <a:spLocks noGrp="1"/>
          </p:cNvSpPr>
          <p:nvPr>
            <p:ph type="title"/>
          </p:nvPr>
        </p:nvSpPr>
        <p:spPr>
          <a:xfrm>
            <a:off x="371475" y="404813"/>
            <a:ext cx="8709771" cy="1044000"/>
          </a:xfrm>
        </p:spPr>
        <p:txBody>
          <a:bodyPr>
            <a:noAutofit/>
          </a:bodyPr>
          <a:lstStyle/>
          <a:p>
            <a:r>
              <a:rPr lang="en-GB" sz="3200" dirty="0"/>
              <a:t>Outcomes and impacts – for Greenwich communities</a:t>
            </a:r>
          </a:p>
        </p:txBody>
      </p:sp>
      <p:sp>
        <p:nvSpPr>
          <p:cNvPr id="3" name="Text Placeholder 2">
            <a:extLst>
              <a:ext uri="{FF2B5EF4-FFF2-40B4-BE49-F238E27FC236}">
                <a16:creationId xmlns:a16="http://schemas.microsoft.com/office/drawing/2014/main" id="{9EDEB459-7CFE-410D-6866-6EE38AC311CF}"/>
              </a:ext>
            </a:extLst>
          </p:cNvPr>
          <p:cNvSpPr>
            <a:spLocks noGrp="1"/>
          </p:cNvSpPr>
          <p:nvPr>
            <p:ph type="body" idx="1"/>
          </p:nvPr>
        </p:nvSpPr>
        <p:spPr>
          <a:xfrm>
            <a:off x="371475" y="1613647"/>
            <a:ext cx="7436784" cy="5118847"/>
          </a:xfrm>
          <a:solidFill>
            <a:schemeClr val="accent4">
              <a:lumMod val="20000"/>
              <a:lumOff val="80000"/>
            </a:schemeClr>
          </a:solidFill>
        </p:spPr>
        <p:txBody>
          <a:bodyPr>
            <a:normAutofit lnSpcReduction="10000"/>
          </a:bodyPr>
          <a:lstStyle/>
          <a:p>
            <a:pPr>
              <a:lnSpc>
                <a:spcPct val="134000"/>
              </a:lnSpc>
              <a:spcBef>
                <a:spcPts val="600"/>
              </a:spcBef>
              <a:spcAft>
                <a:spcPts val="600"/>
              </a:spcAft>
            </a:pPr>
            <a:r>
              <a:rPr lang="en-GB" sz="1600" b="0" dirty="0">
                <a:latin typeface="Poppins" panose="00000500000000000000" pitchFamily="2" charset="0"/>
                <a:cs typeface="Poppins" panose="00000500000000000000" pitchFamily="2" charset="0"/>
              </a:rPr>
              <a:t>The following were commonly reported in Wave 2:</a:t>
            </a:r>
          </a:p>
          <a:p>
            <a:pPr>
              <a:lnSpc>
                <a:spcPct val="134000"/>
              </a:lnSpc>
              <a:spcBef>
                <a:spcPts val="600"/>
              </a:spcBef>
              <a:spcAft>
                <a:spcPts val="600"/>
              </a:spcAft>
            </a:pPr>
            <a:r>
              <a:rPr lang="en-GB" sz="1600" dirty="0">
                <a:latin typeface="Poppins" panose="00000500000000000000" pitchFamily="2" charset="0"/>
                <a:cs typeface="Poppins" panose="00000500000000000000" pitchFamily="2" charset="0"/>
              </a:rPr>
              <a:t>1. Increasing social connection</a:t>
            </a:r>
          </a:p>
          <a:p>
            <a:pPr>
              <a:lnSpc>
                <a:spcPct val="134000"/>
              </a:lnSpc>
              <a:spcBef>
                <a:spcPts val="600"/>
              </a:spcBef>
              <a:spcAft>
                <a:spcPts val="600"/>
              </a:spcAft>
            </a:pPr>
            <a:r>
              <a:rPr lang="en-GB" sz="1600" b="0" dirty="0">
                <a:latin typeface="Poppins" panose="00000500000000000000" pitchFamily="2" charset="0"/>
                <a:cs typeface="Poppins" panose="00000500000000000000" pitchFamily="2" charset="0"/>
              </a:rPr>
              <a:t>Wave 2 adds further evidence to there being a </a:t>
            </a:r>
            <a:r>
              <a:rPr lang="en-GB" sz="1600" b="0" u="sng" dirty="0">
                <a:latin typeface="Poppins" panose="00000500000000000000" pitchFamily="2" charset="0"/>
                <a:cs typeface="Poppins" panose="00000500000000000000" pitchFamily="2" charset="0"/>
              </a:rPr>
              <a:t>positive relationship </a:t>
            </a:r>
            <a:r>
              <a:rPr lang="en-GB" sz="1600" b="0" dirty="0">
                <a:latin typeface="Poppins" panose="00000500000000000000" pitchFamily="2" charset="0"/>
                <a:cs typeface="Poppins" panose="00000500000000000000" pitchFamily="2" charset="0"/>
              </a:rPr>
              <a:t>between increasing social connection and helping to address health inequalities. </a:t>
            </a:r>
          </a:p>
          <a:p>
            <a:pPr>
              <a:lnSpc>
                <a:spcPct val="134000"/>
              </a:lnSpc>
              <a:spcBef>
                <a:spcPts val="600"/>
              </a:spcBef>
              <a:spcAft>
                <a:spcPts val="600"/>
              </a:spcAft>
            </a:pPr>
            <a:r>
              <a:rPr lang="en-GB" sz="1600" dirty="0">
                <a:latin typeface="Poppins" panose="00000500000000000000" pitchFamily="2" charset="0"/>
                <a:cs typeface="Poppins" panose="00000500000000000000" pitchFamily="2" charset="0"/>
              </a:rPr>
              <a:t>2. Improvements in subjective wellbeing</a:t>
            </a:r>
          </a:p>
          <a:p>
            <a:pPr>
              <a:lnSpc>
                <a:spcPct val="134000"/>
              </a:lnSpc>
              <a:spcBef>
                <a:spcPts val="600"/>
              </a:spcBef>
              <a:spcAft>
                <a:spcPts val="600"/>
              </a:spcAft>
            </a:pPr>
            <a:r>
              <a:rPr lang="en-GB" sz="1600" b="0" dirty="0">
                <a:latin typeface="Poppins" panose="00000500000000000000" pitchFamily="2" charset="0"/>
                <a:cs typeface="Poppins" panose="00000500000000000000" pitchFamily="2" charset="0"/>
              </a:rPr>
              <a:t>In Wave 2, there are more examples of projects improving people’s wellbeing, including children and those with SEND needs. </a:t>
            </a:r>
          </a:p>
          <a:p>
            <a:pPr>
              <a:lnSpc>
                <a:spcPct val="134000"/>
              </a:lnSpc>
              <a:spcBef>
                <a:spcPts val="600"/>
              </a:spcBef>
              <a:spcAft>
                <a:spcPts val="600"/>
              </a:spcAft>
            </a:pPr>
            <a:r>
              <a:rPr lang="en-GB" sz="1600" dirty="0">
                <a:latin typeface="Poppins" panose="00000500000000000000" pitchFamily="2" charset="0"/>
                <a:cs typeface="Poppins" panose="00000500000000000000" pitchFamily="2" charset="0"/>
              </a:rPr>
              <a:t>3. Providing access and awareness of healthier behaviours, support and resources.</a:t>
            </a:r>
          </a:p>
          <a:p>
            <a:pPr>
              <a:lnSpc>
                <a:spcPct val="134000"/>
              </a:lnSpc>
              <a:spcBef>
                <a:spcPts val="600"/>
              </a:spcBef>
              <a:spcAft>
                <a:spcPts val="600"/>
              </a:spcAft>
            </a:pPr>
            <a:r>
              <a:rPr lang="en-GB" sz="1600" b="0" u="sng" dirty="0">
                <a:latin typeface="Poppins" panose="00000500000000000000" pitchFamily="2" charset="0"/>
                <a:cs typeface="Poppins" panose="00000500000000000000" pitchFamily="2" charset="0"/>
              </a:rPr>
              <a:t>For example</a:t>
            </a:r>
            <a:r>
              <a:rPr lang="en-GB" sz="1600" b="0" dirty="0">
                <a:latin typeface="Poppins" panose="00000500000000000000" pitchFamily="2" charset="0"/>
                <a:cs typeface="Poppins" panose="00000500000000000000" pitchFamily="2" charset="0"/>
              </a:rPr>
              <a:t>, providing welcoming, enjoyable ways for participants to gain support and improve their knowledge and health, whilst building bonds with those with similar lived experience.</a:t>
            </a:r>
          </a:p>
        </p:txBody>
      </p:sp>
      <p:pic>
        <p:nvPicPr>
          <p:cNvPr id="5" name="Google Shape;64;p6" descr="A black background with a black square&#10;&#10;Description automatically generated with medium confidence">
            <a:extLst>
              <a:ext uri="{FF2B5EF4-FFF2-40B4-BE49-F238E27FC236}">
                <a16:creationId xmlns:a16="http://schemas.microsoft.com/office/drawing/2014/main" id="{B1F12AEE-D310-F40D-1E37-E005B93FAA7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pic>
        <p:nvPicPr>
          <p:cNvPr id="15" name="Picture 14">
            <a:extLst>
              <a:ext uri="{FF2B5EF4-FFF2-40B4-BE49-F238E27FC236}">
                <a16:creationId xmlns:a16="http://schemas.microsoft.com/office/drawing/2014/main" id="{69B7A79B-2409-98F2-2B14-2C60FF223AD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092741" y="3532094"/>
            <a:ext cx="3830318" cy="3200400"/>
          </a:xfrm>
          <a:prstGeom prst="rect">
            <a:avLst/>
          </a:prstGeom>
        </p:spPr>
      </p:pic>
    </p:spTree>
    <p:extLst>
      <p:ext uri="{BB962C8B-B14F-4D97-AF65-F5344CB8AC3E}">
        <p14:creationId xmlns:p14="http://schemas.microsoft.com/office/powerpoint/2010/main" val="3677577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DF6FA-D8C7-17B7-6E22-F9D344FD136E}"/>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392AA55E-E112-9197-5957-6DA9C323F707}"/>
              </a:ext>
            </a:extLst>
          </p:cNvPr>
          <p:cNvSpPr>
            <a:spLocks noGrp="1"/>
          </p:cNvSpPr>
          <p:nvPr>
            <p:ph type="body" idx="1"/>
          </p:nvPr>
        </p:nvSpPr>
        <p:spPr>
          <a:xfrm>
            <a:off x="609601" y="1574365"/>
            <a:ext cx="5090862" cy="512762"/>
          </a:xfrm>
        </p:spPr>
        <p:txBody>
          <a:bodyPr>
            <a:normAutofit/>
          </a:bodyPr>
          <a:lstStyle/>
          <a:p>
            <a:pPr marL="0" indent="0">
              <a:spcBef>
                <a:spcPts val="600"/>
              </a:spcBef>
            </a:pPr>
            <a:r>
              <a:rPr lang="en-GB" sz="1600" b="0" dirty="0"/>
              <a:t>Delivery grantees - </a:t>
            </a:r>
            <a:r>
              <a:rPr lang="en-GB" sz="1600" b="0" dirty="0">
                <a:solidFill>
                  <a:schemeClr val="accent1"/>
                </a:solidFill>
              </a:rPr>
              <a:t>large</a:t>
            </a:r>
            <a:r>
              <a:rPr lang="en-GB" sz="1600" b="0" dirty="0"/>
              <a:t> impacts:</a:t>
            </a:r>
          </a:p>
        </p:txBody>
      </p:sp>
      <p:sp>
        <p:nvSpPr>
          <p:cNvPr id="7" name="TextBox 6">
            <a:extLst>
              <a:ext uri="{FF2B5EF4-FFF2-40B4-BE49-F238E27FC236}">
                <a16:creationId xmlns:a16="http://schemas.microsoft.com/office/drawing/2014/main" id="{D2E008BC-443B-3FFB-25A1-4069E9D4015F}"/>
              </a:ext>
            </a:extLst>
          </p:cNvPr>
          <p:cNvSpPr txBox="1"/>
          <p:nvPr/>
        </p:nvSpPr>
        <p:spPr>
          <a:xfrm>
            <a:off x="609601" y="3487121"/>
            <a:ext cx="5090862" cy="584775"/>
          </a:xfrm>
          <a:prstGeom prst="rect">
            <a:avLst/>
          </a:prstGeom>
          <a:solidFill>
            <a:schemeClr val="bg2">
              <a:lumMod val="60000"/>
              <a:lumOff val="40000"/>
            </a:schemeClr>
          </a:solidFill>
        </p:spPr>
        <p:txBody>
          <a:bodyPr wrap="square">
            <a:spAutoFit/>
          </a:bodyPr>
          <a:lstStyle/>
          <a:p>
            <a:pPr marL="342900" marR="0" lvl="0" indent="-342900" algn="l" defTabSz="914400" rtl="0" eaLnBrk="1" fontAlgn="auto" latinLnBrk="0" hangingPunct="1">
              <a:lnSpc>
                <a:spcPct val="100000"/>
              </a:lnSpc>
              <a:spcBef>
                <a:spcPts val="600"/>
              </a:spcBef>
              <a:spcAft>
                <a:spcPts val="0"/>
              </a:spcAft>
              <a:buClr>
                <a:srgbClr val="000000"/>
              </a:buClr>
              <a:buSzPts val="1800"/>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latin typeface="Poppins"/>
                <a:cs typeface="Poppins"/>
                <a:sym typeface="Poppins"/>
              </a:rPr>
              <a:t>Community access to healthy behaviour resources &amp; application of such behaviours. </a:t>
            </a:r>
          </a:p>
        </p:txBody>
      </p:sp>
      <p:sp>
        <p:nvSpPr>
          <p:cNvPr id="11" name="TextBox 10">
            <a:extLst>
              <a:ext uri="{FF2B5EF4-FFF2-40B4-BE49-F238E27FC236}">
                <a16:creationId xmlns:a16="http://schemas.microsoft.com/office/drawing/2014/main" id="{64C3A2AF-E40C-EED9-467E-D18650745D40}"/>
              </a:ext>
            </a:extLst>
          </p:cNvPr>
          <p:cNvSpPr txBox="1"/>
          <p:nvPr/>
        </p:nvSpPr>
        <p:spPr>
          <a:xfrm>
            <a:off x="609601" y="2773355"/>
            <a:ext cx="5090862" cy="584775"/>
          </a:xfrm>
          <a:prstGeom prst="rect">
            <a:avLst/>
          </a:prstGeom>
          <a:solidFill>
            <a:schemeClr val="bg2">
              <a:lumMod val="60000"/>
              <a:lumOff val="40000"/>
            </a:schemeClr>
          </a:solidFill>
        </p:spPr>
        <p:txBody>
          <a:bodyPr wrap="square">
            <a:spAutoFit/>
          </a:bodyPr>
          <a:lstStyle/>
          <a:p>
            <a:pPr marL="342900" marR="0" lvl="0" indent="-342900" algn="l" defTabSz="914400" rtl="0" eaLnBrk="1" fontAlgn="auto" latinLnBrk="0" hangingPunct="1">
              <a:lnSpc>
                <a:spcPct val="100000"/>
              </a:lnSpc>
              <a:spcBef>
                <a:spcPts val="600"/>
              </a:spcBef>
              <a:spcAft>
                <a:spcPts val="0"/>
              </a:spcAft>
              <a:buClr>
                <a:srgbClr val="000000"/>
              </a:buClr>
              <a:buSzPts val="1800"/>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latin typeface="Poppins"/>
                <a:cs typeface="Poppins"/>
                <a:sym typeface="Poppins"/>
              </a:rPr>
              <a:t>Reduced isolation </a:t>
            </a:r>
            <a:r>
              <a:rPr lang="en-GB" sz="1600" dirty="0">
                <a:latin typeface="Poppins"/>
                <a:cs typeface="Poppins"/>
                <a:sym typeface="Poppins"/>
              </a:rPr>
              <a:t>and</a:t>
            </a:r>
            <a:r>
              <a:rPr kumimoji="0" lang="en-GB" sz="1600" b="0" i="0" u="none" strike="noStrike" kern="0" cap="none" spc="0" normalizeH="0" baseline="0" noProof="0" dirty="0">
                <a:ln>
                  <a:noFill/>
                </a:ln>
                <a:solidFill>
                  <a:srgbClr val="000000"/>
                </a:solidFill>
                <a:effectLst/>
                <a:uLnTx/>
                <a:uFillTx/>
                <a:latin typeface="Poppins"/>
                <a:cs typeface="Poppins"/>
                <a:sym typeface="Poppins"/>
              </a:rPr>
              <a:t> increased feelings of safety</a:t>
            </a:r>
            <a:r>
              <a:rPr lang="en-GB" sz="1600" dirty="0">
                <a:latin typeface="Poppins"/>
                <a:cs typeface="Poppins"/>
                <a:sym typeface="Poppins"/>
              </a:rPr>
              <a:t>.</a:t>
            </a:r>
            <a:endParaRPr kumimoji="0" lang="en-GB" sz="1600" b="0" i="0" u="none" strike="noStrike" kern="0" cap="none" spc="0" normalizeH="0" baseline="0" noProof="0" dirty="0">
              <a:ln>
                <a:noFill/>
              </a:ln>
              <a:solidFill>
                <a:srgbClr val="000000"/>
              </a:solidFill>
              <a:effectLst/>
              <a:uLnTx/>
              <a:uFillTx/>
              <a:latin typeface="Poppins"/>
              <a:cs typeface="Poppins"/>
              <a:sym typeface="Poppins"/>
            </a:endParaRPr>
          </a:p>
        </p:txBody>
      </p:sp>
      <p:sp>
        <p:nvSpPr>
          <p:cNvPr id="15" name="TextBox 14">
            <a:extLst>
              <a:ext uri="{FF2B5EF4-FFF2-40B4-BE49-F238E27FC236}">
                <a16:creationId xmlns:a16="http://schemas.microsoft.com/office/drawing/2014/main" id="{3359F83D-FFAA-D61B-837A-05DDCB1645A5}"/>
              </a:ext>
            </a:extLst>
          </p:cNvPr>
          <p:cNvSpPr txBox="1"/>
          <p:nvPr/>
        </p:nvSpPr>
        <p:spPr>
          <a:xfrm>
            <a:off x="609601" y="2056149"/>
            <a:ext cx="5090862" cy="584775"/>
          </a:xfrm>
          <a:prstGeom prst="rect">
            <a:avLst/>
          </a:prstGeom>
          <a:solidFill>
            <a:schemeClr val="bg2">
              <a:lumMod val="60000"/>
              <a:lumOff val="40000"/>
            </a:schemeClr>
          </a:solidFill>
        </p:spPr>
        <p:txBody>
          <a:bodyPr wrap="square">
            <a:spAutoFit/>
          </a:bodyPr>
          <a:lstStyle/>
          <a:p>
            <a:pPr marL="342900" marR="0" lvl="0" indent="-342900" algn="l" defTabSz="914400" rtl="0" eaLnBrk="1" fontAlgn="auto" latinLnBrk="0" hangingPunct="1">
              <a:lnSpc>
                <a:spcPct val="100000"/>
              </a:lnSpc>
              <a:spcBef>
                <a:spcPts val="600"/>
              </a:spcBef>
              <a:spcAft>
                <a:spcPts val="0"/>
              </a:spcAft>
              <a:buClr>
                <a:srgbClr val="000000"/>
              </a:buClr>
              <a:buSzPts val="1800"/>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latin typeface="Poppins"/>
                <a:cs typeface="Poppins"/>
                <a:sym typeface="Poppins"/>
              </a:rPr>
              <a:t>Improved awareness of and access to support for long-term conditions.</a:t>
            </a:r>
          </a:p>
        </p:txBody>
      </p:sp>
      <p:sp>
        <p:nvSpPr>
          <p:cNvPr id="17" name="TextBox 16">
            <a:extLst>
              <a:ext uri="{FF2B5EF4-FFF2-40B4-BE49-F238E27FC236}">
                <a16:creationId xmlns:a16="http://schemas.microsoft.com/office/drawing/2014/main" id="{E57FDC9E-B852-9963-587B-D7B0ABC49BBD}"/>
              </a:ext>
            </a:extLst>
          </p:cNvPr>
          <p:cNvSpPr txBox="1"/>
          <p:nvPr/>
        </p:nvSpPr>
        <p:spPr>
          <a:xfrm>
            <a:off x="609601" y="4221781"/>
            <a:ext cx="5090862" cy="338554"/>
          </a:xfrm>
          <a:prstGeom prst="rect">
            <a:avLst/>
          </a:prstGeom>
          <a:solidFill>
            <a:schemeClr val="bg2">
              <a:lumMod val="60000"/>
              <a:lumOff val="40000"/>
            </a:schemeClr>
          </a:solidFill>
        </p:spPr>
        <p:txBody>
          <a:bodyPr wrap="square">
            <a:spAutoFit/>
          </a:bodyPr>
          <a:lstStyle/>
          <a:p>
            <a:pPr marL="285750" indent="-285750">
              <a:buFont typeface="Arial" panose="020B0604020202020204" pitchFamily="34" charset="0"/>
              <a:buChar char="•"/>
            </a:pPr>
            <a:r>
              <a:rPr lang="en-GB" sz="1600" dirty="0">
                <a:latin typeface="Poppins" panose="00000500000000000000" pitchFamily="2" charset="0"/>
                <a:ea typeface="Poppins" panose="00000500000000000000" pitchFamily="2" charset="0"/>
              </a:rPr>
              <a:t>I</a:t>
            </a:r>
            <a:r>
              <a:rPr lang="en-GB" sz="1600" dirty="0">
                <a:effectLst/>
                <a:latin typeface="Poppins" panose="00000500000000000000" pitchFamily="2" charset="0"/>
                <a:ea typeface="Poppins" panose="00000500000000000000" pitchFamily="2" charset="0"/>
              </a:rPr>
              <a:t>ncreased participation in groups/  activitie</a:t>
            </a:r>
            <a:r>
              <a:rPr lang="en-GB" sz="1600" dirty="0">
                <a:latin typeface="Poppins" panose="00000500000000000000" pitchFamily="2" charset="0"/>
                <a:ea typeface="Poppins" panose="00000500000000000000" pitchFamily="2" charset="0"/>
              </a:rPr>
              <a:t>s.</a:t>
            </a:r>
            <a:r>
              <a:rPr lang="en-GB" sz="1600" dirty="0">
                <a:effectLst/>
                <a:latin typeface="Poppins" panose="00000500000000000000" pitchFamily="2" charset="0"/>
                <a:ea typeface="Poppins" panose="00000500000000000000" pitchFamily="2" charset="0"/>
              </a:rPr>
              <a:t> </a:t>
            </a:r>
            <a:endParaRPr lang="en-GB" sz="2800" dirty="0"/>
          </a:p>
        </p:txBody>
      </p:sp>
      <p:sp>
        <p:nvSpPr>
          <p:cNvPr id="19" name="TextBox 18">
            <a:extLst>
              <a:ext uri="{FF2B5EF4-FFF2-40B4-BE49-F238E27FC236}">
                <a16:creationId xmlns:a16="http://schemas.microsoft.com/office/drawing/2014/main" id="{7824CA8B-5321-4690-B263-9C850D9BE53A}"/>
              </a:ext>
            </a:extLst>
          </p:cNvPr>
          <p:cNvSpPr txBox="1"/>
          <p:nvPr/>
        </p:nvSpPr>
        <p:spPr>
          <a:xfrm>
            <a:off x="609601" y="4689326"/>
            <a:ext cx="5090862" cy="338554"/>
          </a:xfrm>
          <a:prstGeom prst="rect">
            <a:avLst/>
          </a:prstGeom>
          <a:solidFill>
            <a:schemeClr val="bg2">
              <a:lumMod val="60000"/>
              <a:lumOff val="40000"/>
            </a:schemeClr>
          </a:solidFill>
        </p:spPr>
        <p:txBody>
          <a:bodyPr wrap="square">
            <a:spAutoFit/>
          </a:bodyPr>
          <a:lstStyle/>
          <a:p>
            <a:pPr marL="285750" indent="-285750">
              <a:buFont typeface="Arial" panose="020B0604020202020204" pitchFamily="34" charset="0"/>
              <a:buChar char="•"/>
            </a:pPr>
            <a:r>
              <a:rPr lang="en-GB" sz="1600" dirty="0">
                <a:latin typeface="Poppins" panose="00000500000000000000" pitchFamily="2" charset="0"/>
                <a:ea typeface="Poppins" panose="00000500000000000000" pitchFamily="2" charset="0"/>
              </a:rPr>
              <a:t>I</a:t>
            </a:r>
            <a:r>
              <a:rPr lang="en-GB" sz="1600" dirty="0">
                <a:effectLst/>
                <a:latin typeface="Poppins" panose="00000500000000000000" pitchFamily="2" charset="0"/>
                <a:ea typeface="Poppins" panose="00000500000000000000" pitchFamily="2" charset="0"/>
              </a:rPr>
              <a:t>ncreases in physical activity for children.</a:t>
            </a:r>
            <a:endParaRPr lang="en-GB" sz="1600" dirty="0"/>
          </a:p>
        </p:txBody>
      </p:sp>
      <p:sp>
        <p:nvSpPr>
          <p:cNvPr id="20" name="TextBox 19">
            <a:extLst>
              <a:ext uri="{FF2B5EF4-FFF2-40B4-BE49-F238E27FC236}">
                <a16:creationId xmlns:a16="http://schemas.microsoft.com/office/drawing/2014/main" id="{0B67C326-7D97-21AF-8E59-2C8B287D1ED4}"/>
              </a:ext>
            </a:extLst>
          </p:cNvPr>
          <p:cNvSpPr txBox="1"/>
          <p:nvPr/>
        </p:nvSpPr>
        <p:spPr>
          <a:xfrm>
            <a:off x="6491538" y="2003604"/>
            <a:ext cx="5437270" cy="4308872"/>
          </a:xfrm>
          <a:prstGeom prst="rect">
            <a:avLst/>
          </a:prstGeom>
          <a:solidFill>
            <a:schemeClr val="bg2">
              <a:lumMod val="20000"/>
              <a:lumOff val="80000"/>
            </a:schemeClr>
          </a:solidFill>
        </p:spPr>
        <p:txBody>
          <a:bodyPr wrap="square">
            <a:spAutoFit/>
          </a:bodyPr>
          <a:lstStyle/>
          <a:p>
            <a:pPr algn="ctr">
              <a:spcBef>
                <a:spcPts val="1200"/>
              </a:spcBef>
              <a:spcAft>
                <a:spcPts val="1200"/>
              </a:spcAft>
              <a:buNone/>
            </a:pPr>
            <a:r>
              <a:rPr lang="en-GB" sz="1400" u="sng" dirty="0">
                <a:solidFill>
                  <a:srgbClr val="000000"/>
                </a:solidFill>
                <a:effectLst/>
                <a:latin typeface="Poppins" panose="00000500000000000000" pitchFamily="2" charset="0"/>
                <a:ea typeface="Poppins" panose="00000500000000000000" pitchFamily="2" charset="0"/>
              </a:rPr>
              <a:t>Micro strand Example:</a:t>
            </a:r>
            <a:endParaRPr lang="en-GB" sz="1400" dirty="0">
              <a:effectLst/>
              <a:latin typeface="Poppins" panose="00000500000000000000" pitchFamily="2" charset="0"/>
              <a:ea typeface="Poppins" panose="00000500000000000000" pitchFamily="2" charset="0"/>
            </a:endParaRPr>
          </a:p>
          <a:p>
            <a:pPr>
              <a:spcBef>
                <a:spcPts val="1200"/>
              </a:spcBef>
              <a:spcAft>
                <a:spcPts val="600"/>
              </a:spcAft>
              <a:buNone/>
            </a:pPr>
            <a:r>
              <a:rPr lang="en-GB" sz="1400" dirty="0">
                <a:solidFill>
                  <a:srgbClr val="000000"/>
                </a:solidFill>
                <a:effectLst/>
                <a:latin typeface="Poppins" panose="00000500000000000000" pitchFamily="2" charset="0"/>
                <a:ea typeface="Poppins" panose="00000500000000000000" pitchFamily="2" charset="0"/>
              </a:rPr>
              <a:t>This project provided practical support and methods for a group of individuals to practice together. This included personal and emotional elements for people to self-reflect and connect with others in doing so.</a:t>
            </a:r>
            <a:endParaRPr lang="en-GB" sz="1400" dirty="0">
              <a:effectLst/>
              <a:latin typeface="Poppins" panose="00000500000000000000" pitchFamily="2" charset="0"/>
              <a:ea typeface="Poppins" panose="00000500000000000000" pitchFamily="2" charset="0"/>
            </a:endParaRPr>
          </a:p>
          <a:p>
            <a:pPr>
              <a:spcBef>
                <a:spcPts val="1200"/>
              </a:spcBef>
              <a:spcAft>
                <a:spcPts val="600"/>
              </a:spcAft>
              <a:buNone/>
            </a:pPr>
            <a:r>
              <a:rPr lang="en-GB" sz="1400" dirty="0">
                <a:solidFill>
                  <a:srgbClr val="000000"/>
                </a:solidFill>
                <a:effectLst/>
                <a:latin typeface="Poppins" panose="00000500000000000000" pitchFamily="2" charset="0"/>
                <a:ea typeface="Poppins" panose="00000500000000000000" pitchFamily="2" charset="0"/>
              </a:rPr>
              <a:t>The workshops and foundation course were provided for adults who are at risk of poor mental health, chronic stress, and social isolation.</a:t>
            </a:r>
            <a:endParaRPr lang="en-GB" sz="1400" dirty="0">
              <a:effectLst/>
              <a:latin typeface="Poppins" panose="00000500000000000000" pitchFamily="2" charset="0"/>
              <a:ea typeface="Poppins" panose="00000500000000000000" pitchFamily="2" charset="0"/>
            </a:endParaRPr>
          </a:p>
          <a:p>
            <a:pPr algn="ctr">
              <a:spcBef>
                <a:spcPts val="1200"/>
              </a:spcBef>
              <a:spcAft>
                <a:spcPts val="600"/>
              </a:spcAft>
              <a:buNone/>
            </a:pPr>
            <a:r>
              <a:rPr lang="en-GB" sz="1400" i="1" dirty="0">
                <a:solidFill>
                  <a:srgbClr val="035341"/>
                </a:solidFill>
                <a:effectLst/>
                <a:latin typeface="Poppins" panose="00000500000000000000" pitchFamily="2" charset="0"/>
                <a:ea typeface="Poppins" panose="00000500000000000000" pitchFamily="2" charset="0"/>
              </a:rPr>
              <a:t>"Thank you so much for the 8 weeks of beautiful mindfulness and a sanctuary of peace, calm, safety, and acceptance in my week. I cannot begin to express what a difference it has made. I KNOW for a fact I have managed stressful situations better because of it. I feel stronger, more resilient, and quietly powerful to accept what I cannot change, whilst looking forward to when I can.” </a:t>
            </a:r>
            <a:r>
              <a:rPr lang="en-GB" sz="1400" dirty="0">
                <a:solidFill>
                  <a:srgbClr val="000000"/>
                </a:solidFill>
                <a:effectLst/>
                <a:latin typeface="Poppins" panose="00000500000000000000" pitchFamily="2" charset="0"/>
                <a:ea typeface="Poppins" panose="00000500000000000000" pitchFamily="2" charset="0"/>
              </a:rPr>
              <a:t>(Participant testimonial)</a:t>
            </a:r>
            <a:endParaRPr lang="en-GB" sz="1400" dirty="0">
              <a:effectLst/>
              <a:latin typeface="Poppins" panose="00000500000000000000" pitchFamily="2" charset="0"/>
              <a:ea typeface="Poppins" panose="00000500000000000000" pitchFamily="2" charset="0"/>
            </a:endParaRPr>
          </a:p>
        </p:txBody>
      </p:sp>
      <p:sp>
        <p:nvSpPr>
          <p:cNvPr id="25" name="Title 24">
            <a:extLst>
              <a:ext uri="{FF2B5EF4-FFF2-40B4-BE49-F238E27FC236}">
                <a16:creationId xmlns:a16="http://schemas.microsoft.com/office/drawing/2014/main" id="{F4D48A60-E97D-24DD-3C5C-A636A77E1473}"/>
              </a:ext>
            </a:extLst>
          </p:cNvPr>
          <p:cNvSpPr>
            <a:spLocks noGrp="1"/>
          </p:cNvSpPr>
          <p:nvPr>
            <p:ph type="title"/>
          </p:nvPr>
        </p:nvSpPr>
        <p:spPr>
          <a:xfrm>
            <a:off x="371476" y="404813"/>
            <a:ext cx="11046492" cy="1169552"/>
          </a:xfrm>
          <a:solidFill>
            <a:schemeClr val="bg1"/>
          </a:solidFill>
        </p:spPr>
        <p:txBody>
          <a:bodyPr>
            <a:normAutofit/>
          </a:bodyPr>
          <a:lstStyle/>
          <a:p>
            <a:r>
              <a:rPr lang="en-GB" sz="2800" dirty="0"/>
              <a:t>Focus 1: Increasing people’s access to mental health support and capability to support their own mental health</a:t>
            </a:r>
          </a:p>
        </p:txBody>
      </p:sp>
      <p:sp>
        <p:nvSpPr>
          <p:cNvPr id="27" name="TextBox 26">
            <a:extLst>
              <a:ext uri="{FF2B5EF4-FFF2-40B4-BE49-F238E27FC236}">
                <a16:creationId xmlns:a16="http://schemas.microsoft.com/office/drawing/2014/main" id="{2A5BD014-14BA-0792-A2E3-BC7967D51219}"/>
              </a:ext>
            </a:extLst>
          </p:cNvPr>
          <p:cNvSpPr txBox="1"/>
          <p:nvPr/>
        </p:nvSpPr>
        <p:spPr>
          <a:xfrm>
            <a:off x="53570" y="5156871"/>
            <a:ext cx="5818312" cy="1369606"/>
          </a:xfrm>
          <a:prstGeom prst="rect">
            <a:avLst/>
          </a:prstGeom>
          <a:noFill/>
        </p:spPr>
        <p:txBody>
          <a:bodyPr wrap="square">
            <a:spAutoFit/>
          </a:bodyPr>
          <a:lstStyle/>
          <a:p>
            <a:pPr algn="ctr">
              <a:spcAft>
                <a:spcPts val="600"/>
              </a:spcAft>
              <a:buNone/>
            </a:pPr>
            <a:r>
              <a:rPr lang="en-GB" sz="1600" i="1" dirty="0">
                <a:solidFill>
                  <a:srgbClr val="035341"/>
                </a:solidFill>
                <a:effectLst/>
                <a:latin typeface="Poppins" panose="00000500000000000000" pitchFamily="2" charset="0"/>
                <a:ea typeface="Poppins" panose="00000500000000000000" pitchFamily="2" charset="0"/>
              </a:rPr>
              <a:t>“We have direct contact with multiple Mental Health services… Our staff and volunteers have attended training to support our core groups (rough sleepers and people at risk of homelessness.”</a:t>
            </a:r>
            <a:r>
              <a:rPr lang="en-GB" sz="1600" i="1" dirty="0">
                <a:effectLst/>
                <a:latin typeface="Poppins" panose="00000500000000000000" pitchFamily="2" charset="0"/>
                <a:ea typeface="Poppins" panose="00000500000000000000" pitchFamily="2" charset="0"/>
              </a:rPr>
              <a:t> </a:t>
            </a:r>
          </a:p>
          <a:p>
            <a:pPr algn="ctr">
              <a:spcAft>
                <a:spcPts val="600"/>
              </a:spcAft>
              <a:buNone/>
            </a:pPr>
            <a:r>
              <a:rPr lang="en-GB" dirty="0">
                <a:effectLst/>
                <a:latin typeface="Poppins" panose="00000500000000000000" pitchFamily="2" charset="0"/>
                <a:ea typeface="Poppins" panose="00000500000000000000" pitchFamily="2" charset="0"/>
              </a:rPr>
              <a:t>(Delivery, Questionnaire)</a:t>
            </a:r>
          </a:p>
        </p:txBody>
      </p:sp>
      <p:pic>
        <p:nvPicPr>
          <p:cNvPr id="3" name="Google Shape;64;p6" descr="A black background with a black square&#10;&#10;Description automatically generated with medium confidence">
            <a:extLst>
              <a:ext uri="{FF2B5EF4-FFF2-40B4-BE49-F238E27FC236}">
                <a16:creationId xmlns:a16="http://schemas.microsoft.com/office/drawing/2014/main" id="{BF5CFD07-8120-F1DF-D88D-A641F68A7B5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spTree>
    <p:extLst>
      <p:ext uri="{BB962C8B-B14F-4D97-AF65-F5344CB8AC3E}">
        <p14:creationId xmlns:p14="http://schemas.microsoft.com/office/powerpoint/2010/main" val="214379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ppt_x"/>
                                          </p:val>
                                        </p:tav>
                                        <p:tav tm="100000">
                                          <p:val>
                                            <p:strVal val="#ppt_x"/>
                                          </p:val>
                                        </p:tav>
                                      </p:tavLst>
                                    </p:anim>
                                    <p:anim calcmode="lin" valueType="num">
                                      <p:cBhvr additive="base">
                                        <p:cTn id="3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7" grpId="0" animBg="1"/>
      <p:bldP spid="11" grpId="0" animBg="1"/>
      <p:bldP spid="15" grpId="0" animBg="1"/>
      <p:bldP spid="17" grpId="0" animBg="1"/>
      <p:bldP spid="19" grpId="0" animBg="1"/>
      <p:bldP spid="20" grpId="0" animBg="1"/>
      <p:bldP spid="2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ADC9F-939D-6E40-B6B3-14DB0A3CC09D}"/>
              </a:ext>
            </a:extLst>
          </p:cNvPr>
          <p:cNvSpPr>
            <a:spLocks noGrp="1"/>
          </p:cNvSpPr>
          <p:nvPr>
            <p:ph type="title"/>
          </p:nvPr>
        </p:nvSpPr>
        <p:spPr>
          <a:xfrm>
            <a:off x="368246" y="187471"/>
            <a:ext cx="11455508" cy="1044000"/>
          </a:xfrm>
        </p:spPr>
        <p:txBody>
          <a:bodyPr>
            <a:noAutofit/>
          </a:bodyPr>
          <a:lstStyle/>
          <a:p>
            <a:pPr marL="0" indent="0"/>
            <a:r>
              <a:rPr lang="en-US" sz="2800" dirty="0"/>
              <a:t>Projects </a:t>
            </a:r>
            <a:r>
              <a:rPr lang="en-US" sz="2800" dirty="0" err="1"/>
              <a:t>recognised</a:t>
            </a:r>
            <a:r>
              <a:rPr lang="en-US" sz="2800" dirty="0"/>
              <a:t> underlying needs and factors for stress and low mood</a:t>
            </a:r>
          </a:p>
        </p:txBody>
      </p:sp>
      <p:sp>
        <p:nvSpPr>
          <p:cNvPr id="5" name="TextBox 4">
            <a:extLst>
              <a:ext uri="{FF2B5EF4-FFF2-40B4-BE49-F238E27FC236}">
                <a16:creationId xmlns:a16="http://schemas.microsoft.com/office/drawing/2014/main" id="{8ED70553-43E3-97C7-F116-B651E02857BE}"/>
              </a:ext>
            </a:extLst>
          </p:cNvPr>
          <p:cNvSpPr txBox="1"/>
          <p:nvPr/>
        </p:nvSpPr>
        <p:spPr>
          <a:xfrm>
            <a:off x="5916614" y="1231471"/>
            <a:ext cx="6093994" cy="1815882"/>
          </a:xfrm>
          <a:prstGeom prst="rect">
            <a:avLst/>
          </a:prstGeom>
          <a:solidFill>
            <a:schemeClr val="accent4">
              <a:lumMod val="20000"/>
              <a:lumOff val="80000"/>
            </a:schemeClr>
          </a:solidFill>
        </p:spPr>
        <p:txBody>
          <a:bodyPr wrap="square">
            <a:spAutoFit/>
          </a:bodyPr>
          <a:lstStyle/>
          <a:p>
            <a:pPr algn="ctr">
              <a:spcAft>
                <a:spcPts val="600"/>
              </a:spcAft>
              <a:buNone/>
            </a:pPr>
            <a:r>
              <a:rPr lang="en-GB" sz="1400" u="sng" dirty="0">
                <a:solidFill>
                  <a:schemeClr val="tx1"/>
                </a:solidFill>
                <a:effectLst/>
                <a:latin typeface="Poppins" panose="00000500000000000000" pitchFamily="2" charset="0"/>
                <a:ea typeface="Poppins" panose="00000500000000000000" pitchFamily="2" charset="0"/>
              </a:rPr>
              <a:t>Example 1 </a:t>
            </a:r>
            <a:br>
              <a:rPr lang="en-GB" sz="1400" i="1" dirty="0">
                <a:solidFill>
                  <a:srgbClr val="035341"/>
                </a:solidFill>
                <a:effectLst/>
                <a:latin typeface="Poppins" panose="00000500000000000000" pitchFamily="2" charset="0"/>
                <a:ea typeface="Poppins" panose="00000500000000000000" pitchFamily="2" charset="0"/>
              </a:rPr>
            </a:br>
            <a:r>
              <a:rPr lang="en-GB" sz="1400" i="1" dirty="0">
                <a:solidFill>
                  <a:srgbClr val="035341"/>
                </a:solidFill>
                <a:effectLst/>
                <a:latin typeface="Poppins" panose="00000500000000000000" pitchFamily="2" charset="0"/>
                <a:ea typeface="Poppins" panose="00000500000000000000" pitchFamily="2" charset="0"/>
              </a:rPr>
              <a:t>“A sub-group of around 60–80 women experienced medium impacts related to mental wellbeing and emotional resilience, including reduced stress, reassurance, and a stronger sense of belonging. This group included women affected by displacement, trauma, domestic challenges, or recent resettlement, for whom culturally safe spaces and peer support played an important preventative role. “(</a:t>
            </a:r>
            <a:r>
              <a:rPr lang="en-GB" sz="1400" dirty="0">
                <a:effectLst/>
                <a:latin typeface="Poppins" panose="00000500000000000000" pitchFamily="2" charset="0"/>
                <a:ea typeface="Poppins" panose="00000500000000000000" pitchFamily="2" charset="0"/>
              </a:rPr>
              <a:t>Micro, Questionnaire)</a:t>
            </a:r>
          </a:p>
        </p:txBody>
      </p:sp>
      <p:sp>
        <p:nvSpPr>
          <p:cNvPr id="7" name="TextBox 6">
            <a:extLst>
              <a:ext uri="{FF2B5EF4-FFF2-40B4-BE49-F238E27FC236}">
                <a16:creationId xmlns:a16="http://schemas.microsoft.com/office/drawing/2014/main" id="{DBC63BFF-BB27-0FFE-7F7B-9C561B9A2985}"/>
              </a:ext>
            </a:extLst>
          </p:cNvPr>
          <p:cNvSpPr txBox="1"/>
          <p:nvPr/>
        </p:nvSpPr>
        <p:spPr>
          <a:xfrm>
            <a:off x="5916614" y="3258502"/>
            <a:ext cx="6093994" cy="1384995"/>
          </a:xfrm>
          <a:prstGeom prst="rect">
            <a:avLst/>
          </a:prstGeom>
          <a:solidFill>
            <a:schemeClr val="accent4"/>
          </a:solidFill>
        </p:spPr>
        <p:txBody>
          <a:bodyPr wrap="square">
            <a:spAutoFit/>
          </a:bodyPr>
          <a:lstStyle/>
          <a:p>
            <a:pPr algn="ctr">
              <a:spcAft>
                <a:spcPts val="600"/>
              </a:spcAft>
              <a:buNone/>
            </a:pPr>
            <a:r>
              <a:rPr lang="en-GB" sz="1400" u="sng" dirty="0">
                <a:effectLst/>
                <a:latin typeface="Poppins" panose="00000500000000000000" pitchFamily="2" charset="0"/>
                <a:ea typeface="Poppins" panose="00000500000000000000" pitchFamily="2" charset="0"/>
              </a:rPr>
              <a:t>Example 2</a:t>
            </a:r>
            <a:br>
              <a:rPr lang="en-GB" sz="1400" dirty="0">
                <a:effectLst/>
                <a:latin typeface="Poppins" panose="00000500000000000000" pitchFamily="2" charset="0"/>
                <a:ea typeface="Poppins" panose="00000500000000000000" pitchFamily="2" charset="0"/>
              </a:rPr>
            </a:br>
            <a:r>
              <a:rPr lang="en-GB" sz="1400" dirty="0">
                <a:effectLst/>
                <a:latin typeface="Poppins" panose="00000500000000000000" pitchFamily="2" charset="0"/>
                <a:ea typeface="Poppins" panose="00000500000000000000" pitchFamily="2" charset="0"/>
              </a:rPr>
              <a:t>One grantee shared the powerful role of understanding individuals’ situations more widely and beyond the sessions. This was an important way to shape their support and build trust and rapport with their beneficiaries, showing interest and praising wider achievements which was well received.</a:t>
            </a:r>
          </a:p>
        </p:txBody>
      </p:sp>
      <p:sp>
        <p:nvSpPr>
          <p:cNvPr id="11" name="Text Placeholder 10">
            <a:extLst>
              <a:ext uri="{FF2B5EF4-FFF2-40B4-BE49-F238E27FC236}">
                <a16:creationId xmlns:a16="http://schemas.microsoft.com/office/drawing/2014/main" id="{F1ABE414-E12F-FF38-FCCC-7774243093EF}"/>
              </a:ext>
            </a:extLst>
          </p:cNvPr>
          <p:cNvSpPr>
            <a:spLocks noGrp="1"/>
          </p:cNvSpPr>
          <p:nvPr>
            <p:ph type="body" idx="1"/>
          </p:nvPr>
        </p:nvSpPr>
        <p:spPr>
          <a:xfrm>
            <a:off x="368246" y="1580606"/>
            <a:ext cx="4883023" cy="4793381"/>
          </a:xfrm>
        </p:spPr>
        <p:txBody>
          <a:bodyPr>
            <a:normAutofit fontScale="92500" lnSpcReduction="20000"/>
          </a:bodyPr>
          <a:lstStyle/>
          <a:p>
            <a:pPr marL="0" indent="0"/>
            <a:r>
              <a:rPr lang="en-US" b="0" u="sng" dirty="0"/>
              <a:t>For example, projects have provided:</a:t>
            </a:r>
          </a:p>
          <a:p>
            <a:pPr marL="342900" indent="-342900">
              <a:lnSpc>
                <a:spcPct val="124000"/>
              </a:lnSpc>
              <a:spcBef>
                <a:spcPts val="600"/>
              </a:spcBef>
              <a:spcAft>
                <a:spcPts val="600"/>
              </a:spcAft>
              <a:buFont typeface="Arial" panose="020B0604020202020204" pitchFamily="34" charset="0"/>
              <a:buChar char="•"/>
            </a:pPr>
            <a:r>
              <a:rPr lang="en-US" sz="1900" b="0" dirty="0"/>
              <a:t>Access to mental health support to women from migrant communities.</a:t>
            </a:r>
          </a:p>
          <a:p>
            <a:pPr marL="342900" indent="-342900">
              <a:lnSpc>
                <a:spcPct val="124000"/>
              </a:lnSpc>
              <a:spcBef>
                <a:spcPts val="600"/>
              </a:spcBef>
              <a:spcAft>
                <a:spcPts val="600"/>
              </a:spcAft>
              <a:buFont typeface="Arial" panose="020B0604020202020204" pitchFamily="34" charset="0"/>
              <a:buChar char="•"/>
            </a:pPr>
            <a:r>
              <a:rPr lang="en-US" sz="1900" b="0" dirty="0"/>
              <a:t>Support to vulnerable pregnant women and new mums.</a:t>
            </a:r>
          </a:p>
          <a:p>
            <a:pPr marL="342900" indent="-342900">
              <a:lnSpc>
                <a:spcPct val="124000"/>
              </a:lnSpc>
              <a:spcBef>
                <a:spcPts val="600"/>
              </a:spcBef>
              <a:spcAft>
                <a:spcPts val="600"/>
              </a:spcAft>
              <a:buFont typeface="Arial" panose="020B0604020202020204" pitchFamily="34" charset="0"/>
              <a:buChar char="•"/>
            </a:pPr>
            <a:r>
              <a:rPr lang="en-US" sz="1900" b="0" dirty="0"/>
              <a:t>Tools to take away beyond the sessions to help manage stress and their mental health.</a:t>
            </a:r>
          </a:p>
          <a:p>
            <a:pPr marL="342900" indent="-342900">
              <a:lnSpc>
                <a:spcPct val="124000"/>
              </a:lnSpc>
              <a:spcBef>
                <a:spcPts val="600"/>
              </a:spcBef>
              <a:spcAft>
                <a:spcPts val="600"/>
              </a:spcAft>
              <a:buFont typeface="Arial" panose="020B0604020202020204" pitchFamily="34" charset="0"/>
              <a:buChar char="•"/>
            </a:pPr>
            <a:r>
              <a:rPr lang="en-US" sz="1900" b="0" dirty="0"/>
              <a:t>Emotional support for children. (Case Study #1)</a:t>
            </a:r>
          </a:p>
          <a:p>
            <a:pPr marL="342900" indent="-342900">
              <a:lnSpc>
                <a:spcPct val="124000"/>
              </a:lnSpc>
              <a:spcBef>
                <a:spcPts val="600"/>
              </a:spcBef>
              <a:spcAft>
                <a:spcPts val="600"/>
              </a:spcAft>
              <a:buFont typeface="Arial" panose="020B0604020202020204" pitchFamily="34" charset="0"/>
              <a:buChar char="•"/>
            </a:pPr>
            <a:r>
              <a:rPr lang="en-US" sz="1900" b="0" dirty="0"/>
              <a:t>Support, for those who may feel isolated, in safe community settings.</a:t>
            </a:r>
          </a:p>
          <a:p>
            <a:pPr marL="342900" indent="-342900">
              <a:lnSpc>
                <a:spcPct val="124000"/>
              </a:lnSpc>
              <a:spcBef>
                <a:spcPts val="600"/>
              </a:spcBef>
              <a:spcAft>
                <a:spcPts val="600"/>
              </a:spcAft>
              <a:buFont typeface="Arial" panose="020B0604020202020204" pitchFamily="34" charset="0"/>
              <a:buChar char="•"/>
            </a:pPr>
            <a:r>
              <a:rPr lang="en-US" sz="1900" b="0" dirty="0"/>
              <a:t>Trauma-informed support.</a:t>
            </a:r>
          </a:p>
          <a:p>
            <a:endParaRPr lang="en-GB" dirty="0"/>
          </a:p>
        </p:txBody>
      </p:sp>
      <p:sp>
        <p:nvSpPr>
          <p:cNvPr id="13" name="TextBox 12">
            <a:extLst>
              <a:ext uri="{FF2B5EF4-FFF2-40B4-BE49-F238E27FC236}">
                <a16:creationId xmlns:a16="http://schemas.microsoft.com/office/drawing/2014/main" id="{38344F88-3181-D15C-7D99-F10A68FEFB0C}"/>
              </a:ext>
            </a:extLst>
          </p:cNvPr>
          <p:cNvSpPr txBox="1"/>
          <p:nvPr/>
        </p:nvSpPr>
        <p:spPr>
          <a:xfrm>
            <a:off x="5916614" y="4854647"/>
            <a:ext cx="6093994" cy="1815882"/>
          </a:xfrm>
          <a:prstGeom prst="rect">
            <a:avLst/>
          </a:prstGeom>
          <a:solidFill>
            <a:schemeClr val="accent4">
              <a:lumMod val="20000"/>
              <a:lumOff val="80000"/>
            </a:schemeClr>
          </a:solidFill>
        </p:spPr>
        <p:txBody>
          <a:bodyPr wrap="square">
            <a:spAutoFit/>
          </a:bodyPr>
          <a:lstStyle/>
          <a:p>
            <a:pPr algn="ctr"/>
            <a:r>
              <a:rPr lang="en-GB" sz="1400" u="sng" dirty="0">
                <a:effectLst/>
                <a:latin typeface="Poppins" panose="00000500000000000000" pitchFamily="2" charset="0"/>
                <a:ea typeface="Poppins" panose="00000500000000000000" pitchFamily="2" charset="0"/>
              </a:rPr>
              <a:t>Example 3</a:t>
            </a:r>
            <a:br>
              <a:rPr lang="en-GB" sz="1400" dirty="0">
                <a:effectLst/>
                <a:latin typeface="Poppins" panose="00000500000000000000" pitchFamily="2" charset="0"/>
                <a:ea typeface="Poppins" panose="00000500000000000000" pitchFamily="2" charset="0"/>
              </a:rPr>
            </a:br>
            <a:r>
              <a:rPr lang="en-GB" sz="1400" dirty="0">
                <a:effectLst/>
                <a:latin typeface="Poppins" panose="00000500000000000000" pitchFamily="2" charset="0"/>
                <a:ea typeface="Poppins" panose="00000500000000000000" pitchFamily="2" charset="0"/>
              </a:rPr>
              <a:t>One pilot project was delivered for local men of Black Caribbean and African ethnicity, in relaxed settings like barbershops and with food, to facilitate discussions on wellbeing and emotional expression to support personal development and reduce isolation. </a:t>
            </a:r>
          </a:p>
          <a:p>
            <a:pPr algn="ctr"/>
            <a:endParaRPr lang="en-GB" sz="1400" dirty="0">
              <a:effectLst/>
              <a:latin typeface="Poppins" panose="00000500000000000000" pitchFamily="2" charset="0"/>
              <a:ea typeface="Poppins" panose="00000500000000000000" pitchFamily="2" charset="0"/>
            </a:endParaRPr>
          </a:p>
          <a:p>
            <a:pPr algn="ctr"/>
            <a:r>
              <a:rPr lang="en-GB" sz="1400" dirty="0">
                <a:effectLst/>
                <a:latin typeface="Poppins" panose="00000500000000000000" pitchFamily="2" charset="0"/>
                <a:ea typeface="Poppins" panose="00000500000000000000" pitchFamily="2" charset="0"/>
              </a:rPr>
              <a:t>It has been successful to offer support and meet-ups away from statutory services and unfamiliar settings to build trust.</a:t>
            </a:r>
            <a:endParaRPr lang="en-GB" dirty="0"/>
          </a:p>
        </p:txBody>
      </p:sp>
      <p:cxnSp>
        <p:nvCxnSpPr>
          <p:cNvPr id="15" name="Straight Arrow Connector 14">
            <a:extLst>
              <a:ext uri="{FF2B5EF4-FFF2-40B4-BE49-F238E27FC236}">
                <a16:creationId xmlns:a16="http://schemas.microsoft.com/office/drawing/2014/main" id="{37351C54-E435-AED2-9BC7-71F9A397C626}"/>
              </a:ext>
            </a:extLst>
          </p:cNvPr>
          <p:cNvCxnSpPr>
            <a:cxnSpLocks/>
            <a:endCxn id="13" idx="1"/>
          </p:cNvCxnSpPr>
          <p:nvPr/>
        </p:nvCxnSpPr>
        <p:spPr>
          <a:xfrm flipV="1">
            <a:off x="4500154" y="5762588"/>
            <a:ext cx="1416460" cy="242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E9F64F7-3EF5-6D7C-D140-3BF5666E6818}"/>
              </a:ext>
            </a:extLst>
          </p:cNvPr>
          <p:cNvCxnSpPr>
            <a:cxnSpLocks/>
            <a:endCxn id="5" idx="1"/>
          </p:cNvCxnSpPr>
          <p:nvPr/>
        </p:nvCxnSpPr>
        <p:spPr>
          <a:xfrm flipV="1">
            <a:off x="5063906" y="2139412"/>
            <a:ext cx="852708" cy="177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334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build="p"/>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2B64C-8DC8-19FA-5CB7-28779E865A61}"/>
              </a:ext>
            </a:extLst>
          </p:cNvPr>
          <p:cNvSpPr>
            <a:spLocks noGrp="1"/>
          </p:cNvSpPr>
          <p:nvPr>
            <p:ph type="title"/>
          </p:nvPr>
        </p:nvSpPr>
        <p:spPr>
          <a:xfrm>
            <a:off x="371476" y="404813"/>
            <a:ext cx="7248524" cy="1044000"/>
          </a:xfrm>
        </p:spPr>
        <p:txBody>
          <a:bodyPr>
            <a:noAutofit/>
          </a:bodyPr>
          <a:lstStyle/>
          <a:p>
            <a:r>
              <a:rPr lang="en-GB" sz="3200" dirty="0"/>
              <a:t>Focus 2: Active Healthy Living</a:t>
            </a:r>
          </a:p>
        </p:txBody>
      </p:sp>
      <p:sp>
        <p:nvSpPr>
          <p:cNvPr id="3" name="Text Placeholder 2">
            <a:extLst>
              <a:ext uri="{FF2B5EF4-FFF2-40B4-BE49-F238E27FC236}">
                <a16:creationId xmlns:a16="http://schemas.microsoft.com/office/drawing/2014/main" id="{4CB107CA-CD6B-A511-71B2-F08FBFF8E0CD}"/>
              </a:ext>
            </a:extLst>
          </p:cNvPr>
          <p:cNvSpPr>
            <a:spLocks noGrp="1"/>
          </p:cNvSpPr>
          <p:nvPr>
            <p:ph type="body" idx="1"/>
          </p:nvPr>
        </p:nvSpPr>
        <p:spPr>
          <a:xfrm>
            <a:off x="359603" y="1366052"/>
            <a:ext cx="5399925" cy="2062948"/>
          </a:xfrm>
          <a:solidFill>
            <a:schemeClr val="bg2">
              <a:lumMod val="20000"/>
              <a:lumOff val="80000"/>
            </a:schemeClr>
          </a:solidFill>
        </p:spPr>
        <p:txBody>
          <a:bodyPr>
            <a:normAutofit fontScale="92500" lnSpcReduction="20000"/>
          </a:bodyPr>
          <a:lstStyle/>
          <a:p>
            <a:pPr marL="514350" indent="-285750">
              <a:lnSpc>
                <a:spcPct val="124000"/>
              </a:lnSpc>
              <a:spcBef>
                <a:spcPts val="600"/>
              </a:spcBef>
              <a:spcAft>
                <a:spcPts val="600"/>
              </a:spcAft>
              <a:buFont typeface="Arial" panose="020B0604020202020204" pitchFamily="34" charset="0"/>
              <a:buChar char="•"/>
            </a:pPr>
            <a:r>
              <a:rPr lang="en-GB" sz="1600" b="0" dirty="0">
                <a:latin typeface="Poppins" panose="00000500000000000000" pitchFamily="2" charset="0"/>
                <a:cs typeface="Poppins" panose="00000500000000000000" pitchFamily="2" charset="0"/>
              </a:rPr>
              <a:t>More Wave 2 projects </a:t>
            </a:r>
            <a:r>
              <a:rPr lang="en-GB" sz="1600" dirty="0">
                <a:latin typeface="Poppins" panose="00000500000000000000" pitchFamily="2" charset="0"/>
                <a:cs typeface="Poppins" panose="00000500000000000000" pitchFamily="2" charset="0"/>
              </a:rPr>
              <a:t>prioritised healthy eating </a:t>
            </a:r>
            <a:r>
              <a:rPr lang="en-GB" sz="1600" b="0" dirty="0">
                <a:latin typeface="Poppins" panose="00000500000000000000" pitchFamily="2" charset="0"/>
                <a:cs typeface="Poppins" panose="00000500000000000000" pitchFamily="2" charset="0"/>
              </a:rPr>
              <a:t>or integrated nutritional access into their core programming.</a:t>
            </a:r>
          </a:p>
          <a:p>
            <a:pPr marL="514350" indent="-285750">
              <a:lnSpc>
                <a:spcPct val="124000"/>
              </a:lnSpc>
              <a:spcBef>
                <a:spcPts val="600"/>
              </a:spcBef>
              <a:spcAft>
                <a:spcPts val="600"/>
              </a:spcAft>
              <a:buFont typeface="Arial" panose="020B0604020202020204" pitchFamily="34" charset="0"/>
              <a:buChar char="•"/>
            </a:pPr>
            <a:r>
              <a:rPr lang="en-GB" sz="1600" b="0" dirty="0">
                <a:latin typeface="Poppins" panose="00000500000000000000" pitchFamily="2" charset="0"/>
                <a:cs typeface="Poppins" panose="00000500000000000000" pitchFamily="2" charset="0"/>
              </a:rPr>
              <a:t>Initiatives included setting up a community pantry and pairing culturally relevant cooking classes with food banks, social connection, and exercise.</a:t>
            </a:r>
            <a:endParaRPr lang="en-GB" sz="1600" b="0" dirty="0"/>
          </a:p>
          <a:p>
            <a:pPr marL="0" indent="0">
              <a:spcAft>
                <a:spcPts val="600"/>
              </a:spcAft>
            </a:pPr>
            <a:endParaRPr lang="en-GB" sz="1600" b="0" dirty="0"/>
          </a:p>
          <a:p>
            <a:pPr marL="0" indent="0">
              <a:spcAft>
                <a:spcPts val="600"/>
              </a:spcAft>
            </a:pPr>
            <a:endParaRPr lang="en-GB" sz="1600" b="0" dirty="0"/>
          </a:p>
          <a:p>
            <a:pPr marL="0" indent="0">
              <a:spcAft>
                <a:spcPts val="600"/>
              </a:spcAft>
            </a:pPr>
            <a:endParaRPr lang="en-GB" sz="1600" b="0" dirty="0"/>
          </a:p>
          <a:p>
            <a:pPr marL="0" indent="0">
              <a:spcAft>
                <a:spcPts val="600"/>
              </a:spcAft>
            </a:pPr>
            <a:endParaRPr lang="en-GB" sz="1600" b="0" dirty="0"/>
          </a:p>
          <a:p>
            <a:pPr marL="0" indent="0">
              <a:spcAft>
                <a:spcPts val="600"/>
              </a:spcAft>
            </a:pPr>
            <a:endParaRPr lang="en-GB" sz="1600" b="0" dirty="0"/>
          </a:p>
          <a:p>
            <a:pPr marL="0" indent="0">
              <a:spcAft>
                <a:spcPts val="600"/>
              </a:spcAft>
            </a:pPr>
            <a:endParaRPr lang="en-GB" sz="1600" b="0" dirty="0"/>
          </a:p>
          <a:p>
            <a:pPr marL="0" indent="0">
              <a:spcAft>
                <a:spcPts val="600"/>
              </a:spcAft>
            </a:pPr>
            <a:endParaRPr lang="en-GB" sz="1600" b="0" dirty="0"/>
          </a:p>
          <a:p>
            <a:pPr marL="0" indent="0">
              <a:spcAft>
                <a:spcPts val="600"/>
              </a:spcAft>
            </a:pPr>
            <a:endParaRPr lang="en-GB" sz="1600" b="0" dirty="0"/>
          </a:p>
          <a:p>
            <a:pPr marL="0" indent="0">
              <a:spcAft>
                <a:spcPts val="600"/>
              </a:spcAft>
            </a:pPr>
            <a:endParaRPr lang="en-GB" sz="1600" b="0" dirty="0"/>
          </a:p>
          <a:p>
            <a:pPr marL="0" indent="0">
              <a:spcAft>
                <a:spcPts val="600"/>
              </a:spcAft>
            </a:pPr>
            <a:endParaRPr lang="en-GB" sz="1600" b="0" dirty="0"/>
          </a:p>
        </p:txBody>
      </p:sp>
      <p:sp>
        <p:nvSpPr>
          <p:cNvPr id="8" name="TextBox 7">
            <a:extLst>
              <a:ext uri="{FF2B5EF4-FFF2-40B4-BE49-F238E27FC236}">
                <a16:creationId xmlns:a16="http://schemas.microsoft.com/office/drawing/2014/main" id="{28EB8D7E-7ECC-AF6E-8587-5F8FD2DC68BF}"/>
              </a:ext>
            </a:extLst>
          </p:cNvPr>
          <p:cNvSpPr txBox="1"/>
          <p:nvPr/>
        </p:nvSpPr>
        <p:spPr>
          <a:xfrm>
            <a:off x="325554" y="3692237"/>
            <a:ext cx="5468022" cy="2616101"/>
          </a:xfrm>
          <a:prstGeom prst="rect">
            <a:avLst/>
          </a:prstGeom>
          <a:noFill/>
        </p:spPr>
        <p:txBody>
          <a:bodyPr wrap="square">
            <a:spAutoFit/>
          </a:bodyPr>
          <a:lstStyle/>
          <a:p>
            <a:pPr algn="ctr">
              <a:spcAft>
                <a:spcPts val="1200"/>
              </a:spcAft>
              <a:buNone/>
            </a:pPr>
            <a:r>
              <a:rPr lang="en-GB" sz="1400" i="1" dirty="0">
                <a:solidFill>
                  <a:srgbClr val="035341"/>
                </a:solidFill>
                <a:effectLst/>
                <a:latin typeface="Poppins" panose="00000500000000000000" pitchFamily="2" charset="0"/>
                <a:ea typeface="Poppins" panose="00000500000000000000" pitchFamily="2" charset="0"/>
              </a:rPr>
              <a:t>“Previously we have not thought enough about the food health of young people. Now we think so much more carefully and creatively about what food we have to offer as part of a healthier youth provision in Greenwich.” </a:t>
            </a:r>
            <a:r>
              <a:rPr lang="en-GB" sz="1400" dirty="0">
                <a:effectLst/>
                <a:latin typeface="Poppins" panose="00000500000000000000" pitchFamily="2" charset="0"/>
                <a:ea typeface="Poppins" panose="00000500000000000000" pitchFamily="2" charset="0"/>
              </a:rPr>
              <a:t>(Delivery, Questionnaire)</a:t>
            </a:r>
          </a:p>
          <a:p>
            <a:pPr algn="ctr">
              <a:spcAft>
                <a:spcPts val="600"/>
              </a:spcAft>
              <a:buNone/>
            </a:pPr>
            <a:r>
              <a:rPr lang="en-GB" sz="1400" i="1" dirty="0">
                <a:solidFill>
                  <a:srgbClr val="035341"/>
                </a:solidFill>
                <a:effectLst/>
                <a:latin typeface="Poppins" panose="00000500000000000000" pitchFamily="2" charset="0"/>
                <a:ea typeface="Poppins" panose="00000500000000000000" pitchFamily="2" charset="0"/>
              </a:rPr>
              <a:t>“50 children and young people were regularly informed every half term and school holidays on making healthy food choices. We are partnered with "The Felix Project" - A surplus food redistribution Charity- who provides us with 50 litres of fruits, vegetables and healthy food every half term and school holidays...” </a:t>
            </a:r>
            <a:r>
              <a:rPr lang="en-GB" sz="1400" i="1" dirty="0">
                <a:solidFill>
                  <a:srgbClr val="1F497D"/>
                </a:solidFill>
                <a:effectLst/>
                <a:latin typeface="Poppins" panose="00000500000000000000" pitchFamily="2" charset="0"/>
                <a:ea typeface="Poppins" panose="00000500000000000000" pitchFamily="2" charset="0"/>
              </a:rPr>
              <a:t> </a:t>
            </a:r>
            <a:r>
              <a:rPr lang="en-GB" sz="1400" dirty="0">
                <a:effectLst/>
                <a:latin typeface="Poppins" panose="00000500000000000000" pitchFamily="2" charset="0"/>
                <a:ea typeface="Poppins" panose="00000500000000000000" pitchFamily="2" charset="0"/>
              </a:rPr>
              <a:t>(Delivery, Questionnaire)</a:t>
            </a:r>
          </a:p>
        </p:txBody>
      </p:sp>
      <p:sp>
        <p:nvSpPr>
          <p:cNvPr id="12" name="TextBox 11">
            <a:extLst>
              <a:ext uri="{FF2B5EF4-FFF2-40B4-BE49-F238E27FC236}">
                <a16:creationId xmlns:a16="http://schemas.microsoft.com/office/drawing/2014/main" id="{2363157D-56F2-D4D0-7F38-07BB8B4FA452}"/>
              </a:ext>
            </a:extLst>
          </p:cNvPr>
          <p:cNvSpPr txBox="1"/>
          <p:nvPr/>
        </p:nvSpPr>
        <p:spPr>
          <a:xfrm>
            <a:off x="6084127" y="1366052"/>
            <a:ext cx="5736397" cy="2939266"/>
          </a:xfrm>
          <a:prstGeom prst="rect">
            <a:avLst/>
          </a:prstGeom>
          <a:solidFill>
            <a:schemeClr val="accent4"/>
          </a:solidFill>
        </p:spPr>
        <p:txBody>
          <a:bodyPr wrap="square">
            <a:spAutoFit/>
          </a:bodyPr>
          <a:lstStyle/>
          <a:p>
            <a:pPr>
              <a:spcAft>
                <a:spcPts val="600"/>
              </a:spcAft>
              <a:buNone/>
            </a:pPr>
            <a:r>
              <a:rPr lang="en-GB" b="1" dirty="0">
                <a:effectLst/>
                <a:latin typeface="Poppins" panose="00000500000000000000" pitchFamily="2" charset="0"/>
                <a:ea typeface="Poppins" panose="00000500000000000000" pitchFamily="2" charset="0"/>
              </a:rPr>
              <a:t>Case Study </a:t>
            </a:r>
            <a:r>
              <a:rPr lang="en-GB" b="1" dirty="0">
                <a:latin typeface="Poppins" panose="00000500000000000000" pitchFamily="2" charset="0"/>
                <a:ea typeface="Poppins" panose="00000500000000000000" pitchFamily="2" charset="0"/>
              </a:rPr>
              <a:t>#7</a:t>
            </a:r>
            <a:r>
              <a:rPr lang="en-GB" b="1" dirty="0">
                <a:effectLst/>
                <a:latin typeface="Poppins" panose="00000500000000000000" pitchFamily="2" charset="0"/>
                <a:ea typeface="Poppins" panose="00000500000000000000" pitchFamily="2" charset="0"/>
              </a:rPr>
              <a:t> - World of Hope: healthy eating communities </a:t>
            </a:r>
            <a:r>
              <a:rPr lang="en-GB" dirty="0">
                <a:effectLst/>
                <a:latin typeface="Poppins" panose="00000500000000000000" pitchFamily="2" charset="0"/>
                <a:ea typeface="Poppins" panose="00000500000000000000" pitchFamily="2" charset="0"/>
              </a:rPr>
              <a:t>– This Wave 2 Case Study presents a positive example of providing culturally relevant cooking sessions and engaging resources for families to take from the classes and events.</a:t>
            </a:r>
            <a:endParaRPr lang="en-GB" sz="1600" dirty="0">
              <a:effectLst/>
              <a:latin typeface="Poppins" panose="00000500000000000000" pitchFamily="2" charset="0"/>
              <a:ea typeface="Poppins" panose="00000500000000000000" pitchFamily="2" charset="0"/>
            </a:endParaRPr>
          </a:p>
          <a:p>
            <a:pPr algn="ctr">
              <a:spcAft>
                <a:spcPts val="600"/>
              </a:spcAft>
              <a:buNone/>
            </a:pPr>
            <a:r>
              <a:rPr lang="en-GB" sz="1600" i="1" dirty="0">
                <a:solidFill>
                  <a:srgbClr val="035341"/>
                </a:solidFill>
                <a:effectLst/>
                <a:latin typeface="Poppins" panose="00000500000000000000" pitchFamily="2" charset="0"/>
                <a:ea typeface="Poppins" panose="00000500000000000000" pitchFamily="2" charset="0"/>
              </a:rPr>
              <a:t>“</a:t>
            </a:r>
            <a:r>
              <a:rPr lang="en-GB" i="1" dirty="0">
                <a:solidFill>
                  <a:srgbClr val="035341"/>
                </a:solidFill>
                <a:effectLst/>
                <a:latin typeface="Poppins" panose="00000500000000000000" pitchFamily="2" charset="0"/>
                <a:ea typeface="Poppins" panose="00000500000000000000" pitchFamily="2" charset="0"/>
              </a:rPr>
              <a:t>They all changed their eating habits – less sugar, less salt and understood the benefits… They now continue to share this with partners and their families so the education continues. - </a:t>
            </a:r>
            <a:endParaRPr lang="en-GB" dirty="0">
              <a:effectLst/>
              <a:latin typeface="Poppins" panose="00000500000000000000" pitchFamily="2" charset="0"/>
              <a:ea typeface="Poppins" panose="00000500000000000000" pitchFamily="2" charset="0"/>
            </a:endParaRPr>
          </a:p>
          <a:p>
            <a:pPr algn="ctr">
              <a:spcAft>
                <a:spcPts val="600"/>
              </a:spcAft>
              <a:buNone/>
            </a:pPr>
            <a:r>
              <a:rPr lang="en-GB" i="1" dirty="0">
                <a:solidFill>
                  <a:srgbClr val="035341"/>
                </a:solidFill>
                <a:effectLst/>
                <a:latin typeface="Poppins" panose="00000500000000000000" pitchFamily="2" charset="0"/>
                <a:ea typeface="Poppins" panose="00000500000000000000" pitchFamily="2" charset="0"/>
              </a:rPr>
              <a:t>It was very positive, the BAME community responded to it. It is always said that they are hard to reach but it was delivered for them, and it was their idea and for their needs. For example, adding carrot into Jollof rice…” </a:t>
            </a:r>
          </a:p>
          <a:p>
            <a:pPr algn="ctr">
              <a:spcAft>
                <a:spcPts val="600"/>
              </a:spcAft>
              <a:buNone/>
            </a:pPr>
            <a:r>
              <a:rPr lang="en-GB" dirty="0">
                <a:effectLst/>
                <a:latin typeface="Poppins" panose="00000500000000000000" pitchFamily="2" charset="0"/>
                <a:ea typeface="Poppins" panose="00000500000000000000" pitchFamily="2" charset="0"/>
              </a:rPr>
              <a:t>(Delivery, 1:1 discussion)</a:t>
            </a:r>
          </a:p>
        </p:txBody>
      </p:sp>
      <p:sp>
        <p:nvSpPr>
          <p:cNvPr id="14" name="TextBox 13">
            <a:extLst>
              <a:ext uri="{FF2B5EF4-FFF2-40B4-BE49-F238E27FC236}">
                <a16:creationId xmlns:a16="http://schemas.microsoft.com/office/drawing/2014/main" id="{6A6BDE87-A114-B07D-D7A8-FFC711B444EF}"/>
              </a:ext>
            </a:extLst>
          </p:cNvPr>
          <p:cNvSpPr txBox="1"/>
          <p:nvPr/>
        </p:nvSpPr>
        <p:spPr>
          <a:xfrm>
            <a:off x="6096000" y="4844772"/>
            <a:ext cx="5736396" cy="1813189"/>
          </a:xfrm>
          <a:prstGeom prst="rect">
            <a:avLst/>
          </a:prstGeom>
          <a:solidFill>
            <a:schemeClr val="bg2">
              <a:lumMod val="20000"/>
              <a:lumOff val="80000"/>
            </a:schemeClr>
          </a:solidFill>
        </p:spPr>
        <p:txBody>
          <a:bodyPr wrap="square">
            <a:spAutoFit/>
          </a:bodyPr>
          <a:lstStyle/>
          <a:p>
            <a:pPr marL="514350" indent="-285750">
              <a:lnSpc>
                <a:spcPct val="114000"/>
              </a:lnSpc>
              <a:spcBef>
                <a:spcPts val="600"/>
              </a:spcBef>
              <a:spcAft>
                <a:spcPts val="600"/>
              </a:spcAft>
              <a:buClr>
                <a:schemeClr val="dk1"/>
              </a:buClr>
              <a:buSzPts val="1800"/>
              <a:buFont typeface="Arial" panose="020B0604020202020204" pitchFamily="34" charset="0"/>
              <a:buChar char="•"/>
            </a:pPr>
            <a:r>
              <a:rPr lang="en-GB" sz="1500" dirty="0">
                <a:solidFill>
                  <a:schemeClr val="dk1"/>
                </a:solidFill>
                <a:latin typeface="Poppins" panose="00000500000000000000" pitchFamily="2" charset="0"/>
                <a:ea typeface="Poppins"/>
                <a:cs typeface="Poppins" panose="00000500000000000000" pitchFamily="2" charset="0"/>
                <a:sym typeface="Poppins"/>
              </a:rPr>
              <a:t>Projects continue to design and deliver interventions based on the </a:t>
            </a:r>
            <a:r>
              <a:rPr lang="en-GB" sz="1500" b="1" dirty="0">
                <a:solidFill>
                  <a:schemeClr val="dk1"/>
                </a:solidFill>
                <a:latin typeface="Poppins" panose="00000500000000000000" pitchFamily="2" charset="0"/>
                <a:ea typeface="Poppins"/>
                <a:cs typeface="Poppins" panose="00000500000000000000" pitchFamily="2" charset="0"/>
                <a:sym typeface="Poppins"/>
              </a:rPr>
              <a:t>proven link between mental and physical well-being</a:t>
            </a:r>
            <a:r>
              <a:rPr lang="en-GB" sz="1500" dirty="0">
                <a:solidFill>
                  <a:schemeClr val="dk1"/>
                </a:solidFill>
                <a:latin typeface="Poppins" panose="00000500000000000000" pitchFamily="2" charset="0"/>
                <a:ea typeface="Poppins"/>
                <a:cs typeface="Poppins" panose="00000500000000000000" pitchFamily="2" charset="0"/>
                <a:sym typeface="Poppins"/>
              </a:rPr>
              <a:t>.</a:t>
            </a:r>
          </a:p>
          <a:p>
            <a:pPr marL="514350" indent="-285750">
              <a:lnSpc>
                <a:spcPct val="114000"/>
              </a:lnSpc>
              <a:spcBef>
                <a:spcPts val="600"/>
              </a:spcBef>
              <a:spcAft>
                <a:spcPts val="600"/>
              </a:spcAft>
              <a:buClr>
                <a:schemeClr val="dk1"/>
              </a:buClr>
              <a:buSzPts val="1800"/>
              <a:buFont typeface="Arial" panose="020B0604020202020204" pitchFamily="34" charset="0"/>
              <a:buChar char="•"/>
            </a:pPr>
            <a:r>
              <a:rPr lang="en-GB" sz="1500" dirty="0">
                <a:solidFill>
                  <a:schemeClr val="dk1"/>
                </a:solidFill>
                <a:latin typeface="Poppins" panose="00000500000000000000" pitchFamily="2" charset="0"/>
                <a:ea typeface="Poppins"/>
                <a:cs typeface="Poppins" panose="00000500000000000000" pitchFamily="2" charset="0"/>
                <a:sym typeface="Poppins"/>
              </a:rPr>
              <a:t>Embedding healthy behaviours into welcoming, social community settings remains a primary route to success in Wave 2.</a:t>
            </a:r>
          </a:p>
        </p:txBody>
      </p:sp>
    </p:spTree>
    <p:extLst>
      <p:ext uri="{BB962C8B-B14F-4D97-AF65-F5344CB8AC3E}">
        <p14:creationId xmlns:p14="http://schemas.microsoft.com/office/powerpoint/2010/main" val="316333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animBg="1"/>
      <p:bldP spid="1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
          <a:extLst>
            <a:ext uri="{FF2B5EF4-FFF2-40B4-BE49-F238E27FC236}">
              <a16:creationId xmlns:a16="http://schemas.microsoft.com/office/drawing/2014/main" id="{D3FCB3EC-04F5-C512-7E79-B18355894664}"/>
            </a:ext>
          </a:extLst>
        </p:cNvPr>
        <p:cNvGrpSpPr/>
        <p:nvPr/>
      </p:nvGrpSpPr>
      <p:grpSpPr>
        <a:xfrm>
          <a:off x="0" y="0"/>
          <a:ext cx="0" cy="0"/>
          <a:chOff x="0" y="0"/>
          <a:chExt cx="0" cy="0"/>
        </a:xfrm>
      </p:grpSpPr>
      <p:sp>
        <p:nvSpPr>
          <p:cNvPr id="42" name="Google Shape;42;p3">
            <a:extLst>
              <a:ext uri="{FF2B5EF4-FFF2-40B4-BE49-F238E27FC236}">
                <a16:creationId xmlns:a16="http://schemas.microsoft.com/office/drawing/2014/main" id="{7EFD1B1B-BD7B-B7FA-0201-B440E80FABC1}"/>
              </a:ext>
            </a:extLst>
          </p:cNvPr>
          <p:cNvSpPr txBox="1"/>
          <p:nvPr/>
        </p:nvSpPr>
        <p:spPr>
          <a:xfrm>
            <a:off x="371476" y="1767207"/>
            <a:ext cx="5545137" cy="2060722"/>
          </a:xfrm>
          <a:prstGeom prst="rect">
            <a:avLst/>
          </a:prstGeom>
          <a:solidFill>
            <a:schemeClr val="accent1"/>
          </a:solidFill>
          <a:ln>
            <a:noFill/>
          </a:ln>
        </p:spPr>
        <p:txBody>
          <a:bodyPr spcFirstLastPara="1" wrap="square" lIns="90000" tIns="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GB" sz="3400" b="1" i="0" u="none" strike="noStrike" kern="0" cap="none" spc="0" normalizeH="0" baseline="0" noProof="0" dirty="0">
                <a:ln>
                  <a:noFill/>
                </a:ln>
                <a:solidFill>
                  <a:srgbClr val="FFFFFF"/>
                </a:solidFill>
                <a:effectLst/>
                <a:uLnTx/>
                <a:uFillTx/>
                <a:latin typeface="Poppins"/>
                <a:cs typeface="Poppins"/>
                <a:sym typeface="Poppins"/>
              </a:rPr>
              <a:t>4.4 Analysis -  </a:t>
            </a: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endParaRPr kumimoji="0" lang="en-GB" sz="3400" b="1" i="0" u="none" strike="noStrike" kern="0" cap="none" spc="0" normalizeH="0" baseline="0" noProof="0" dirty="0">
              <a:ln>
                <a:noFill/>
              </a:ln>
              <a:solidFill>
                <a:srgbClr val="FFFFFF"/>
              </a:solidFill>
              <a:effectLst/>
              <a:uLnTx/>
              <a:uFillTx/>
              <a:latin typeface="Poppins"/>
              <a:cs typeface="Poppins"/>
              <a:sym typeface="Poppins"/>
            </a:endParaRP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GB" sz="3400" b="1" i="0" u="none" strike="noStrike" kern="0" cap="none" spc="0" normalizeH="0" baseline="0" noProof="0" dirty="0">
                <a:ln>
                  <a:noFill/>
                </a:ln>
                <a:solidFill>
                  <a:srgbClr val="FFFFFF"/>
                </a:solidFill>
                <a:effectLst/>
                <a:uLnTx/>
                <a:uFillTx/>
                <a:latin typeface="Poppins"/>
                <a:cs typeface="Poppins"/>
                <a:sym typeface="Poppins"/>
              </a:rPr>
              <a:t>The Health System in Greenwich</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TextBox 2">
            <a:extLst>
              <a:ext uri="{FF2B5EF4-FFF2-40B4-BE49-F238E27FC236}">
                <a16:creationId xmlns:a16="http://schemas.microsoft.com/office/drawing/2014/main" id="{B6B44536-2A39-C70D-7E28-C01337A43B98}"/>
              </a:ext>
            </a:extLst>
          </p:cNvPr>
          <p:cNvSpPr txBox="1"/>
          <p:nvPr/>
        </p:nvSpPr>
        <p:spPr>
          <a:xfrm>
            <a:off x="6472991" y="1767207"/>
            <a:ext cx="5065294" cy="5085238"/>
          </a:xfrm>
          <a:prstGeom prst="rect">
            <a:avLst/>
          </a:prstGeom>
          <a:noFill/>
          <a:ln>
            <a:noFill/>
          </a:ln>
        </p:spPr>
        <p:txBody>
          <a:bodyPr wrap="square" rtlCol="0">
            <a:spAutoFit/>
          </a:bodyPr>
          <a:lstStyle/>
          <a:p>
            <a:pPr lvl="0">
              <a:lnSpc>
                <a:spcPct val="150000"/>
              </a:lnSpc>
              <a:spcBef>
                <a:spcPts val="600"/>
              </a:spcBef>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These next six slides present on one of the key questions of the evaluation: </a:t>
            </a:r>
            <a:r>
              <a:rPr lang="en-US" sz="1800" u="sng" dirty="0">
                <a:solidFill>
                  <a:srgbClr val="FFFFFF"/>
                </a:solidFill>
                <a:latin typeface="Poppins" panose="00000500000000000000" pitchFamily="2" charset="0"/>
                <a:cs typeface="Poppins" panose="00000500000000000000" pitchFamily="2" charset="0"/>
              </a:rPr>
              <a:t>What has been the legacy of the fund so far, for changes in the system and neighbourhood delivery?</a:t>
            </a:r>
            <a:endParaRPr lang="en-GB" sz="1800" u="sng" dirty="0">
              <a:solidFill>
                <a:srgbClr val="FFFFFF"/>
              </a:solidFill>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endPar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It covers:</a:t>
            </a: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Key themes of health inequalities</a:t>
            </a: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lang="en-GB" sz="1800" b="1" dirty="0">
                <a:solidFill>
                  <a:srgbClr val="FFFFFF"/>
                </a:solidFill>
                <a:latin typeface="Poppins" panose="00000500000000000000" pitchFamily="2" charset="0"/>
                <a:cs typeface="Poppins" panose="00000500000000000000" pitchFamily="2" charset="0"/>
              </a:rPr>
              <a:t>Examples of collaboration </a:t>
            </a:r>
            <a:r>
              <a:rPr lang="en-GB" sz="1800" dirty="0">
                <a:solidFill>
                  <a:srgbClr val="FFFFFF"/>
                </a:solidFill>
                <a:latin typeface="Poppins" panose="00000500000000000000" pitchFamily="2" charset="0"/>
                <a:cs typeface="Poppins" panose="00000500000000000000" pitchFamily="2" charset="0"/>
              </a:rPr>
              <a:t>within the </a:t>
            </a:r>
            <a:r>
              <a:rPr lang="en-GB" sz="1800" b="1" dirty="0">
                <a:solidFill>
                  <a:srgbClr val="FFFFFF"/>
                </a:solidFill>
                <a:latin typeface="Poppins" panose="00000500000000000000" pitchFamily="2" charset="0"/>
                <a:cs typeface="Poppins" panose="00000500000000000000" pitchFamily="2" charset="0"/>
              </a:rPr>
              <a:t>wider system of health </a:t>
            </a:r>
            <a:r>
              <a:rPr lang="en-GB" sz="1800" dirty="0">
                <a:solidFill>
                  <a:srgbClr val="FFFFFF"/>
                </a:solidFill>
                <a:latin typeface="Poppins" panose="00000500000000000000" pitchFamily="2" charset="0"/>
                <a:cs typeface="Poppins" panose="00000500000000000000" pitchFamily="2" charset="0"/>
              </a:rPr>
              <a:t>in Greenwich</a:t>
            </a:r>
          </a:p>
          <a:p>
            <a:pPr marL="285750" marR="0" lvl="0" indent="-285750" algn="l" defTabSz="914400" rtl="0" eaLnBrk="1" fontAlgn="auto" latinLnBrk="0" hangingPunct="1">
              <a:lnSpc>
                <a:spcPct val="150000"/>
              </a:lnSpc>
              <a:spcBef>
                <a:spcPts val="600"/>
              </a:spcBef>
              <a:spcAft>
                <a:spcPts val="0"/>
              </a:spcAft>
              <a:buClr>
                <a:srgbClr val="FEFFFB"/>
              </a:buClr>
              <a:buSzTx/>
              <a:buFont typeface="Arial" panose="020B0604020202020204" pitchFamily="34" charset="0"/>
              <a:buChar char="•"/>
              <a:tabLst/>
              <a:defRPr/>
            </a:pPr>
            <a:r>
              <a:rPr lang="en-GB" sz="1800" dirty="0">
                <a:solidFill>
                  <a:srgbClr val="FFFFFF"/>
                </a:solidFill>
                <a:latin typeface="Poppins" panose="00000500000000000000" pitchFamily="2" charset="0"/>
                <a:cs typeface="Poppins" panose="00000500000000000000" pitchFamily="2" charset="0"/>
              </a:rPr>
              <a:t>Emerging changes for the system</a:t>
            </a:r>
            <a:endPar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endParaRPr>
          </a:p>
        </p:txBody>
      </p:sp>
      <p:pic>
        <p:nvPicPr>
          <p:cNvPr id="2" name="Google Shape;41;p3">
            <a:extLst>
              <a:ext uri="{FF2B5EF4-FFF2-40B4-BE49-F238E27FC236}">
                <a16:creationId xmlns:a16="http://schemas.microsoft.com/office/drawing/2014/main" id="{C59D614F-B946-AB65-F1E0-03F3F1F3D9D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pic>
        <p:nvPicPr>
          <p:cNvPr id="4" name="Google Shape;44;p3" descr="A yellow line on a black background&#10;&#10;Description automatically generated">
            <a:extLst>
              <a:ext uri="{FF2B5EF4-FFF2-40B4-BE49-F238E27FC236}">
                <a16:creationId xmlns:a16="http://schemas.microsoft.com/office/drawing/2014/main" id="{E3E9978D-F7DC-CDD3-1911-E665AC88D66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0800000">
            <a:off x="443769" y="2208890"/>
            <a:ext cx="4200525" cy="177800"/>
          </a:xfrm>
          <a:prstGeom prst="rect">
            <a:avLst/>
          </a:prstGeom>
          <a:noFill/>
          <a:ln>
            <a:noFill/>
          </a:ln>
        </p:spPr>
      </p:pic>
    </p:spTree>
    <p:extLst>
      <p:ext uri="{BB962C8B-B14F-4D97-AF65-F5344CB8AC3E}">
        <p14:creationId xmlns:p14="http://schemas.microsoft.com/office/powerpoint/2010/main" val="36096269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FFC21-8FD5-E3B9-51B5-944924D7D2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EE2E97-6407-54E2-60A2-2DE7120EFCE2}"/>
              </a:ext>
            </a:extLst>
          </p:cNvPr>
          <p:cNvSpPr>
            <a:spLocks noGrp="1"/>
          </p:cNvSpPr>
          <p:nvPr>
            <p:ph type="title"/>
          </p:nvPr>
        </p:nvSpPr>
        <p:spPr>
          <a:xfrm>
            <a:off x="371475" y="123825"/>
            <a:ext cx="11439524" cy="822106"/>
          </a:xfrm>
        </p:spPr>
        <p:txBody>
          <a:bodyPr>
            <a:noAutofit/>
          </a:bodyPr>
          <a:lstStyle/>
          <a:p>
            <a:pPr>
              <a:spcBef>
                <a:spcPts val="600"/>
              </a:spcBef>
            </a:pPr>
            <a:r>
              <a:rPr lang="en-US" sz="1800" dirty="0"/>
              <a:t>Key Question: What has been the legacy of the fund so far, for longer-term outcomes and changes in the system and neighbourhood delivery?</a:t>
            </a:r>
            <a:endParaRPr lang="en-GB" sz="2000" dirty="0"/>
          </a:p>
        </p:txBody>
      </p:sp>
      <p:sp>
        <p:nvSpPr>
          <p:cNvPr id="3" name="Text Placeholder 2">
            <a:extLst>
              <a:ext uri="{FF2B5EF4-FFF2-40B4-BE49-F238E27FC236}">
                <a16:creationId xmlns:a16="http://schemas.microsoft.com/office/drawing/2014/main" id="{A7F1756C-0CB5-9BF7-D0BD-433A53544535}"/>
              </a:ext>
            </a:extLst>
          </p:cNvPr>
          <p:cNvSpPr>
            <a:spLocks noGrp="1"/>
          </p:cNvSpPr>
          <p:nvPr>
            <p:ph type="body" idx="1"/>
          </p:nvPr>
        </p:nvSpPr>
        <p:spPr>
          <a:xfrm>
            <a:off x="490537" y="945931"/>
            <a:ext cx="11201399" cy="3543300"/>
          </a:xfrm>
        </p:spPr>
        <p:txBody>
          <a:bodyPr>
            <a:normAutofit fontScale="92500"/>
          </a:bodyPr>
          <a:lstStyle/>
          <a:p>
            <a:pPr marL="342900" indent="-342900">
              <a:lnSpc>
                <a:spcPct val="120000"/>
              </a:lnSpc>
              <a:spcBef>
                <a:spcPts val="600"/>
              </a:spcBef>
              <a:buFont typeface="Wingdings" panose="05000000000000000000" pitchFamily="2" charset="2"/>
              <a:buChar char="Ø"/>
            </a:pPr>
            <a:r>
              <a:rPr lang="en-US" sz="1600" b="0" dirty="0"/>
              <a:t>Grantees are continuing to enhance their learning about the local health inequalities, with many sharing it with other VCSEs, organisations, and service providers, while some having the opportunity to share it with the council and health practitioners. </a:t>
            </a:r>
          </a:p>
          <a:p>
            <a:pPr marL="342900" indent="-342900">
              <a:lnSpc>
                <a:spcPct val="120000"/>
              </a:lnSpc>
              <a:spcBef>
                <a:spcPts val="600"/>
              </a:spcBef>
              <a:buFont typeface="Wingdings" panose="05000000000000000000" pitchFamily="2" charset="2"/>
              <a:buChar char="Ø"/>
            </a:pPr>
            <a:r>
              <a:rPr lang="en-US" sz="1600" b="0" dirty="0"/>
              <a:t>Partnerships and referral pathways are emerging strongly, with opportunities to continue to expand them. </a:t>
            </a:r>
          </a:p>
          <a:p>
            <a:pPr marL="342900" indent="-342900">
              <a:lnSpc>
                <a:spcPct val="120000"/>
              </a:lnSpc>
              <a:spcBef>
                <a:spcPts val="600"/>
              </a:spcBef>
              <a:buFont typeface="Wingdings" panose="05000000000000000000" pitchFamily="2" charset="2"/>
              <a:buChar char="Ø"/>
            </a:pPr>
            <a:r>
              <a:rPr lang="en-US" sz="1600" b="0" dirty="0"/>
              <a:t>Collaborative practices are becoming increasingly more popular, with networking being established to connect organisations of all sizes. </a:t>
            </a:r>
          </a:p>
          <a:p>
            <a:pPr marL="342900" indent="-342900">
              <a:lnSpc>
                <a:spcPct val="120000"/>
              </a:lnSpc>
              <a:spcBef>
                <a:spcPts val="600"/>
              </a:spcBef>
              <a:buFont typeface="Wingdings" panose="05000000000000000000" pitchFamily="2" charset="2"/>
              <a:buChar char="Ø"/>
            </a:pPr>
            <a:r>
              <a:rPr lang="en-US" sz="1600" b="0" dirty="0"/>
              <a:t>Multiple VCSEs are aiming to increase their awareness of the support available in the borough in order to identify which gaps/where they can fit in and become more well-known themselves. </a:t>
            </a:r>
          </a:p>
          <a:p>
            <a:pPr marL="342900" indent="-342900">
              <a:lnSpc>
                <a:spcPct val="120000"/>
              </a:lnSpc>
              <a:spcBef>
                <a:spcPts val="600"/>
              </a:spcBef>
              <a:buFont typeface="Wingdings" panose="05000000000000000000" pitchFamily="2" charset="2"/>
              <a:buChar char="Ø"/>
            </a:pPr>
            <a:r>
              <a:rPr lang="en-US" sz="1600" b="0" dirty="0"/>
              <a:t>Grantees identify ‘systems working’ such a referral pathways for reaching more people and supporting them better, ultimately </a:t>
            </a:r>
            <a:r>
              <a:rPr lang="en-US" sz="1600" b="0" dirty="0">
                <a:solidFill>
                  <a:schemeClr val="tx1"/>
                </a:solidFill>
              </a:rPr>
              <a:t>increasing their readiness for future funding and the sustainability of their delivery.</a:t>
            </a:r>
          </a:p>
        </p:txBody>
      </p:sp>
      <p:sp>
        <p:nvSpPr>
          <p:cNvPr id="5" name="TextBox 4">
            <a:extLst>
              <a:ext uri="{FF2B5EF4-FFF2-40B4-BE49-F238E27FC236}">
                <a16:creationId xmlns:a16="http://schemas.microsoft.com/office/drawing/2014/main" id="{07A66495-063E-3BFB-CB95-7AEA8D2CE4EB}"/>
              </a:ext>
            </a:extLst>
          </p:cNvPr>
          <p:cNvSpPr txBox="1"/>
          <p:nvPr/>
        </p:nvSpPr>
        <p:spPr>
          <a:xfrm>
            <a:off x="490537" y="5294154"/>
            <a:ext cx="11201399" cy="1257780"/>
          </a:xfrm>
          <a:prstGeom prst="rect">
            <a:avLst/>
          </a:prstGeom>
          <a:solidFill>
            <a:schemeClr val="accent4">
              <a:lumMod val="40000"/>
              <a:lumOff val="60000"/>
            </a:schemeClr>
          </a:solidFill>
        </p:spPr>
        <p:txBody>
          <a:bodyPr wrap="square">
            <a:spAutoFit/>
          </a:bodyPr>
          <a:lstStyle/>
          <a:p>
            <a:pPr>
              <a:lnSpc>
                <a:spcPct val="120000"/>
              </a:lnSpc>
              <a:spcBef>
                <a:spcPts val="600"/>
              </a:spcBef>
            </a:pPr>
            <a:r>
              <a:rPr lang="en-US" sz="1600" b="0" dirty="0">
                <a:solidFill>
                  <a:schemeClr val="tx1"/>
                </a:solidFill>
                <a:latin typeface="Poppins" panose="00000500000000000000" pitchFamily="2" charset="0"/>
                <a:cs typeface="Poppins" panose="00000500000000000000" pitchFamily="2" charset="0"/>
                <a:sym typeface="Arial"/>
              </a:rPr>
              <a:t>In addition to their positive experiences and learning, grantees also shared </a:t>
            </a:r>
            <a:r>
              <a:rPr lang="en-US" sz="1600" b="1" dirty="0">
                <a:solidFill>
                  <a:schemeClr val="tx1"/>
                </a:solidFill>
                <a:latin typeface="Poppins" panose="00000500000000000000" pitchFamily="2" charset="0"/>
                <a:cs typeface="Poppins" panose="00000500000000000000" pitchFamily="2" charset="0"/>
                <a:sym typeface="Arial"/>
              </a:rPr>
              <a:t>opportunities for change and improvement going forward</a:t>
            </a:r>
            <a:r>
              <a:rPr lang="en-US" sz="1600" b="0" dirty="0">
                <a:solidFill>
                  <a:schemeClr val="tx1"/>
                </a:solidFill>
                <a:latin typeface="Poppins" panose="00000500000000000000" pitchFamily="2" charset="0"/>
                <a:cs typeface="Poppins" panose="00000500000000000000" pitchFamily="2" charset="0"/>
                <a:sym typeface="Arial"/>
              </a:rPr>
              <a:t>. These have been </a:t>
            </a:r>
            <a:r>
              <a:rPr lang="en-US" sz="1600" b="0" dirty="0" err="1">
                <a:solidFill>
                  <a:schemeClr val="tx1"/>
                </a:solidFill>
                <a:latin typeface="Poppins" panose="00000500000000000000" pitchFamily="2" charset="0"/>
                <a:cs typeface="Poppins" panose="00000500000000000000" pitchFamily="2" charset="0"/>
                <a:sym typeface="Arial"/>
              </a:rPr>
              <a:t>synthesised</a:t>
            </a:r>
            <a:r>
              <a:rPr lang="en-US" sz="1600" b="0" dirty="0">
                <a:solidFill>
                  <a:schemeClr val="tx1"/>
                </a:solidFill>
                <a:latin typeface="Poppins" panose="00000500000000000000" pitchFamily="2" charset="0"/>
                <a:cs typeface="Poppins" panose="00000500000000000000" pitchFamily="2" charset="0"/>
                <a:sym typeface="Arial"/>
              </a:rPr>
              <a:t> into actionable recommendations by DG Cities. Each recommendation is accompanied by a set of learnings, quotes, and examples to put them into context. </a:t>
            </a:r>
          </a:p>
        </p:txBody>
      </p:sp>
      <p:sp>
        <p:nvSpPr>
          <p:cNvPr id="6" name="TextBox 5">
            <a:extLst>
              <a:ext uri="{FF2B5EF4-FFF2-40B4-BE49-F238E27FC236}">
                <a16:creationId xmlns:a16="http://schemas.microsoft.com/office/drawing/2014/main" id="{39568156-543E-FD9C-037D-292C386E6516}"/>
              </a:ext>
            </a:extLst>
          </p:cNvPr>
          <p:cNvSpPr txBox="1"/>
          <p:nvPr/>
        </p:nvSpPr>
        <p:spPr>
          <a:xfrm>
            <a:off x="490537" y="4568527"/>
            <a:ext cx="10510345" cy="646331"/>
          </a:xfrm>
          <a:prstGeom prst="rect">
            <a:avLst/>
          </a:prstGeom>
          <a:noFill/>
        </p:spPr>
        <p:txBody>
          <a:bodyPr wrap="square">
            <a:spAutoFit/>
          </a:bodyPr>
          <a:lstStyle/>
          <a:p>
            <a:r>
              <a:rPr lang="en-US" sz="1800" b="1" dirty="0">
                <a:latin typeface="Poppins" panose="00000500000000000000" pitchFamily="2" charset="0"/>
                <a:cs typeface="Poppins" panose="00000500000000000000" pitchFamily="2" charset="0"/>
              </a:rPr>
              <a:t>Key Question: For the fund going forward: What are the needs and recommendations to meet its objectives and purpose? What is the rationale and what are the opportunities?</a:t>
            </a:r>
            <a:endParaRPr lang="en-GB" sz="1800" b="1"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4058444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B98BC8-C39D-A8AB-1863-3EA9354156A8}"/>
              </a:ext>
            </a:extLst>
          </p:cNvPr>
          <p:cNvSpPr>
            <a:spLocks noGrp="1"/>
          </p:cNvSpPr>
          <p:nvPr>
            <p:ph type="body" idx="1"/>
          </p:nvPr>
        </p:nvSpPr>
        <p:spPr>
          <a:xfrm>
            <a:off x="189607" y="1709553"/>
            <a:ext cx="3561076" cy="5118683"/>
          </a:xfrm>
        </p:spPr>
        <p:txBody>
          <a:bodyPr>
            <a:normAutofit/>
          </a:bodyPr>
          <a:lstStyle/>
          <a:p>
            <a:pPr marL="0" indent="0">
              <a:spcBef>
                <a:spcPts val="600"/>
              </a:spcBef>
            </a:pPr>
            <a:r>
              <a:rPr lang="en-US" sz="1800" dirty="0">
                <a:solidFill>
                  <a:schemeClr val="tx1"/>
                </a:solidFill>
              </a:rPr>
              <a:t>Loneliness and isolation </a:t>
            </a:r>
            <a:r>
              <a:rPr lang="en-US" sz="1800" b="0" dirty="0">
                <a:solidFill>
                  <a:schemeClr val="tx1"/>
                </a:solidFill>
              </a:rPr>
              <a:t>remain highly reported, reflecting demands for greater sense of community.</a:t>
            </a:r>
          </a:p>
          <a:p>
            <a:pPr marL="0" indent="0">
              <a:spcBef>
                <a:spcPts val="600"/>
              </a:spcBef>
            </a:pPr>
            <a:endParaRPr lang="en-US" sz="1800" b="0" dirty="0"/>
          </a:p>
          <a:p>
            <a:pPr marL="0" indent="0">
              <a:spcBef>
                <a:spcPts val="600"/>
              </a:spcBef>
            </a:pPr>
            <a:r>
              <a:rPr lang="en-US" sz="1800" dirty="0"/>
              <a:t>Language barriers &amp; cultural stigma </a:t>
            </a:r>
            <a:r>
              <a:rPr lang="en-US" sz="1800" b="0" dirty="0"/>
              <a:t>are important underlying concerns and can affect individual wellbeing.</a:t>
            </a:r>
            <a:endParaRPr lang="en-US" sz="1800" b="0" dirty="0">
              <a:solidFill>
                <a:schemeClr val="accent1"/>
              </a:solidFill>
            </a:endParaRPr>
          </a:p>
          <a:p>
            <a:pPr marL="0" indent="0">
              <a:spcBef>
                <a:spcPts val="600"/>
              </a:spcBef>
            </a:pPr>
            <a:endParaRPr lang="en-US" sz="1800" b="0" dirty="0"/>
          </a:p>
          <a:p>
            <a:pPr marL="0" indent="0">
              <a:spcBef>
                <a:spcPts val="600"/>
              </a:spcBef>
            </a:pPr>
            <a:r>
              <a:rPr lang="en-US" sz="1800" dirty="0"/>
              <a:t>The role of trust matters, </a:t>
            </a:r>
            <a:r>
              <a:rPr lang="en-US" sz="1800" b="0" dirty="0"/>
              <a:t>with low trust in service provision and opportunities to build it up from within the community.</a:t>
            </a:r>
            <a:endParaRPr lang="en-GB" sz="1800" b="0" dirty="0"/>
          </a:p>
          <a:p>
            <a:pPr marL="0" indent="0">
              <a:spcBef>
                <a:spcPts val="600"/>
              </a:spcBef>
              <a:spcAft>
                <a:spcPts val="600"/>
              </a:spcAft>
            </a:pPr>
            <a:endParaRPr lang="en-GB" sz="1800" dirty="0"/>
          </a:p>
          <a:p>
            <a:pPr marL="0" indent="0">
              <a:spcBef>
                <a:spcPts val="600"/>
              </a:spcBef>
              <a:spcAft>
                <a:spcPts val="600"/>
              </a:spcAft>
            </a:pPr>
            <a:endParaRPr lang="en-GB" sz="1800" b="0" dirty="0"/>
          </a:p>
        </p:txBody>
      </p:sp>
      <p:sp>
        <p:nvSpPr>
          <p:cNvPr id="4" name="TextBox 3">
            <a:extLst>
              <a:ext uri="{FF2B5EF4-FFF2-40B4-BE49-F238E27FC236}">
                <a16:creationId xmlns:a16="http://schemas.microsoft.com/office/drawing/2014/main" id="{215C2385-D104-2A7F-87A4-126EE1BAD6FF}"/>
              </a:ext>
            </a:extLst>
          </p:cNvPr>
          <p:cNvSpPr txBox="1"/>
          <p:nvPr/>
        </p:nvSpPr>
        <p:spPr>
          <a:xfrm>
            <a:off x="6700423" y="1907433"/>
            <a:ext cx="3149350" cy="4078039"/>
          </a:xfrm>
          <a:prstGeom prst="rect">
            <a:avLst/>
          </a:prstGeom>
          <a:solidFill>
            <a:schemeClr val="bg2">
              <a:lumMod val="20000"/>
              <a:lumOff val="80000"/>
            </a:schemeClr>
          </a:solidFill>
          <a:ln>
            <a:noFill/>
          </a:ln>
        </p:spPr>
        <p:txBody>
          <a:bodyPr wrap="square" rtlCol="0">
            <a:spAutoFit/>
          </a:bodyPr>
          <a:lstStyle/>
          <a:p>
            <a:pPr>
              <a:spcBef>
                <a:spcPts val="600"/>
              </a:spcBef>
            </a:pPr>
            <a:r>
              <a:rPr lang="en-GB" sz="1800" dirty="0">
                <a:solidFill>
                  <a:schemeClr val="tx1"/>
                </a:solidFill>
                <a:latin typeface="Poppins" panose="00000500000000000000" pitchFamily="2" charset="0"/>
                <a:cs typeface="Poppins" panose="00000500000000000000" pitchFamily="2" charset="0"/>
              </a:rPr>
              <a:t>Keeping physically active and having knowledge on healthy eating and access to healthy food.</a:t>
            </a:r>
          </a:p>
          <a:p>
            <a:pPr>
              <a:spcBef>
                <a:spcPts val="600"/>
              </a:spcBef>
            </a:pPr>
            <a:endParaRPr lang="en-GB" sz="1800" dirty="0">
              <a:solidFill>
                <a:schemeClr val="tx1"/>
              </a:solidFill>
              <a:latin typeface="Poppins" panose="00000500000000000000" pitchFamily="2" charset="0"/>
              <a:cs typeface="Poppins" panose="00000500000000000000" pitchFamily="2" charset="0"/>
            </a:endParaRPr>
          </a:p>
          <a:p>
            <a:pPr>
              <a:spcBef>
                <a:spcPts val="600"/>
              </a:spcBef>
            </a:pPr>
            <a:r>
              <a:rPr lang="en-GB" sz="1800" dirty="0">
                <a:solidFill>
                  <a:schemeClr val="tx1"/>
                </a:solidFill>
                <a:latin typeface="Poppins" panose="00000500000000000000" pitchFamily="2" charset="0"/>
                <a:cs typeface="Poppins" panose="00000500000000000000" pitchFamily="2" charset="0"/>
              </a:rPr>
              <a:t>Speech and language needs in children. </a:t>
            </a:r>
          </a:p>
          <a:p>
            <a:pPr>
              <a:spcBef>
                <a:spcPts val="600"/>
              </a:spcBef>
            </a:pPr>
            <a:endParaRPr lang="en-GB" sz="1800" dirty="0">
              <a:solidFill>
                <a:schemeClr val="tx1"/>
              </a:solidFill>
              <a:latin typeface="Poppins" panose="00000500000000000000" pitchFamily="2" charset="0"/>
              <a:cs typeface="Poppins" panose="00000500000000000000" pitchFamily="2" charset="0"/>
            </a:endParaRPr>
          </a:p>
          <a:p>
            <a:pPr>
              <a:spcBef>
                <a:spcPts val="600"/>
              </a:spcBef>
            </a:pPr>
            <a:endParaRPr lang="en-GB" sz="1800" dirty="0">
              <a:solidFill>
                <a:schemeClr val="tx1"/>
              </a:solidFill>
              <a:latin typeface="Poppins" panose="00000500000000000000" pitchFamily="2" charset="0"/>
              <a:cs typeface="Poppins" panose="00000500000000000000" pitchFamily="2" charset="0"/>
            </a:endParaRPr>
          </a:p>
          <a:p>
            <a:pPr>
              <a:spcBef>
                <a:spcPts val="600"/>
              </a:spcBef>
            </a:pPr>
            <a:r>
              <a:rPr lang="en-GB" sz="1800" dirty="0">
                <a:solidFill>
                  <a:schemeClr val="tx1"/>
                </a:solidFill>
                <a:latin typeface="Poppins" panose="00000500000000000000" pitchFamily="2" charset="0"/>
                <a:cs typeface="Poppins" panose="00000500000000000000" pitchFamily="2" charset="0"/>
              </a:rPr>
              <a:t>Lack of awareness amongst participants about available offers in their area. </a:t>
            </a:r>
          </a:p>
        </p:txBody>
      </p:sp>
      <p:pic>
        <p:nvPicPr>
          <p:cNvPr id="7" name="Picture 6">
            <a:extLst>
              <a:ext uri="{FF2B5EF4-FFF2-40B4-BE49-F238E27FC236}">
                <a16:creationId xmlns:a16="http://schemas.microsoft.com/office/drawing/2014/main" id="{B5EF1D5A-5A22-6793-8ACE-94971EFDD10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004636" y="1907433"/>
            <a:ext cx="2251537" cy="1249921"/>
          </a:xfrm>
          <a:prstGeom prst="rect">
            <a:avLst/>
          </a:prstGeom>
        </p:spPr>
      </p:pic>
      <p:pic>
        <p:nvPicPr>
          <p:cNvPr id="11" name="Picture 10">
            <a:extLst>
              <a:ext uri="{FF2B5EF4-FFF2-40B4-BE49-F238E27FC236}">
                <a16:creationId xmlns:a16="http://schemas.microsoft.com/office/drawing/2014/main" id="{6359453B-1D54-B57E-05D8-C7F9F5069B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04636" y="3594048"/>
            <a:ext cx="2251537" cy="1153433"/>
          </a:xfrm>
          <a:prstGeom prst="rect">
            <a:avLst/>
          </a:prstGeom>
        </p:spPr>
      </p:pic>
      <p:pic>
        <p:nvPicPr>
          <p:cNvPr id="13" name="Picture 12">
            <a:extLst>
              <a:ext uri="{FF2B5EF4-FFF2-40B4-BE49-F238E27FC236}">
                <a16:creationId xmlns:a16="http://schemas.microsoft.com/office/drawing/2014/main" id="{25CB52FE-AA95-FED8-354F-D6D98D9D3B0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35564" y="5184176"/>
            <a:ext cx="2189681" cy="1480687"/>
          </a:xfrm>
          <a:prstGeom prst="rect">
            <a:avLst/>
          </a:prstGeom>
        </p:spPr>
      </p:pic>
      <p:pic>
        <p:nvPicPr>
          <p:cNvPr id="17" name="Picture 16">
            <a:extLst>
              <a:ext uri="{FF2B5EF4-FFF2-40B4-BE49-F238E27FC236}">
                <a16:creationId xmlns:a16="http://schemas.microsoft.com/office/drawing/2014/main" id="{84F87FCB-43EC-65D7-9F09-85942166877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880704" y="1924707"/>
            <a:ext cx="2214772" cy="1249921"/>
          </a:xfrm>
          <a:prstGeom prst="rect">
            <a:avLst/>
          </a:prstGeom>
        </p:spPr>
      </p:pic>
      <p:pic>
        <p:nvPicPr>
          <p:cNvPr id="19" name="Picture 18">
            <a:extLst>
              <a:ext uri="{FF2B5EF4-FFF2-40B4-BE49-F238E27FC236}">
                <a16:creationId xmlns:a16="http://schemas.microsoft.com/office/drawing/2014/main" id="{221D6DB5-80DD-734D-9E58-D73E7412347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880701" y="3643112"/>
            <a:ext cx="2214773" cy="1133249"/>
          </a:xfrm>
          <a:prstGeom prst="rect">
            <a:avLst/>
          </a:prstGeom>
        </p:spPr>
      </p:pic>
      <p:pic>
        <p:nvPicPr>
          <p:cNvPr id="21" name="Picture 20">
            <a:extLst>
              <a:ext uri="{FF2B5EF4-FFF2-40B4-BE49-F238E27FC236}">
                <a16:creationId xmlns:a16="http://schemas.microsoft.com/office/drawing/2014/main" id="{8C787F65-0BF0-9792-8F77-3B8592C7134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80701" y="5244845"/>
            <a:ext cx="2214773" cy="1377827"/>
          </a:xfrm>
          <a:prstGeom prst="rect">
            <a:avLst/>
          </a:prstGeom>
        </p:spPr>
      </p:pic>
      <p:sp>
        <p:nvSpPr>
          <p:cNvPr id="23" name="TextBox 22">
            <a:extLst>
              <a:ext uri="{FF2B5EF4-FFF2-40B4-BE49-F238E27FC236}">
                <a16:creationId xmlns:a16="http://schemas.microsoft.com/office/drawing/2014/main" id="{D1D0874D-29EF-9E85-66BE-5E3D717FAF81}"/>
              </a:ext>
            </a:extLst>
          </p:cNvPr>
          <p:cNvSpPr txBox="1"/>
          <p:nvPr/>
        </p:nvSpPr>
        <p:spPr>
          <a:xfrm>
            <a:off x="6305966" y="1255294"/>
            <a:ext cx="5789508" cy="430887"/>
          </a:xfrm>
          <a:prstGeom prst="rect">
            <a:avLst/>
          </a:prstGeom>
          <a:noFill/>
        </p:spPr>
        <p:txBody>
          <a:bodyPr wrap="square">
            <a:spAutoFit/>
          </a:bodyPr>
          <a:lstStyle/>
          <a:p>
            <a:pPr marL="0" indent="0">
              <a:spcBef>
                <a:spcPts val="600"/>
              </a:spcBef>
            </a:pPr>
            <a:r>
              <a:rPr lang="en-US" sz="2200" b="0" u="sng" dirty="0">
                <a:latin typeface="Poppins" panose="00000500000000000000" pitchFamily="2" charset="0"/>
                <a:cs typeface="Poppins" panose="00000500000000000000" pitchFamily="2" charset="0"/>
              </a:rPr>
              <a:t>Themes that emerged more in Wave 2:</a:t>
            </a:r>
          </a:p>
        </p:txBody>
      </p:sp>
      <p:sp>
        <p:nvSpPr>
          <p:cNvPr id="25" name="TextBox 24">
            <a:extLst>
              <a:ext uri="{FF2B5EF4-FFF2-40B4-BE49-F238E27FC236}">
                <a16:creationId xmlns:a16="http://schemas.microsoft.com/office/drawing/2014/main" id="{55BD0EB5-D295-536C-9D66-6E86805EB7F0}"/>
              </a:ext>
            </a:extLst>
          </p:cNvPr>
          <p:cNvSpPr txBox="1"/>
          <p:nvPr/>
        </p:nvSpPr>
        <p:spPr>
          <a:xfrm>
            <a:off x="96526" y="1255294"/>
            <a:ext cx="6078926" cy="430887"/>
          </a:xfrm>
          <a:prstGeom prst="rect">
            <a:avLst/>
          </a:prstGeom>
          <a:noFill/>
        </p:spPr>
        <p:txBody>
          <a:bodyPr wrap="square">
            <a:spAutoFit/>
          </a:bodyPr>
          <a:lstStyle/>
          <a:p>
            <a:pPr marL="0" indent="0">
              <a:spcBef>
                <a:spcPts val="600"/>
              </a:spcBef>
            </a:pPr>
            <a:r>
              <a:rPr lang="en-US" sz="2200" u="sng" dirty="0">
                <a:latin typeface="Poppins" panose="00000500000000000000" pitchFamily="2" charset="0"/>
                <a:cs typeface="Poppins" panose="00000500000000000000" pitchFamily="2" charset="0"/>
              </a:rPr>
              <a:t>T</a:t>
            </a:r>
            <a:r>
              <a:rPr lang="en-US" sz="2200" b="0" u="sng" dirty="0">
                <a:latin typeface="Poppins" panose="00000500000000000000" pitchFamily="2" charset="0"/>
                <a:cs typeface="Poppins" panose="00000500000000000000" pitchFamily="2" charset="0"/>
              </a:rPr>
              <a:t>hemes relevant to Wave 1 and Wave 2: </a:t>
            </a:r>
          </a:p>
        </p:txBody>
      </p:sp>
      <p:sp>
        <p:nvSpPr>
          <p:cNvPr id="2" name="Title 1">
            <a:extLst>
              <a:ext uri="{FF2B5EF4-FFF2-40B4-BE49-F238E27FC236}">
                <a16:creationId xmlns:a16="http://schemas.microsoft.com/office/drawing/2014/main" id="{F2DC0015-1EE1-850D-A371-164DCBB5CAD3}"/>
              </a:ext>
            </a:extLst>
          </p:cNvPr>
          <p:cNvSpPr>
            <a:spLocks noGrp="1"/>
          </p:cNvSpPr>
          <p:nvPr>
            <p:ph type="title"/>
          </p:nvPr>
        </p:nvSpPr>
        <p:spPr>
          <a:xfrm>
            <a:off x="371476" y="404813"/>
            <a:ext cx="7248524" cy="1044000"/>
          </a:xfrm>
        </p:spPr>
        <p:txBody>
          <a:bodyPr>
            <a:noAutofit/>
          </a:bodyPr>
          <a:lstStyle/>
          <a:p>
            <a:r>
              <a:rPr lang="en-GB" sz="3200" dirty="0"/>
              <a:t>Health Inequalities – Key themes</a:t>
            </a:r>
          </a:p>
        </p:txBody>
      </p:sp>
    </p:spTree>
    <p:extLst>
      <p:ext uri="{BB962C8B-B14F-4D97-AF65-F5344CB8AC3E}">
        <p14:creationId xmlns:p14="http://schemas.microsoft.com/office/powerpoint/2010/main" val="677511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85AA8C0-DF15-5634-D372-7CA6C0EB0E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23914" y="3429000"/>
            <a:ext cx="1214675" cy="1214675"/>
          </a:xfrm>
          <a:prstGeom prst="rect">
            <a:avLst/>
          </a:prstGeom>
        </p:spPr>
      </p:pic>
      <p:sp>
        <p:nvSpPr>
          <p:cNvPr id="2" name="Title 1">
            <a:extLst>
              <a:ext uri="{FF2B5EF4-FFF2-40B4-BE49-F238E27FC236}">
                <a16:creationId xmlns:a16="http://schemas.microsoft.com/office/drawing/2014/main" id="{1D1A3906-AC11-2EB5-506F-73A2567DE726}"/>
              </a:ext>
            </a:extLst>
          </p:cNvPr>
          <p:cNvSpPr>
            <a:spLocks noGrp="1"/>
          </p:cNvSpPr>
          <p:nvPr>
            <p:ph type="title"/>
          </p:nvPr>
        </p:nvSpPr>
        <p:spPr>
          <a:xfrm>
            <a:off x="371476" y="231558"/>
            <a:ext cx="11355303" cy="1044000"/>
          </a:xfrm>
        </p:spPr>
        <p:txBody>
          <a:bodyPr>
            <a:noAutofit/>
          </a:bodyPr>
          <a:lstStyle/>
          <a:p>
            <a:r>
              <a:rPr lang="en-GB" sz="2800" dirty="0"/>
              <a:t>Health system collaboration – a mix of practices and strengths/ quality</a:t>
            </a:r>
          </a:p>
        </p:txBody>
      </p:sp>
      <p:sp>
        <p:nvSpPr>
          <p:cNvPr id="3" name="Text Placeholder 2">
            <a:extLst>
              <a:ext uri="{FF2B5EF4-FFF2-40B4-BE49-F238E27FC236}">
                <a16:creationId xmlns:a16="http://schemas.microsoft.com/office/drawing/2014/main" id="{FA3251A7-7FAC-268D-3F66-070B54D0C36D}"/>
              </a:ext>
            </a:extLst>
          </p:cNvPr>
          <p:cNvSpPr>
            <a:spLocks noGrp="1"/>
          </p:cNvSpPr>
          <p:nvPr>
            <p:ph type="body" idx="1"/>
          </p:nvPr>
        </p:nvSpPr>
        <p:spPr>
          <a:xfrm>
            <a:off x="371475" y="1395662"/>
            <a:ext cx="5647957" cy="5307724"/>
          </a:xfrm>
          <a:solidFill>
            <a:schemeClr val="accent4">
              <a:lumMod val="20000"/>
              <a:lumOff val="80000"/>
            </a:schemeClr>
          </a:solidFill>
          <a:ln>
            <a:noFill/>
          </a:ln>
        </p:spPr>
        <p:txBody>
          <a:bodyPr>
            <a:normAutofit lnSpcReduction="10000"/>
          </a:bodyPr>
          <a:lstStyle/>
          <a:p>
            <a:pPr marL="0" indent="0">
              <a:spcAft>
                <a:spcPts val="600"/>
              </a:spcAft>
            </a:pPr>
            <a:r>
              <a:rPr lang="en-GB" sz="1600" dirty="0"/>
              <a:t>Partnerships, collaborations, and referral pathways have included </a:t>
            </a:r>
            <a:r>
              <a:rPr lang="en-GB" sz="1600" b="0" dirty="0"/>
              <a:t>: </a:t>
            </a:r>
          </a:p>
          <a:p>
            <a:pPr marL="285750" indent="-285750">
              <a:spcAft>
                <a:spcPts val="600"/>
              </a:spcAft>
              <a:buFont typeface="Arial" panose="020B0604020202020204" pitchFamily="34" charset="0"/>
              <a:buChar char="•"/>
            </a:pPr>
            <a:r>
              <a:rPr lang="en-GB" sz="1600" b="0" dirty="0"/>
              <a:t>Specific place-based projects;</a:t>
            </a:r>
          </a:p>
          <a:p>
            <a:pPr marL="285750" indent="-285750">
              <a:spcAft>
                <a:spcPts val="600"/>
              </a:spcAft>
              <a:buFont typeface="Arial" panose="020B0604020202020204" pitchFamily="34" charset="0"/>
              <a:buChar char="•"/>
            </a:pPr>
            <a:r>
              <a:rPr lang="en-GB" sz="1600" b="0" dirty="0"/>
              <a:t>NHS/Public Health representatives </a:t>
            </a:r>
            <a:r>
              <a:rPr lang="en-GB" sz="1600" b="0" dirty="0">
                <a:sym typeface="Wingdings" panose="05000000000000000000" pitchFamily="2" charset="2"/>
              </a:rPr>
              <a:t>(e.g. maternity teams) </a:t>
            </a:r>
            <a:r>
              <a:rPr lang="en-GB" sz="1600" b="0" dirty="0"/>
              <a:t>in Greenwich and neighbouring boroughs;</a:t>
            </a:r>
          </a:p>
          <a:p>
            <a:pPr marL="285750" indent="-285750">
              <a:spcAft>
                <a:spcPts val="600"/>
              </a:spcAft>
              <a:buFont typeface="Arial" panose="020B0604020202020204" pitchFamily="34" charset="0"/>
              <a:buChar char="•"/>
            </a:pPr>
            <a:r>
              <a:rPr lang="en-GB" sz="1600" b="0" dirty="0"/>
              <a:t>The Job Centre;</a:t>
            </a:r>
          </a:p>
          <a:p>
            <a:pPr marL="285750" indent="-285750">
              <a:spcAft>
                <a:spcPts val="600"/>
              </a:spcAft>
              <a:buFont typeface="Arial" panose="020B0604020202020204" pitchFamily="34" charset="0"/>
              <a:buChar char="•"/>
            </a:pPr>
            <a:r>
              <a:rPr lang="en-GB" sz="1600" b="0" dirty="0"/>
              <a:t>Services like Child and Adolescent Mental Health Services (CAMHS), Woolwich Service Users Project (WSUP), and Charlton Athletic Community Trust (CACT);</a:t>
            </a:r>
          </a:p>
          <a:p>
            <a:pPr marL="285750" indent="-285750">
              <a:spcAft>
                <a:spcPts val="1200"/>
              </a:spcAft>
              <a:buFont typeface="Arial" panose="020B0604020202020204" pitchFamily="34" charset="0"/>
              <a:buChar char="•"/>
            </a:pPr>
            <a:r>
              <a:rPr lang="en-GB" sz="1600" b="0" dirty="0">
                <a:sym typeface="Wingdings" panose="05000000000000000000" pitchFamily="2" charset="2"/>
              </a:rPr>
              <a:t>Libraries, schools, Woolwich leisure centre and </a:t>
            </a:r>
            <a:r>
              <a:rPr lang="en-GB" sz="1600" b="0" dirty="0"/>
              <a:t>GLL (Better); </a:t>
            </a:r>
            <a:r>
              <a:rPr lang="en-GB" sz="1600" b="0" dirty="0">
                <a:sym typeface="Wingdings" panose="05000000000000000000" pitchFamily="2" charset="2"/>
              </a:rPr>
              <a:t>and </a:t>
            </a:r>
          </a:p>
          <a:p>
            <a:pPr marL="285750" indent="-285750">
              <a:spcAft>
                <a:spcPts val="1200"/>
              </a:spcAft>
              <a:buFont typeface="Arial" panose="020B0604020202020204" pitchFamily="34" charset="0"/>
              <a:buChar char="•"/>
            </a:pPr>
            <a:r>
              <a:rPr lang="en-GB" sz="1600" b="0" dirty="0">
                <a:sym typeface="Wingdings" panose="05000000000000000000" pitchFamily="2" charset="2"/>
              </a:rPr>
              <a:t>Faith-based centres.</a:t>
            </a:r>
            <a:endParaRPr lang="en-GB" sz="1600" b="0" dirty="0"/>
          </a:p>
          <a:p>
            <a:pPr marL="0" indent="0">
              <a:spcAft>
                <a:spcPts val="600"/>
              </a:spcAft>
            </a:pPr>
            <a:r>
              <a:rPr lang="en-GB" sz="1600" b="0" dirty="0"/>
              <a:t>Specific community networks like the Greenwich Community Advice Network (GCAN), Be Well Greenwich, and housing associations, were also found to </a:t>
            </a:r>
            <a:r>
              <a:rPr lang="en-GB" sz="1600" dirty="0"/>
              <a:t>support</a:t>
            </a:r>
            <a:r>
              <a:rPr lang="en-GB" sz="1600" b="0" dirty="0"/>
              <a:t> </a:t>
            </a:r>
            <a:r>
              <a:rPr lang="en-GB" sz="1600" dirty="0"/>
              <a:t>system</a:t>
            </a:r>
            <a:r>
              <a:rPr lang="en-GB" sz="1600" b="0" dirty="0"/>
              <a:t> </a:t>
            </a:r>
            <a:r>
              <a:rPr lang="en-GB" sz="1600" dirty="0"/>
              <a:t>coordination</a:t>
            </a:r>
            <a:r>
              <a:rPr lang="en-GB" sz="1600" b="0" dirty="0"/>
              <a:t> and </a:t>
            </a:r>
            <a:r>
              <a:rPr lang="en-GB" sz="1600" dirty="0"/>
              <a:t>reduce</a:t>
            </a:r>
            <a:r>
              <a:rPr lang="en-GB" sz="1600" b="0" dirty="0"/>
              <a:t> </a:t>
            </a:r>
            <a:r>
              <a:rPr lang="en-GB" sz="1600" dirty="0"/>
              <a:t>duplication</a:t>
            </a:r>
            <a:r>
              <a:rPr lang="en-GB" sz="1600" b="0" dirty="0"/>
              <a:t> of efforts resulting in collaborative and community-driven local support. </a:t>
            </a:r>
          </a:p>
        </p:txBody>
      </p:sp>
      <p:sp>
        <p:nvSpPr>
          <p:cNvPr id="4" name="Text Placeholder 2">
            <a:extLst>
              <a:ext uri="{FF2B5EF4-FFF2-40B4-BE49-F238E27FC236}">
                <a16:creationId xmlns:a16="http://schemas.microsoft.com/office/drawing/2014/main" id="{29D6CA05-61B0-5191-9714-8F9EEDC08FF9}"/>
              </a:ext>
            </a:extLst>
          </p:cNvPr>
          <p:cNvSpPr txBox="1">
            <a:spLocks/>
          </p:cNvSpPr>
          <p:nvPr/>
        </p:nvSpPr>
        <p:spPr>
          <a:xfrm>
            <a:off x="7038975" y="1395661"/>
            <a:ext cx="4592537" cy="2450198"/>
          </a:xfrm>
          <a:prstGeom prst="rect">
            <a:avLst/>
          </a:prstGeom>
          <a:solidFill>
            <a:srgbClr val="F5FCE2"/>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18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8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8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r>
              <a:rPr lang="en-US" sz="1600" b="0" dirty="0"/>
              <a:t>Some grantees showed comprehensive understanding of the fund’s aims to encourage collaboration and cross-system delivery to support an emerging neighbourhood model.</a:t>
            </a:r>
          </a:p>
          <a:p>
            <a:pPr marL="0" indent="0"/>
            <a:endParaRPr lang="en-US" sz="1600" b="0" dirty="0"/>
          </a:p>
          <a:p>
            <a:pPr marL="0" indent="0"/>
            <a:r>
              <a:rPr lang="en-US" sz="1600" b="0" dirty="0"/>
              <a:t>Others could play a critical role in these aims, but may need some support and facilitation to help </a:t>
            </a:r>
            <a:r>
              <a:rPr lang="en-US" sz="1600" b="0" dirty="0" err="1"/>
              <a:t>realise</a:t>
            </a:r>
            <a:r>
              <a:rPr lang="en-US" sz="1600" b="0" dirty="0"/>
              <a:t> opportunities.</a:t>
            </a:r>
          </a:p>
          <a:p>
            <a:pPr marL="0" indent="0"/>
            <a:endParaRPr lang="en-US" sz="1600" b="0" dirty="0"/>
          </a:p>
          <a:p>
            <a:pPr marL="0" indent="0"/>
            <a:r>
              <a:rPr lang="en-US" sz="1600" b="0" dirty="0"/>
              <a:t> </a:t>
            </a:r>
            <a:endParaRPr lang="en-GB" sz="1600" dirty="0">
              <a:highlight>
                <a:srgbClr val="FFFF00"/>
              </a:highlight>
            </a:endParaRPr>
          </a:p>
        </p:txBody>
      </p:sp>
      <p:sp>
        <p:nvSpPr>
          <p:cNvPr id="5" name="Arrow: Right 4">
            <a:extLst>
              <a:ext uri="{FF2B5EF4-FFF2-40B4-BE49-F238E27FC236}">
                <a16:creationId xmlns:a16="http://schemas.microsoft.com/office/drawing/2014/main" id="{417CD8E1-757A-DD7C-A272-C8B9A8D64034}"/>
              </a:ext>
            </a:extLst>
          </p:cNvPr>
          <p:cNvSpPr/>
          <p:nvPr/>
        </p:nvSpPr>
        <p:spPr>
          <a:xfrm>
            <a:off x="6172568" y="1871912"/>
            <a:ext cx="531813" cy="2952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57148AFB-59E6-4C14-DC64-8567ED888AC1}"/>
              </a:ext>
            </a:extLst>
          </p:cNvPr>
          <p:cNvSpPr txBox="1"/>
          <p:nvPr/>
        </p:nvSpPr>
        <p:spPr>
          <a:xfrm>
            <a:off x="6704381" y="4861131"/>
            <a:ext cx="5411051" cy="1815882"/>
          </a:xfrm>
          <a:prstGeom prst="rect">
            <a:avLst/>
          </a:prstGeom>
          <a:noFill/>
        </p:spPr>
        <p:txBody>
          <a:bodyPr wrap="square">
            <a:spAutoFit/>
          </a:bodyPr>
          <a:lstStyle/>
          <a:p>
            <a:pPr algn="ctr">
              <a:spcAft>
                <a:spcPts val="600"/>
              </a:spcAft>
              <a:buNone/>
            </a:pPr>
            <a:r>
              <a:rPr lang="en-GB" i="1" dirty="0">
                <a:solidFill>
                  <a:srgbClr val="035341"/>
                </a:solidFill>
                <a:effectLst/>
                <a:latin typeface="Poppins" panose="00000500000000000000" pitchFamily="2" charset="0"/>
                <a:ea typeface="Poppins" panose="00000500000000000000" pitchFamily="2" charset="0"/>
              </a:rPr>
              <a:t>“We initiated and helped establish the Greenwich Community Advice Network (GCAN), bringing together smaller grassroots advice providers to reduce organisational isolation and strengthen collective impact. Through GCAN, we introduced a shared signposting database operating across networks, creating clearer referral pathways, reducing duplication and enabling wraparound support.”  </a:t>
            </a:r>
            <a:r>
              <a:rPr lang="en-GB" dirty="0">
                <a:effectLst/>
                <a:latin typeface="Poppins" panose="00000500000000000000" pitchFamily="2" charset="0"/>
                <a:ea typeface="Poppins" panose="00000500000000000000" pitchFamily="2" charset="0"/>
              </a:rPr>
              <a:t>Delivery, Questionnaire</a:t>
            </a:r>
          </a:p>
        </p:txBody>
      </p:sp>
    </p:spTree>
    <p:extLst>
      <p:ext uri="{BB962C8B-B14F-4D97-AF65-F5344CB8AC3E}">
        <p14:creationId xmlns:p14="http://schemas.microsoft.com/office/powerpoint/2010/main" val="63332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1"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P spid="5" grpId="0" animBg="1"/>
      <p:bldP spid="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F5F3D-E880-A071-02B2-373DA9A80EE6}"/>
              </a:ext>
            </a:extLst>
          </p:cNvPr>
          <p:cNvSpPr>
            <a:spLocks noGrp="1"/>
          </p:cNvSpPr>
          <p:nvPr>
            <p:ph type="title"/>
          </p:nvPr>
        </p:nvSpPr>
        <p:spPr>
          <a:xfrm>
            <a:off x="371475" y="404813"/>
            <a:ext cx="8736665" cy="1044000"/>
          </a:xfrm>
        </p:spPr>
        <p:txBody>
          <a:bodyPr>
            <a:normAutofit/>
          </a:bodyPr>
          <a:lstStyle/>
          <a:p>
            <a:r>
              <a:rPr lang="en-GB" sz="3200" dirty="0"/>
              <a:t>Realising system-level collaboration</a:t>
            </a:r>
          </a:p>
        </p:txBody>
      </p:sp>
      <p:pic>
        <p:nvPicPr>
          <p:cNvPr id="5" name="Google Shape;64;p6" descr="A black background with a black square&#10;&#10;Description automatically generated with medium confidence">
            <a:extLst>
              <a:ext uri="{FF2B5EF4-FFF2-40B4-BE49-F238E27FC236}">
                <a16:creationId xmlns:a16="http://schemas.microsoft.com/office/drawing/2014/main" id="{97EB9B1F-722E-AEF4-1C53-83E45029D1BD}"/>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graphicFrame>
        <p:nvGraphicFramePr>
          <p:cNvPr id="9" name="Diagram 8">
            <a:extLst>
              <a:ext uri="{FF2B5EF4-FFF2-40B4-BE49-F238E27FC236}">
                <a16:creationId xmlns:a16="http://schemas.microsoft.com/office/drawing/2014/main" id="{4F741AD0-72B4-C22D-B6E6-0D71DEAB44DA}"/>
              </a:ext>
            </a:extLst>
          </p:cNvPr>
          <p:cNvGraphicFramePr/>
          <p:nvPr>
            <p:extLst>
              <p:ext uri="{D42A27DB-BD31-4B8C-83A1-F6EECF244321}">
                <p14:modId xmlns:p14="http://schemas.microsoft.com/office/powerpoint/2010/main" val="996192235"/>
              </p:ext>
            </p:extLst>
          </p:nvPr>
        </p:nvGraphicFramePr>
        <p:xfrm>
          <a:off x="371476" y="1162593"/>
          <a:ext cx="6753224" cy="5597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Graphic 3" descr="Questions with solid fill">
            <a:extLst>
              <a:ext uri="{FF2B5EF4-FFF2-40B4-BE49-F238E27FC236}">
                <a16:creationId xmlns:a16="http://schemas.microsoft.com/office/drawing/2014/main" id="{FD8527FE-4D62-4E7F-342E-A0970EE3861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18337" y="1162593"/>
            <a:ext cx="867495" cy="867495"/>
          </a:xfrm>
          <a:prstGeom prst="rect">
            <a:avLst/>
          </a:prstGeom>
        </p:spPr>
      </p:pic>
      <p:sp>
        <p:nvSpPr>
          <p:cNvPr id="11" name="TextBox 10">
            <a:extLst>
              <a:ext uri="{FF2B5EF4-FFF2-40B4-BE49-F238E27FC236}">
                <a16:creationId xmlns:a16="http://schemas.microsoft.com/office/drawing/2014/main" id="{7D9CD078-B982-721E-5076-4466F6FF2D08}"/>
              </a:ext>
            </a:extLst>
          </p:cNvPr>
          <p:cNvSpPr txBox="1"/>
          <p:nvPr/>
        </p:nvSpPr>
        <p:spPr>
          <a:xfrm>
            <a:off x="7760073" y="1944207"/>
            <a:ext cx="4257674" cy="4801956"/>
          </a:xfrm>
          <a:prstGeom prst="rect">
            <a:avLst/>
          </a:prstGeom>
          <a:solidFill>
            <a:schemeClr val="bg2">
              <a:lumMod val="20000"/>
              <a:lumOff val="80000"/>
            </a:schemeClr>
          </a:solidFill>
        </p:spPr>
        <p:txBody>
          <a:bodyPr wrap="square">
            <a:spAutoFit/>
          </a:bodyPr>
          <a:lstStyle/>
          <a:p>
            <a:pPr>
              <a:lnSpc>
                <a:spcPct val="114000"/>
              </a:lnSpc>
              <a:spcAft>
                <a:spcPts val="600"/>
              </a:spcAft>
            </a:pPr>
            <a:r>
              <a:rPr lang="en-GB" sz="1600" b="1" dirty="0">
                <a:latin typeface="Poppins" panose="00000500000000000000" pitchFamily="2" charset="0"/>
                <a:ea typeface="Poppins" panose="00000500000000000000" pitchFamily="2" charset="0"/>
              </a:rPr>
              <a:t>These grantee suggestions are useful to consider.</a:t>
            </a:r>
          </a:p>
          <a:p>
            <a:pPr>
              <a:lnSpc>
                <a:spcPct val="114000"/>
              </a:lnSpc>
              <a:spcAft>
                <a:spcPts val="600"/>
              </a:spcAft>
            </a:pPr>
            <a:r>
              <a:rPr lang="en-GB" sz="1600" dirty="0">
                <a:solidFill>
                  <a:srgbClr val="000000"/>
                </a:solidFill>
                <a:effectLst/>
                <a:latin typeface="Poppins" panose="00000500000000000000" pitchFamily="2" charset="0"/>
                <a:ea typeface="Poppins" panose="00000500000000000000" pitchFamily="2" charset="0"/>
              </a:rPr>
              <a:t>Overall, on system collaboration:</a:t>
            </a:r>
          </a:p>
          <a:p>
            <a:pPr marL="285750" indent="-285750">
              <a:lnSpc>
                <a:spcPct val="114000"/>
              </a:lnSpc>
              <a:spcAft>
                <a:spcPts val="600"/>
              </a:spcAft>
              <a:buFont typeface="Arial" panose="020B0604020202020204" pitchFamily="34" charset="0"/>
              <a:buChar char="•"/>
            </a:pPr>
            <a:r>
              <a:rPr lang="en-GB" sz="1600" dirty="0">
                <a:solidFill>
                  <a:srgbClr val="000000"/>
                </a:solidFill>
                <a:effectLst/>
                <a:latin typeface="Poppins" panose="00000500000000000000" pitchFamily="2" charset="0"/>
                <a:ea typeface="Poppins" panose="00000500000000000000" pitchFamily="2" charset="0"/>
              </a:rPr>
              <a:t>VCSEs </a:t>
            </a:r>
            <a:r>
              <a:rPr lang="en-GB" sz="1600" dirty="0">
                <a:latin typeface="Poppins" panose="00000500000000000000" pitchFamily="2" charset="0"/>
                <a:ea typeface="Poppins" panose="00000500000000000000" pitchFamily="2" charset="0"/>
              </a:rPr>
              <a:t>have different skills, backgrounds, and sizes – so </a:t>
            </a:r>
            <a:r>
              <a:rPr lang="en-GB" sz="1600" b="1" dirty="0">
                <a:latin typeface="Poppins" panose="00000500000000000000" pitchFamily="2" charset="0"/>
                <a:ea typeface="Poppins" panose="00000500000000000000" pitchFamily="2" charset="0"/>
              </a:rPr>
              <a:t>adapting the support </a:t>
            </a:r>
            <a:r>
              <a:rPr lang="en-GB" sz="1600" dirty="0">
                <a:latin typeface="Poppins" panose="00000500000000000000" pitchFamily="2" charset="0"/>
                <a:ea typeface="Poppins" panose="00000500000000000000" pitchFamily="2" charset="0"/>
              </a:rPr>
              <a:t>for VCSEs to collaborate locally and understand how to work within the health and neighbourhood system matters.</a:t>
            </a:r>
          </a:p>
          <a:p>
            <a:pPr marL="285750" indent="-285750">
              <a:lnSpc>
                <a:spcPct val="114000"/>
              </a:lnSpc>
              <a:spcAft>
                <a:spcPts val="600"/>
              </a:spcAft>
              <a:buFont typeface="Arial" panose="020B0604020202020204" pitchFamily="34" charset="0"/>
              <a:buChar char="•"/>
            </a:pPr>
            <a:r>
              <a:rPr lang="en-GB" sz="1600" dirty="0">
                <a:solidFill>
                  <a:srgbClr val="000000"/>
                </a:solidFill>
                <a:effectLst/>
                <a:latin typeface="Poppins" panose="00000500000000000000" pitchFamily="2" charset="0"/>
                <a:ea typeface="Poppins" panose="00000500000000000000" pitchFamily="2" charset="0"/>
              </a:rPr>
              <a:t>Becoming more aware of what others are doing in the borough and increasing a VCSE’s own visibility </a:t>
            </a:r>
            <a:r>
              <a:rPr lang="en-GB" sz="1600" b="1" dirty="0">
                <a:solidFill>
                  <a:srgbClr val="000000"/>
                </a:solidFill>
                <a:effectLst/>
                <a:latin typeface="Poppins" panose="00000500000000000000" pitchFamily="2" charset="0"/>
                <a:ea typeface="Poppins" panose="00000500000000000000" pitchFamily="2" charset="0"/>
              </a:rPr>
              <a:t>can improve </a:t>
            </a:r>
            <a:r>
              <a:rPr lang="en-GB" sz="1600" dirty="0">
                <a:solidFill>
                  <a:srgbClr val="000000"/>
                </a:solidFill>
                <a:effectLst/>
                <a:latin typeface="Poppins" panose="00000500000000000000" pitchFamily="2" charset="0"/>
                <a:ea typeface="Poppins" panose="00000500000000000000" pitchFamily="2" charset="0"/>
              </a:rPr>
              <a:t>referral pathways and the support they provide – VCSEs have a key role being ‘familiar faces’ and trusted to communities.</a:t>
            </a:r>
          </a:p>
        </p:txBody>
      </p:sp>
    </p:spTree>
    <p:extLst>
      <p:ext uri="{BB962C8B-B14F-4D97-AF65-F5344CB8AC3E}">
        <p14:creationId xmlns:p14="http://schemas.microsoft.com/office/powerpoint/2010/main" val="217540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AF375BE8-41E4-4CAC-8EEA-F869A04A3223}"/>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9CEC67E3-3F22-47AB-89B6-048B08DAAB3F}"/>
                                            </p:graphic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graphicEl>
                                              <a:dgm id="{4A266163-FF67-4E3F-A14D-D161E2ACC5E9}"/>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graphicEl>
                                              <a:dgm id="{143E590D-3408-46A8-971E-3EA3993B2BE7}"/>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Dgm bld="one"/>
        </p:bldSub>
      </p:bldGraphic>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4C45-1BFC-A4A6-8C38-60E1EA3B20B0}"/>
              </a:ext>
            </a:extLst>
          </p:cNvPr>
          <p:cNvSpPr>
            <a:spLocks noGrp="1"/>
          </p:cNvSpPr>
          <p:nvPr>
            <p:ph type="title"/>
          </p:nvPr>
        </p:nvSpPr>
        <p:spPr>
          <a:xfrm>
            <a:off x="371476" y="166777"/>
            <a:ext cx="6450564" cy="1044000"/>
          </a:xfrm>
        </p:spPr>
        <p:txBody>
          <a:bodyPr>
            <a:normAutofit/>
          </a:bodyPr>
          <a:lstStyle/>
          <a:p>
            <a:r>
              <a:rPr lang="en-GB" sz="3600" dirty="0"/>
              <a:t>Emerging areas of change</a:t>
            </a:r>
          </a:p>
        </p:txBody>
      </p:sp>
      <p:sp>
        <p:nvSpPr>
          <p:cNvPr id="12" name="TextBox 11">
            <a:extLst>
              <a:ext uri="{FF2B5EF4-FFF2-40B4-BE49-F238E27FC236}">
                <a16:creationId xmlns:a16="http://schemas.microsoft.com/office/drawing/2014/main" id="{FD4A103A-CA61-A6DF-9157-814E1D8FBCD1}"/>
              </a:ext>
            </a:extLst>
          </p:cNvPr>
          <p:cNvSpPr txBox="1"/>
          <p:nvPr/>
        </p:nvSpPr>
        <p:spPr>
          <a:xfrm>
            <a:off x="371476" y="1800962"/>
            <a:ext cx="4468465" cy="3477875"/>
          </a:xfrm>
          <a:prstGeom prst="rect">
            <a:avLst/>
          </a:prstGeom>
          <a:solidFill>
            <a:schemeClr val="bg2"/>
          </a:solidFill>
        </p:spPr>
        <p:txBody>
          <a:bodyPr wrap="square">
            <a:spAutoFit/>
          </a:bodyPr>
          <a:lstStyle/>
          <a:p>
            <a:pPr>
              <a:spcAft>
                <a:spcPts val="600"/>
              </a:spcAft>
            </a:pPr>
            <a:r>
              <a:rPr lang="en-US" sz="2000" dirty="0">
                <a:latin typeface="Poppins" panose="00000500000000000000" pitchFamily="2" charset="0"/>
                <a:cs typeface="Poppins" panose="00000500000000000000" pitchFamily="2" charset="0"/>
              </a:rPr>
              <a:t>Identifying service gaps where partners can offer support.</a:t>
            </a:r>
          </a:p>
          <a:p>
            <a:pPr>
              <a:spcAft>
                <a:spcPts val="600"/>
              </a:spcAft>
            </a:pPr>
            <a:endParaRPr lang="en-US" sz="2000" dirty="0">
              <a:latin typeface="Poppins" panose="00000500000000000000" pitchFamily="2" charset="0"/>
              <a:cs typeface="Poppins" panose="00000500000000000000" pitchFamily="2" charset="0"/>
            </a:endParaRPr>
          </a:p>
          <a:p>
            <a:pPr>
              <a:spcAft>
                <a:spcPts val="600"/>
              </a:spcAft>
            </a:pPr>
            <a:r>
              <a:rPr lang="en-US" sz="2000" dirty="0">
                <a:latin typeface="Poppins" panose="00000500000000000000" pitchFamily="2" charset="0"/>
                <a:cs typeface="Poppins" panose="00000500000000000000" pitchFamily="2" charset="0"/>
              </a:rPr>
              <a:t>Building awareness between organisations of different sizes.</a:t>
            </a:r>
          </a:p>
          <a:p>
            <a:pPr>
              <a:spcAft>
                <a:spcPts val="600"/>
              </a:spcAft>
            </a:pPr>
            <a:endParaRPr lang="en-US" sz="2000" dirty="0">
              <a:latin typeface="Poppins" panose="00000500000000000000" pitchFamily="2" charset="0"/>
              <a:cs typeface="Poppins" panose="00000500000000000000" pitchFamily="2" charset="0"/>
            </a:endParaRPr>
          </a:p>
          <a:p>
            <a:pPr>
              <a:spcAft>
                <a:spcPts val="600"/>
              </a:spcAft>
            </a:pPr>
            <a:r>
              <a:rPr lang="en-US" sz="2000" dirty="0">
                <a:latin typeface="Poppins" panose="00000500000000000000" pitchFamily="2" charset="0"/>
                <a:cs typeface="Poppins" panose="00000500000000000000" pitchFamily="2" charset="0"/>
              </a:rPr>
              <a:t>Integrating smaller, grassroots groups into a collaborative network to share ideas and solutions.</a:t>
            </a:r>
          </a:p>
        </p:txBody>
      </p:sp>
      <p:cxnSp>
        <p:nvCxnSpPr>
          <p:cNvPr id="70" name="Straight Arrow Connector 69">
            <a:extLst>
              <a:ext uri="{FF2B5EF4-FFF2-40B4-BE49-F238E27FC236}">
                <a16:creationId xmlns:a16="http://schemas.microsoft.com/office/drawing/2014/main" id="{9FBE2942-C434-F77B-11DA-45602BFF0C92}"/>
              </a:ext>
            </a:extLst>
          </p:cNvPr>
          <p:cNvCxnSpPr>
            <a:cxnSpLocks/>
          </p:cNvCxnSpPr>
          <p:nvPr/>
        </p:nvCxnSpPr>
        <p:spPr>
          <a:xfrm>
            <a:off x="4985962" y="2706641"/>
            <a:ext cx="69641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724666F1-F546-BE93-EC0C-AC23B72C1EAF}"/>
              </a:ext>
            </a:extLst>
          </p:cNvPr>
          <p:cNvSpPr txBox="1"/>
          <p:nvPr/>
        </p:nvSpPr>
        <p:spPr>
          <a:xfrm>
            <a:off x="7950202" y="1340677"/>
            <a:ext cx="1271502" cy="338554"/>
          </a:xfrm>
          <a:prstGeom prst="rect">
            <a:avLst/>
          </a:prstGeom>
          <a:noFill/>
        </p:spPr>
        <p:txBody>
          <a:bodyPr wrap="none" rtlCol="0">
            <a:spAutoFit/>
          </a:bodyPr>
          <a:lstStyle/>
          <a:p>
            <a:r>
              <a:rPr lang="en-GB" sz="1600" b="1" u="sng" dirty="0">
                <a:latin typeface="Poppins" panose="00000500000000000000" pitchFamily="2" charset="0"/>
                <a:cs typeface="Poppins" panose="00000500000000000000" pitchFamily="2" charset="0"/>
              </a:rPr>
              <a:t>Examples</a:t>
            </a:r>
            <a:r>
              <a:rPr lang="en-GB" sz="1600" b="1" dirty="0">
                <a:latin typeface="Poppins" panose="00000500000000000000" pitchFamily="2" charset="0"/>
                <a:cs typeface="Poppins" panose="00000500000000000000" pitchFamily="2" charset="0"/>
              </a:rPr>
              <a:t>:</a:t>
            </a:r>
          </a:p>
        </p:txBody>
      </p:sp>
      <p:sp>
        <p:nvSpPr>
          <p:cNvPr id="11" name="TextBox 10">
            <a:extLst>
              <a:ext uri="{FF2B5EF4-FFF2-40B4-BE49-F238E27FC236}">
                <a16:creationId xmlns:a16="http://schemas.microsoft.com/office/drawing/2014/main" id="{79F9DE4B-EF5A-FE21-FC9A-992A0CBF235A}"/>
              </a:ext>
            </a:extLst>
          </p:cNvPr>
          <p:cNvSpPr txBox="1"/>
          <p:nvPr/>
        </p:nvSpPr>
        <p:spPr>
          <a:xfrm>
            <a:off x="5682379" y="2027935"/>
            <a:ext cx="6159654" cy="4278094"/>
          </a:xfrm>
          <a:prstGeom prst="rect">
            <a:avLst/>
          </a:prstGeom>
          <a:noFill/>
        </p:spPr>
        <p:txBody>
          <a:bodyPr wrap="square">
            <a:spAutoFit/>
          </a:bodyPr>
          <a:lstStyle/>
          <a:p>
            <a:pPr algn="ctr">
              <a:spcAft>
                <a:spcPts val="1200"/>
              </a:spcAft>
              <a:buNone/>
            </a:pPr>
            <a:r>
              <a:rPr lang="en-GB" sz="1800" i="1" dirty="0">
                <a:solidFill>
                  <a:srgbClr val="035341"/>
                </a:solidFill>
                <a:effectLst/>
                <a:latin typeface="Poppins" panose="00000500000000000000" pitchFamily="2" charset="0"/>
                <a:ea typeface="Poppins" panose="00000500000000000000" pitchFamily="2" charset="0"/>
              </a:rPr>
              <a:t>“This programme has helped us map what support is currently available and identify where there are gaps in provision.” </a:t>
            </a:r>
            <a:r>
              <a:rPr lang="en-GB" sz="1800" dirty="0">
                <a:solidFill>
                  <a:srgbClr val="035341"/>
                </a:solidFill>
                <a:effectLst/>
                <a:latin typeface="Poppins" panose="00000500000000000000" pitchFamily="2" charset="0"/>
                <a:ea typeface="Poppins" panose="00000500000000000000" pitchFamily="2" charset="0"/>
              </a:rPr>
              <a:t>(Delivery, Questionnaire)</a:t>
            </a:r>
            <a:endParaRPr lang="en-GB" sz="1800" dirty="0">
              <a:effectLst/>
              <a:latin typeface="Poppins" panose="00000500000000000000" pitchFamily="2" charset="0"/>
              <a:ea typeface="Poppins" panose="00000500000000000000" pitchFamily="2" charset="0"/>
            </a:endParaRPr>
          </a:p>
          <a:p>
            <a:pPr algn="ctr">
              <a:spcAft>
                <a:spcPts val="1200"/>
              </a:spcAft>
              <a:buNone/>
            </a:pPr>
            <a:endParaRPr lang="en-GB" sz="1800" i="1" dirty="0">
              <a:solidFill>
                <a:srgbClr val="035341"/>
              </a:solidFill>
              <a:effectLst/>
              <a:latin typeface="Poppins" panose="00000500000000000000" pitchFamily="2" charset="0"/>
              <a:ea typeface="Poppins" panose="00000500000000000000" pitchFamily="2" charset="0"/>
            </a:endParaRPr>
          </a:p>
          <a:p>
            <a:pPr algn="ctr">
              <a:spcAft>
                <a:spcPts val="1200"/>
              </a:spcAft>
              <a:buNone/>
            </a:pPr>
            <a:r>
              <a:rPr lang="en-GB" sz="1800" i="1" dirty="0">
                <a:solidFill>
                  <a:srgbClr val="035341"/>
                </a:solidFill>
                <a:effectLst/>
                <a:latin typeface="Poppins" panose="00000500000000000000" pitchFamily="2" charset="0"/>
                <a:ea typeface="Poppins" panose="00000500000000000000" pitchFamily="2" charset="0"/>
              </a:rPr>
              <a:t>“A particularly valuable outcome of the programme has been the professional connections developed with other leaders from different sectors and organisations. These relationships have created an ongoing support network where we can share ideas, challenges, and learning. This peer network has been extremely valuable and provides continued opportunities for collaboration and shared problem-solving beyond the duration of the programme.” </a:t>
            </a:r>
            <a:r>
              <a:rPr lang="en-GB" sz="1800" dirty="0">
                <a:solidFill>
                  <a:srgbClr val="035341"/>
                </a:solidFill>
                <a:effectLst/>
                <a:latin typeface="Poppins" panose="00000500000000000000" pitchFamily="2" charset="0"/>
                <a:ea typeface="Poppins" panose="00000500000000000000" pitchFamily="2" charset="0"/>
              </a:rPr>
              <a:t>(Enabling, P2, Questionnaire)</a:t>
            </a:r>
            <a:endParaRPr lang="en-GB" sz="1800" dirty="0">
              <a:effectLst/>
              <a:latin typeface="Poppins" panose="00000500000000000000" pitchFamily="2" charset="0"/>
              <a:ea typeface="Poppins" panose="00000500000000000000" pitchFamily="2" charset="0"/>
            </a:endParaRPr>
          </a:p>
        </p:txBody>
      </p:sp>
    </p:spTree>
    <p:extLst>
      <p:ext uri="{BB962C8B-B14F-4D97-AF65-F5344CB8AC3E}">
        <p14:creationId xmlns:p14="http://schemas.microsoft.com/office/powerpoint/2010/main" val="364715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1" grpId="0"/>
      <p:bldP spid="1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C44D63B-BF25-6959-3337-25A040803E2E}"/>
              </a:ext>
            </a:extLst>
          </p:cNvPr>
          <p:cNvSpPr txBox="1">
            <a:spLocks/>
          </p:cNvSpPr>
          <p:nvPr/>
        </p:nvSpPr>
        <p:spPr>
          <a:xfrm>
            <a:off x="499290" y="4968620"/>
            <a:ext cx="4468465" cy="1261550"/>
          </a:xfrm>
          <a:prstGeom prst="rect">
            <a:avLst/>
          </a:prstGeom>
          <a:solidFill>
            <a:schemeClr val="bg2"/>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2000" b="1" i="0" u="none" strike="noStrike" cap="none">
                <a:solidFill>
                  <a:schemeClr val="dk1"/>
                </a:solidFill>
                <a:latin typeface="Poppins"/>
                <a:ea typeface="Poppins"/>
                <a:cs typeface="Poppins"/>
                <a:sym typeface="Poppins"/>
              </a:defRPr>
            </a:lvl1pPr>
            <a:lvl2pPr marL="914400" marR="0" lvl="1" indent="-228600" algn="l" rtl="0">
              <a:lnSpc>
                <a:spcPct val="100000"/>
              </a:lnSpc>
              <a:spcBef>
                <a:spcPts val="1000"/>
              </a:spcBef>
              <a:spcAft>
                <a:spcPts val="0"/>
              </a:spcAft>
              <a:buClr>
                <a:schemeClr val="dk1"/>
              </a:buClr>
              <a:buSzPts val="1800"/>
              <a:buFont typeface="Arial"/>
              <a:buNone/>
              <a:defRPr sz="2000" b="0" i="0" u="none" strike="noStrike" cap="none">
                <a:solidFill>
                  <a:schemeClr val="dk1"/>
                </a:solidFill>
                <a:latin typeface="Poppins"/>
                <a:ea typeface="Poppins"/>
                <a:cs typeface="Poppins"/>
                <a:sym typeface="Poppins"/>
              </a:defRPr>
            </a:lvl2pPr>
            <a:lvl3pPr marL="1371600" marR="0" lvl="2" indent="-228600" algn="l" rtl="0">
              <a:lnSpc>
                <a:spcPct val="100000"/>
              </a:lnSpc>
              <a:spcBef>
                <a:spcPts val="1000"/>
              </a:spcBef>
              <a:spcAft>
                <a:spcPts val="0"/>
              </a:spcAft>
              <a:buClr>
                <a:schemeClr val="dk1"/>
              </a:buClr>
              <a:buSzPts val="1800"/>
              <a:buFont typeface="Arial"/>
              <a:buNone/>
              <a:defRPr sz="1400" b="0" i="0" u="none" strike="noStrike" cap="none">
                <a:solidFill>
                  <a:schemeClr val="dk1"/>
                </a:solidFill>
                <a:latin typeface="Poppins"/>
                <a:ea typeface="Poppins"/>
                <a:cs typeface="Poppins"/>
                <a:sym typeface="Poppins"/>
              </a:defRPr>
            </a:lvl3pPr>
            <a:lvl4pPr marL="1828800" marR="0" lvl="3" indent="-228600" algn="l" rtl="0">
              <a:lnSpc>
                <a:spcPct val="100000"/>
              </a:lnSpc>
              <a:spcBef>
                <a:spcPts val="1000"/>
              </a:spcBef>
              <a:spcAft>
                <a:spcPts val="0"/>
              </a:spcAft>
              <a:buClr>
                <a:schemeClr val="accent1"/>
              </a:buClr>
              <a:buSzPts val="1800"/>
              <a:buFont typeface="Arial"/>
              <a:buNone/>
              <a:defRPr sz="1300" b="0" i="0" u="none" strike="noStrike" cap="none">
                <a:solidFill>
                  <a:schemeClr val="accent1"/>
                </a:solidFill>
                <a:latin typeface="Poppins"/>
                <a:ea typeface="Poppins"/>
                <a:cs typeface="Poppins"/>
                <a:sym typeface="Poppins"/>
              </a:defRPr>
            </a:lvl4pPr>
            <a:lvl5pPr marL="2286000" marR="0" lvl="4"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ct val="110000"/>
              </a:lnSpc>
            </a:pPr>
            <a:r>
              <a:rPr lang="en-US" sz="1800" b="0" dirty="0">
                <a:latin typeface="Poppins" panose="00000500000000000000" pitchFamily="2" charset="0"/>
                <a:cs typeface="Poppins" panose="00000500000000000000" pitchFamily="2" charset="0"/>
              </a:rPr>
              <a:t>The GHCF is also helping in connecting grantees to </a:t>
            </a:r>
            <a:r>
              <a:rPr lang="en-US" sz="1800" b="0" dirty="0" err="1">
                <a:latin typeface="Poppins" panose="00000500000000000000" pitchFamily="2" charset="0"/>
                <a:cs typeface="Poppins" panose="00000500000000000000" pitchFamily="2" charset="0"/>
              </a:rPr>
              <a:t>eachother</a:t>
            </a:r>
            <a:r>
              <a:rPr lang="en-US" sz="1800" b="0" dirty="0">
                <a:latin typeface="Poppins" panose="00000500000000000000" pitchFamily="2" charset="0"/>
                <a:cs typeface="Poppins" panose="00000500000000000000" pitchFamily="2" charset="0"/>
              </a:rPr>
              <a:t> and to local organisations, which can help referrals and expand their reach. </a:t>
            </a:r>
            <a:endParaRPr lang="en-GB" sz="1800" b="0" dirty="0">
              <a:latin typeface="Poppins" panose="00000500000000000000" pitchFamily="2" charset="0"/>
              <a:cs typeface="Poppins" panose="00000500000000000000" pitchFamily="2" charset="0"/>
            </a:endParaRPr>
          </a:p>
        </p:txBody>
      </p:sp>
      <p:sp>
        <p:nvSpPr>
          <p:cNvPr id="16" name="TextBox 15">
            <a:extLst>
              <a:ext uri="{FF2B5EF4-FFF2-40B4-BE49-F238E27FC236}">
                <a16:creationId xmlns:a16="http://schemas.microsoft.com/office/drawing/2014/main" id="{463B89B5-A9FB-2E1E-B28A-4EAC29169A78}"/>
              </a:ext>
            </a:extLst>
          </p:cNvPr>
          <p:cNvSpPr txBox="1"/>
          <p:nvPr/>
        </p:nvSpPr>
        <p:spPr>
          <a:xfrm>
            <a:off x="499290" y="1856788"/>
            <a:ext cx="4468465" cy="2308324"/>
          </a:xfrm>
          <a:prstGeom prst="rect">
            <a:avLst/>
          </a:prstGeom>
          <a:solidFill>
            <a:schemeClr val="bg2"/>
          </a:solidFill>
        </p:spPr>
        <p:txBody>
          <a:bodyPr wrap="square">
            <a:spAutoFit/>
          </a:bodyPr>
          <a:lstStyle/>
          <a:p>
            <a:r>
              <a:rPr lang="en-US" sz="1800" b="0" dirty="0">
                <a:latin typeface="Poppins" panose="00000500000000000000" pitchFamily="2" charset="0"/>
                <a:cs typeface="Poppins" panose="00000500000000000000" pitchFamily="2" charset="0"/>
              </a:rPr>
              <a:t>Being able to take part in meetings and conversations around RBG’s plans for their target groups. </a:t>
            </a:r>
          </a:p>
          <a:p>
            <a:endParaRPr lang="en-US" sz="1800" b="0" dirty="0">
              <a:latin typeface="Poppins" panose="00000500000000000000" pitchFamily="2" charset="0"/>
              <a:cs typeface="Poppins" panose="00000500000000000000" pitchFamily="2" charset="0"/>
            </a:endParaRPr>
          </a:p>
          <a:p>
            <a:r>
              <a:rPr lang="en-US" sz="1800" b="0" dirty="0">
                <a:latin typeface="Poppins" panose="00000500000000000000" pitchFamily="2" charset="0"/>
                <a:cs typeface="Poppins" panose="00000500000000000000" pitchFamily="2" charset="0"/>
              </a:rPr>
              <a:t>Grantees felt they have enhanced their knowledge on the needs and challenges of their participants and the support needed to reduce those.</a:t>
            </a:r>
            <a:endParaRPr lang="en-GB" sz="1800" dirty="0">
              <a:latin typeface="Poppins" panose="00000500000000000000" pitchFamily="2" charset="0"/>
              <a:cs typeface="Poppins" panose="00000500000000000000" pitchFamily="2" charset="0"/>
            </a:endParaRPr>
          </a:p>
        </p:txBody>
      </p:sp>
      <p:cxnSp>
        <p:nvCxnSpPr>
          <p:cNvPr id="58" name="Straight Arrow Connector 57">
            <a:extLst>
              <a:ext uri="{FF2B5EF4-FFF2-40B4-BE49-F238E27FC236}">
                <a16:creationId xmlns:a16="http://schemas.microsoft.com/office/drawing/2014/main" id="{2B3B5D3B-84AB-7923-4F0D-9A28A8F72A87}"/>
              </a:ext>
            </a:extLst>
          </p:cNvPr>
          <p:cNvCxnSpPr>
            <a:cxnSpLocks/>
          </p:cNvCxnSpPr>
          <p:nvPr/>
        </p:nvCxnSpPr>
        <p:spPr>
          <a:xfrm flipV="1">
            <a:off x="4994616" y="3282563"/>
            <a:ext cx="718556" cy="4256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DBFEF13D-0FE1-6F89-39AA-ACE777D1B624}"/>
              </a:ext>
            </a:extLst>
          </p:cNvPr>
          <p:cNvCxnSpPr>
            <a:cxnSpLocks/>
          </p:cNvCxnSpPr>
          <p:nvPr/>
        </p:nvCxnSpPr>
        <p:spPr>
          <a:xfrm flipV="1">
            <a:off x="4967755" y="5205001"/>
            <a:ext cx="802873" cy="80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C19D4249-E87B-E4B9-56B7-74F5CB1BDEDA}"/>
              </a:ext>
            </a:extLst>
          </p:cNvPr>
          <p:cNvCxnSpPr>
            <a:cxnSpLocks/>
          </p:cNvCxnSpPr>
          <p:nvPr/>
        </p:nvCxnSpPr>
        <p:spPr>
          <a:xfrm>
            <a:off x="4988766" y="2352093"/>
            <a:ext cx="781862" cy="29249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5E34EDA-C6A1-C980-6450-6B83FCB0FB62}"/>
              </a:ext>
            </a:extLst>
          </p:cNvPr>
          <p:cNvSpPr txBox="1"/>
          <p:nvPr/>
        </p:nvSpPr>
        <p:spPr>
          <a:xfrm>
            <a:off x="5713172" y="1612371"/>
            <a:ext cx="6367993" cy="2954655"/>
          </a:xfrm>
          <a:prstGeom prst="rect">
            <a:avLst/>
          </a:prstGeom>
          <a:noFill/>
        </p:spPr>
        <p:txBody>
          <a:bodyPr wrap="square">
            <a:spAutoFit/>
          </a:bodyPr>
          <a:lstStyle/>
          <a:p>
            <a:pPr algn="ctr">
              <a:spcAft>
                <a:spcPts val="1200"/>
              </a:spcAft>
              <a:buNone/>
            </a:pPr>
            <a:r>
              <a:rPr lang="en-GB" sz="1600" i="1" dirty="0">
                <a:solidFill>
                  <a:srgbClr val="035341"/>
                </a:solidFill>
                <a:effectLst/>
                <a:latin typeface="Poppins" panose="00000500000000000000" pitchFamily="2" charset="0"/>
                <a:ea typeface="Poppins" panose="00000500000000000000" pitchFamily="2" charset="0"/>
              </a:rPr>
              <a:t>“We feel much better [having] networked into what Greenwich Council is offering to young people and feel that we have more of a seat at the table.” </a:t>
            </a:r>
            <a:r>
              <a:rPr lang="en-GB" sz="1600" dirty="0">
                <a:solidFill>
                  <a:srgbClr val="035341"/>
                </a:solidFill>
                <a:effectLst/>
                <a:latin typeface="Poppins" panose="00000500000000000000" pitchFamily="2" charset="0"/>
                <a:ea typeface="Poppins" panose="00000500000000000000" pitchFamily="2" charset="0"/>
              </a:rPr>
              <a:t>(Delivery, Questionnaire)</a:t>
            </a:r>
            <a:endParaRPr lang="en-GB" sz="1600" dirty="0">
              <a:effectLst/>
              <a:latin typeface="Poppins" panose="00000500000000000000" pitchFamily="2" charset="0"/>
              <a:ea typeface="Poppins" panose="00000500000000000000" pitchFamily="2" charset="0"/>
            </a:endParaRPr>
          </a:p>
          <a:p>
            <a:pPr algn="ctr">
              <a:spcAft>
                <a:spcPts val="1200"/>
              </a:spcAft>
              <a:buNone/>
            </a:pPr>
            <a:r>
              <a:rPr lang="en-GB" sz="1600" i="1" dirty="0">
                <a:solidFill>
                  <a:srgbClr val="035341"/>
                </a:solidFill>
                <a:effectLst/>
                <a:latin typeface="Poppins" panose="00000500000000000000" pitchFamily="2" charset="0"/>
                <a:ea typeface="Poppins" panose="00000500000000000000" pitchFamily="2" charset="0"/>
              </a:rPr>
              <a:t>“Collaboration within Greenwich has also improved. Through partnerships and community connections, we are better linked into local networks, signposting pathways, and grassroots support. This has allowed us to contribute more meaningfully to borough-wide efforts focused on prevention, early intervention, and improving both mental and physical health outcomes</a:t>
            </a:r>
            <a:r>
              <a:rPr lang="en-GB" sz="1600" dirty="0">
                <a:solidFill>
                  <a:srgbClr val="035341"/>
                </a:solidFill>
                <a:effectLst/>
                <a:latin typeface="Poppins" panose="00000500000000000000" pitchFamily="2" charset="0"/>
                <a:ea typeface="Poppins" panose="00000500000000000000" pitchFamily="2" charset="0"/>
              </a:rPr>
              <a:t>.” (Delivery, Questionnaire) </a:t>
            </a:r>
            <a:endParaRPr lang="en-GB" sz="1600" dirty="0">
              <a:effectLst/>
              <a:latin typeface="Poppins" panose="00000500000000000000" pitchFamily="2" charset="0"/>
              <a:ea typeface="Poppins" panose="00000500000000000000" pitchFamily="2" charset="0"/>
            </a:endParaRPr>
          </a:p>
        </p:txBody>
      </p:sp>
      <p:sp>
        <p:nvSpPr>
          <p:cNvPr id="18" name="TextBox 17">
            <a:extLst>
              <a:ext uri="{FF2B5EF4-FFF2-40B4-BE49-F238E27FC236}">
                <a16:creationId xmlns:a16="http://schemas.microsoft.com/office/drawing/2014/main" id="{44C8B318-E4ED-CD2B-26A3-8EA1E207F5D0}"/>
              </a:ext>
            </a:extLst>
          </p:cNvPr>
          <p:cNvSpPr txBox="1"/>
          <p:nvPr/>
        </p:nvSpPr>
        <p:spPr>
          <a:xfrm>
            <a:off x="5770628" y="4968620"/>
            <a:ext cx="6159654" cy="1569660"/>
          </a:xfrm>
          <a:prstGeom prst="rect">
            <a:avLst/>
          </a:prstGeom>
          <a:noFill/>
        </p:spPr>
        <p:txBody>
          <a:bodyPr wrap="square">
            <a:spAutoFit/>
          </a:bodyPr>
          <a:lstStyle/>
          <a:p>
            <a:pPr algn="ctr">
              <a:spcAft>
                <a:spcPts val="1200"/>
              </a:spcAft>
              <a:buNone/>
            </a:pPr>
            <a:r>
              <a:rPr lang="en-GB" sz="1600" i="1" dirty="0">
                <a:solidFill>
                  <a:srgbClr val="035341"/>
                </a:solidFill>
                <a:effectLst/>
                <a:latin typeface="Poppins" panose="00000500000000000000" pitchFamily="2" charset="0"/>
                <a:ea typeface="Poppins" panose="00000500000000000000" pitchFamily="2" charset="0"/>
              </a:rPr>
              <a:t>“The project has also strengthened relationships with Home-Start Greenwich, midwives and other community professionals, by offering the programme through referral pathways and helping us reach families who might otherwise be isolated from support.” </a:t>
            </a:r>
            <a:r>
              <a:rPr lang="en-GB" sz="1600" dirty="0">
                <a:solidFill>
                  <a:srgbClr val="035341"/>
                </a:solidFill>
                <a:effectLst/>
                <a:latin typeface="Poppins" panose="00000500000000000000" pitchFamily="2" charset="0"/>
                <a:ea typeface="Poppins" panose="00000500000000000000" pitchFamily="2" charset="0"/>
              </a:rPr>
              <a:t>(Enabling, P1, Monitoring Form)</a:t>
            </a:r>
            <a:endParaRPr lang="en-GB" sz="1600" dirty="0">
              <a:effectLst/>
              <a:latin typeface="Poppins" panose="00000500000000000000" pitchFamily="2" charset="0"/>
              <a:ea typeface="Poppins" panose="00000500000000000000" pitchFamily="2" charset="0"/>
            </a:endParaRPr>
          </a:p>
        </p:txBody>
      </p:sp>
      <p:sp>
        <p:nvSpPr>
          <p:cNvPr id="7" name="Title 1">
            <a:extLst>
              <a:ext uri="{FF2B5EF4-FFF2-40B4-BE49-F238E27FC236}">
                <a16:creationId xmlns:a16="http://schemas.microsoft.com/office/drawing/2014/main" id="{C541EA53-D892-680B-E038-77C61B4C4470}"/>
              </a:ext>
            </a:extLst>
          </p:cNvPr>
          <p:cNvSpPr>
            <a:spLocks noGrp="1"/>
          </p:cNvSpPr>
          <p:nvPr>
            <p:ph type="title"/>
          </p:nvPr>
        </p:nvSpPr>
        <p:spPr>
          <a:xfrm>
            <a:off x="371476" y="166777"/>
            <a:ext cx="6450564" cy="1044000"/>
          </a:xfrm>
        </p:spPr>
        <p:txBody>
          <a:bodyPr>
            <a:normAutofit/>
          </a:bodyPr>
          <a:lstStyle/>
          <a:p>
            <a:r>
              <a:rPr lang="en-GB" sz="3600" dirty="0"/>
              <a:t>Emerging areas of change</a:t>
            </a:r>
          </a:p>
        </p:txBody>
      </p:sp>
      <p:sp>
        <p:nvSpPr>
          <p:cNvPr id="5" name="TextBox 4">
            <a:extLst>
              <a:ext uri="{FF2B5EF4-FFF2-40B4-BE49-F238E27FC236}">
                <a16:creationId xmlns:a16="http://schemas.microsoft.com/office/drawing/2014/main" id="{312E50FA-C047-C5A1-ABF6-E69292D26E96}"/>
              </a:ext>
            </a:extLst>
          </p:cNvPr>
          <p:cNvSpPr txBox="1"/>
          <p:nvPr/>
        </p:nvSpPr>
        <p:spPr>
          <a:xfrm>
            <a:off x="7950202" y="1210777"/>
            <a:ext cx="1271502" cy="338554"/>
          </a:xfrm>
          <a:prstGeom prst="rect">
            <a:avLst/>
          </a:prstGeom>
          <a:noFill/>
        </p:spPr>
        <p:txBody>
          <a:bodyPr wrap="none" rtlCol="0">
            <a:spAutoFit/>
          </a:bodyPr>
          <a:lstStyle/>
          <a:p>
            <a:r>
              <a:rPr lang="en-GB" sz="1600" b="1" u="sng" dirty="0">
                <a:latin typeface="Poppins" panose="00000500000000000000" pitchFamily="2" charset="0"/>
                <a:cs typeface="Poppins" panose="00000500000000000000" pitchFamily="2" charset="0"/>
              </a:rPr>
              <a:t>Examples</a:t>
            </a:r>
            <a:r>
              <a:rPr lang="en-GB" sz="1600" b="1" dirty="0">
                <a:latin typeface="Poppins" panose="00000500000000000000" pitchFamily="2" charset="0"/>
                <a:cs typeface="Poppins" panose="00000500000000000000" pitchFamily="2" charset="0"/>
              </a:rPr>
              <a:t>:</a:t>
            </a:r>
          </a:p>
        </p:txBody>
      </p:sp>
    </p:spTree>
    <p:extLst>
      <p:ext uri="{BB962C8B-B14F-4D97-AF65-F5344CB8AC3E}">
        <p14:creationId xmlns:p14="http://schemas.microsoft.com/office/powerpoint/2010/main" val="252930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bg/>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16" grpId="0" animBg="1"/>
      <p:bldP spid="15" grpId="0"/>
      <p:bldP spid="18" grpId="0"/>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0">
          <a:extLst>
            <a:ext uri="{FF2B5EF4-FFF2-40B4-BE49-F238E27FC236}">
              <a16:creationId xmlns:a16="http://schemas.microsoft.com/office/drawing/2014/main" id="{7FE93655-CA7D-8A17-8C12-016A8429D55D}"/>
            </a:ext>
          </a:extLst>
        </p:cNvPr>
        <p:cNvGrpSpPr/>
        <p:nvPr/>
      </p:nvGrpSpPr>
      <p:grpSpPr>
        <a:xfrm>
          <a:off x="0" y="0"/>
          <a:ext cx="0" cy="0"/>
          <a:chOff x="0" y="0"/>
          <a:chExt cx="0" cy="0"/>
        </a:xfrm>
      </p:grpSpPr>
      <p:sp>
        <p:nvSpPr>
          <p:cNvPr id="42" name="Google Shape;42;p3">
            <a:extLst>
              <a:ext uri="{FF2B5EF4-FFF2-40B4-BE49-F238E27FC236}">
                <a16:creationId xmlns:a16="http://schemas.microsoft.com/office/drawing/2014/main" id="{E507B166-B239-082F-8E65-C6FC797ED725}"/>
              </a:ext>
            </a:extLst>
          </p:cNvPr>
          <p:cNvSpPr txBox="1"/>
          <p:nvPr/>
        </p:nvSpPr>
        <p:spPr>
          <a:xfrm>
            <a:off x="371476" y="1767207"/>
            <a:ext cx="5545137" cy="2060722"/>
          </a:xfrm>
          <a:prstGeom prst="rect">
            <a:avLst/>
          </a:prstGeom>
          <a:solidFill>
            <a:schemeClr val="accent1"/>
          </a:solidFill>
          <a:ln>
            <a:noFill/>
          </a:ln>
        </p:spPr>
        <p:txBody>
          <a:bodyPr spcFirstLastPara="1" wrap="square" lIns="90000" tIns="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r>
              <a:rPr kumimoji="0" lang="en-GB" sz="3400" b="1" i="0" u="none" strike="noStrike" kern="0" cap="none" spc="0" normalizeH="0" baseline="0" noProof="0" dirty="0">
                <a:ln>
                  <a:noFill/>
                </a:ln>
                <a:solidFill>
                  <a:srgbClr val="FFFFFF"/>
                </a:solidFill>
                <a:effectLst/>
                <a:uLnTx/>
                <a:uFillTx/>
                <a:latin typeface="Poppins"/>
                <a:cs typeface="Poppins"/>
                <a:sym typeface="Poppins"/>
              </a:rPr>
              <a:t>5 Recommendations  </a:t>
            </a:r>
          </a:p>
          <a:p>
            <a:pPr marL="0" marR="0" lvl="0" indent="0" algn="l" defTabSz="914400" rtl="0" eaLnBrk="1" fontAlgn="auto" latinLnBrk="0" hangingPunct="1">
              <a:lnSpc>
                <a:spcPct val="100000"/>
              </a:lnSpc>
              <a:spcBef>
                <a:spcPts val="0"/>
              </a:spcBef>
              <a:spcAft>
                <a:spcPts val="0"/>
              </a:spcAft>
              <a:buClr>
                <a:srgbClr val="FFFFFF"/>
              </a:buClr>
              <a:buSzPts val="3400"/>
              <a:buFont typeface="Arial"/>
              <a:buNone/>
              <a:tabLst/>
              <a:defRPr/>
            </a:pPr>
            <a:endParaRPr kumimoji="0" lang="en-GB" sz="3400" b="1" i="0" u="none" strike="noStrike" kern="0" cap="none" spc="0" normalizeH="0" baseline="0" noProof="0" dirty="0">
              <a:ln>
                <a:noFill/>
              </a:ln>
              <a:solidFill>
                <a:srgbClr val="FFFFFF"/>
              </a:solidFill>
              <a:effectLst/>
              <a:uLnTx/>
              <a:uFillTx/>
              <a:latin typeface="Poppins"/>
              <a:cs typeface="Poppins"/>
              <a:sym typeface="Poppins"/>
            </a:endParaRPr>
          </a:p>
        </p:txBody>
      </p:sp>
      <p:sp>
        <p:nvSpPr>
          <p:cNvPr id="3" name="TextBox 2">
            <a:extLst>
              <a:ext uri="{FF2B5EF4-FFF2-40B4-BE49-F238E27FC236}">
                <a16:creationId xmlns:a16="http://schemas.microsoft.com/office/drawing/2014/main" id="{98201A18-C0A6-D672-BE2F-4408F2825E7E}"/>
              </a:ext>
            </a:extLst>
          </p:cNvPr>
          <p:cNvSpPr txBox="1"/>
          <p:nvPr/>
        </p:nvSpPr>
        <p:spPr>
          <a:xfrm>
            <a:off x="6275388" y="1767207"/>
            <a:ext cx="5545135" cy="3946465"/>
          </a:xfrm>
          <a:prstGeom prst="rect">
            <a:avLst/>
          </a:prstGeom>
          <a:noFill/>
          <a:ln>
            <a:noFill/>
          </a:ln>
        </p:spPr>
        <p:txBody>
          <a:bodyPr wrap="square" rtlCol="0">
            <a:spAutoFit/>
          </a:bodyPr>
          <a:lstStyle/>
          <a:p>
            <a:pPr marL="0" marR="0" lvl="0" indent="0" algn="l" defTabSz="914400" rtl="0" eaLnBrk="1" fontAlgn="auto" latinLnBrk="0" hangingPunct="1">
              <a:lnSpc>
                <a:spcPct val="150000"/>
              </a:lnSpc>
              <a:spcBef>
                <a:spcPts val="60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This is an </a:t>
            </a:r>
            <a:r>
              <a:rPr kumimoji="0" lang="en-GB" sz="1800" b="1"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overview of the recommendations </a:t>
            </a: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relevant to the GHCF and the funders, Greenwich Public Health, and GHCF grantees; as well as learning from GHCF grantees to date. This covers:</a:t>
            </a:r>
          </a:p>
          <a:p>
            <a:pPr marL="285750" marR="0" lvl="0" indent="-285750" algn="l" defTabSz="914400" rtl="0" eaLnBrk="1" fontAlgn="auto" latinLnBrk="0" hangingPunct="1">
              <a:lnSpc>
                <a:spcPct val="150000"/>
              </a:lnSpc>
              <a:spcBef>
                <a:spcPts val="600"/>
              </a:spcBef>
              <a:spcAft>
                <a:spcPts val="0"/>
              </a:spcAft>
              <a:buClr>
                <a:schemeClr val="bg1"/>
              </a:buClr>
              <a:buSzTx/>
              <a:buFont typeface="Arial" panose="020B0604020202020204" pitchFamily="34" charset="0"/>
              <a:buChar char="•"/>
              <a:tabLst/>
              <a:defRPr/>
            </a:pPr>
            <a:r>
              <a:rPr kumimoji="0" lang="en-GB"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Five of the recommendation areas continue to be relevant from Wave 1. </a:t>
            </a:r>
          </a:p>
          <a:p>
            <a:pPr marL="285750" marR="0" lvl="0" indent="-285750" algn="l" defTabSz="914400" rtl="0" eaLnBrk="1" fontAlgn="auto" latinLnBrk="0" hangingPunct="1">
              <a:lnSpc>
                <a:spcPct val="150000"/>
              </a:lnSpc>
              <a:spcBef>
                <a:spcPts val="600"/>
              </a:spcBef>
              <a:spcAft>
                <a:spcPts val="0"/>
              </a:spcAft>
              <a:buClr>
                <a:schemeClr val="bg1"/>
              </a:buClr>
              <a:buSzTx/>
              <a:buFont typeface="Arial" panose="020B0604020202020204" pitchFamily="34" charset="0"/>
              <a:buChar char="•"/>
              <a:tabLst/>
              <a:defRPr/>
            </a:pPr>
            <a:r>
              <a:rPr kumimoji="0" lang="en-GB" sz="1800" b="0" i="0" u="sng"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sym typeface="Arial"/>
              </a:rPr>
              <a:t>12 new recommendation points that have emerged during Wave 2</a:t>
            </a:r>
          </a:p>
        </p:txBody>
      </p:sp>
      <p:pic>
        <p:nvPicPr>
          <p:cNvPr id="2" name="Google Shape;41;p3">
            <a:extLst>
              <a:ext uri="{FF2B5EF4-FFF2-40B4-BE49-F238E27FC236}">
                <a16:creationId xmlns:a16="http://schemas.microsoft.com/office/drawing/2014/main" id="{BCFD41E3-D794-E05C-91C5-0F26A7AB4ABA}"/>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80525" y="404813"/>
            <a:ext cx="1440000" cy="342178"/>
          </a:xfrm>
          <a:prstGeom prst="rect">
            <a:avLst/>
          </a:prstGeom>
          <a:noFill/>
          <a:ln>
            <a:noFill/>
          </a:ln>
        </p:spPr>
      </p:pic>
      <p:pic>
        <p:nvPicPr>
          <p:cNvPr id="4" name="Google Shape;44;p3" descr="A yellow line on a black background&#10;&#10;Description automatically generated">
            <a:extLst>
              <a:ext uri="{FF2B5EF4-FFF2-40B4-BE49-F238E27FC236}">
                <a16:creationId xmlns:a16="http://schemas.microsoft.com/office/drawing/2014/main" id="{F050F7E4-DC57-6CC8-DC35-1D5F6050B6A9}"/>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10800000">
            <a:off x="533416" y="2917102"/>
            <a:ext cx="4200525" cy="177800"/>
          </a:xfrm>
          <a:prstGeom prst="rect">
            <a:avLst/>
          </a:prstGeom>
          <a:noFill/>
          <a:ln>
            <a:noFill/>
          </a:ln>
        </p:spPr>
      </p:pic>
    </p:spTree>
    <p:extLst>
      <p:ext uri="{BB962C8B-B14F-4D97-AF65-F5344CB8AC3E}">
        <p14:creationId xmlns:p14="http://schemas.microsoft.com/office/powerpoint/2010/main" val="39569229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FF172-6AF8-D421-8E4C-2F6430AD43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CE38BA-0958-9B6D-AB71-C14FE1C98130}"/>
              </a:ext>
            </a:extLst>
          </p:cNvPr>
          <p:cNvSpPr>
            <a:spLocks noGrp="1"/>
          </p:cNvSpPr>
          <p:nvPr>
            <p:ph type="title"/>
          </p:nvPr>
        </p:nvSpPr>
        <p:spPr>
          <a:xfrm>
            <a:off x="2979209" y="159183"/>
            <a:ext cx="11143192" cy="833437"/>
          </a:xfrm>
        </p:spPr>
        <p:txBody>
          <a:bodyPr>
            <a:noAutofit/>
          </a:bodyPr>
          <a:lstStyle/>
          <a:p>
            <a:r>
              <a:rPr lang="en-GB" sz="2400" dirty="0"/>
              <a:t>Additional Wave 2 recommendations</a:t>
            </a:r>
          </a:p>
        </p:txBody>
      </p:sp>
      <p:pic>
        <p:nvPicPr>
          <p:cNvPr id="3" name="Google Shape;64;p6" descr="A black background with a black square&#10;&#10;Description automatically generated with medium confidence">
            <a:extLst>
              <a:ext uri="{FF2B5EF4-FFF2-40B4-BE49-F238E27FC236}">
                <a16:creationId xmlns:a16="http://schemas.microsoft.com/office/drawing/2014/main" id="{06AB2D6C-DEE6-8E9E-B19A-18C14B1A55A3}"/>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graphicFrame>
        <p:nvGraphicFramePr>
          <p:cNvPr id="5" name="Table 4">
            <a:extLst>
              <a:ext uri="{FF2B5EF4-FFF2-40B4-BE49-F238E27FC236}">
                <a16:creationId xmlns:a16="http://schemas.microsoft.com/office/drawing/2014/main" id="{89F069A7-AD24-570A-D4C1-71F088E90267}"/>
              </a:ext>
            </a:extLst>
          </p:cNvPr>
          <p:cNvGraphicFramePr>
            <a:graphicFrameLocks noGrp="1"/>
          </p:cNvGraphicFramePr>
          <p:nvPr>
            <p:extLst>
              <p:ext uri="{D42A27DB-BD31-4B8C-83A1-F6EECF244321}">
                <p14:modId xmlns:p14="http://schemas.microsoft.com/office/powerpoint/2010/main" val="3900062480"/>
              </p:ext>
            </p:extLst>
          </p:nvPr>
        </p:nvGraphicFramePr>
        <p:xfrm>
          <a:off x="228600" y="946931"/>
          <a:ext cx="11768667" cy="5911069"/>
        </p:xfrm>
        <a:graphic>
          <a:graphicData uri="http://schemas.openxmlformats.org/drawingml/2006/table">
            <a:tbl>
              <a:tblPr firstRow="1" firstCol="1" bandRow="1"/>
              <a:tblGrid>
                <a:gridCol w="2717800">
                  <a:extLst>
                    <a:ext uri="{9D8B030D-6E8A-4147-A177-3AD203B41FA5}">
                      <a16:colId xmlns:a16="http://schemas.microsoft.com/office/drawing/2014/main" val="1149289429"/>
                    </a:ext>
                  </a:extLst>
                </a:gridCol>
                <a:gridCol w="9050867">
                  <a:extLst>
                    <a:ext uri="{9D8B030D-6E8A-4147-A177-3AD203B41FA5}">
                      <a16:colId xmlns:a16="http://schemas.microsoft.com/office/drawing/2014/main" val="2770017773"/>
                    </a:ext>
                  </a:extLst>
                </a:gridCol>
              </a:tblGrid>
              <a:tr h="1565537">
                <a:tc>
                  <a:txBody>
                    <a:bodyPr/>
                    <a:lstStyle/>
                    <a:p>
                      <a:pPr algn="l">
                        <a:spcAft>
                          <a:spcPts val="600"/>
                        </a:spcAft>
                        <a:buNone/>
                      </a:pPr>
                      <a:r>
                        <a:rPr lang="en-GB" sz="1400" b="1" dirty="0">
                          <a:solidFill>
                            <a:srgbClr val="000000"/>
                          </a:solidFill>
                          <a:effectLst/>
                          <a:latin typeface="Poppins" panose="00000500000000000000" pitchFamily="2" charset="0"/>
                          <a:ea typeface="Poppins" panose="00000500000000000000" pitchFamily="2" charset="0"/>
                        </a:rPr>
                        <a:t>1.1) Greater networking and group opportunities</a:t>
                      </a:r>
                      <a:endParaRPr lang="en-GB" sz="1400" dirty="0">
                        <a:effectLst/>
                        <a:latin typeface="Poppins" panose="00000500000000000000" pitchFamily="2" charset="0"/>
                        <a:ea typeface="Poppins" panose="00000500000000000000" pitchFamily="2" charset="0"/>
                      </a:endParaRPr>
                    </a:p>
                    <a:p>
                      <a:pPr algn="l">
                        <a:spcAft>
                          <a:spcPts val="600"/>
                        </a:spcAft>
                        <a:buNone/>
                      </a:pPr>
                      <a:r>
                        <a:rPr lang="en-GB" sz="1400" dirty="0">
                          <a:effectLst/>
                          <a:latin typeface="Poppins" panose="00000500000000000000" pitchFamily="2" charset="0"/>
                          <a:ea typeface="Poppins" panose="00000500000000000000" pitchFamily="2" charset="0"/>
                        </a:rPr>
                        <a:t> </a:t>
                      </a:r>
                    </a:p>
                  </a:txBody>
                  <a:tcPr marL="56015" marR="5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A83"/>
                    </a:solidFill>
                  </a:tcPr>
                </a:tc>
                <a:tc>
                  <a:txBody>
                    <a:bodyPr/>
                    <a:lstStyle/>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 1.1a)</a:t>
                      </a:r>
                      <a:r>
                        <a:rPr lang="en-GB" sz="1400" b="1" dirty="0">
                          <a:solidFill>
                            <a:srgbClr val="000000"/>
                          </a:solidFill>
                          <a:effectLst/>
                          <a:latin typeface="Poppins" panose="00000500000000000000" pitchFamily="2" charset="0"/>
                          <a:ea typeface="Poppins" panose="00000500000000000000" pitchFamily="2" charset="0"/>
                        </a:rPr>
                        <a:t> - Support VCSEs with tips on making connections with others</a:t>
                      </a:r>
                      <a:endParaRPr lang="en-GB" sz="1400" dirty="0">
                        <a:effectLst/>
                        <a:latin typeface="Poppins" panose="00000500000000000000" pitchFamily="2" charset="0"/>
                        <a:ea typeface="Poppins" panose="00000500000000000000" pitchFamily="2" charset="0"/>
                      </a:endParaRPr>
                    </a:p>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 1.1b)</a:t>
                      </a:r>
                      <a:r>
                        <a:rPr lang="en-GB" sz="1400" b="1" dirty="0">
                          <a:solidFill>
                            <a:srgbClr val="000000"/>
                          </a:solidFill>
                          <a:effectLst/>
                          <a:latin typeface="Poppins" panose="00000500000000000000" pitchFamily="2" charset="0"/>
                          <a:ea typeface="Poppins" panose="00000500000000000000" pitchFamily="2" charset="0"/>
                        </a:rPr>
                        <a:t> - Consider networking timing and more effective communications</a:t>
                      </a:r>
                      <a:endParaRPr lang="en-GB" sz="1400" dirty="0">
                        <a:effectLst/>
                        <a:latin typeface="Poppins" panose="00000500000000000000" pitchFamily="2" charset="0"/>
                        <a:ea typeface="Poppins" panose="00000500000000000000" pitchFamily="2" charset="0"/>
                      </a:endParaRPr>
                    </a:p>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 1.1c</a:t>
                      </a:r>
                      <a:r>
                        <a:rPr lang="en-GB" sz="1400" b="1" dirty="0">
                          <a:solidFill>
                            <a:srgbClr val="000000"/>
                          </a:solidFill>
                          <a:effectLst/>
                          <a:latin typeface="Poppins" panose="00000500000000000000" pitchFamily="2" charset="0"/>
                          <a:ea typeface="Poppins" panose="00000500000000000000" pitchFamily="2" charset="0"/>
                        </a:rPr>
                        <a:t>) - Encourage more grantee-led networking activity and sharing of learning through wider opportunities</a:t>
                      </a:r>
                      <a:endParaRPr lang="en-GB" sz="1400" dirty="0">
                        <a:effectLst/>
                        <a:latin typeface="Poppins" panose="00000500000000000000" pitchFamily="2" charset="0"/>
                        <a:ea typeface="Poppins" panose="00000500000000000000" pitchFamily="2" charset="0"/>
                      </a:endParaRPr>
                    </a:p>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REC1.1d)</a:t>
                      </a:r>
                      <a:r>
                        <a:rPr lang="en-GB" sz="1400" b="1" dirty="0">
                          <a:solidFill>
                            <a:srgbClr val="000000"/>
                          </a:solidFill>
                          <a:effectLst/>
                          <a:latin typeface="Poppins" panose="00000500000000000000" pitchFamily="2" charset="0"/>
                          <a:ea typeface="Poppins" panose="00000500000000000000" pitchFamily="2" charset="0"/>
                        </a:rPr>
                        <a:t> - Encourage alumni/post funding networking community and opportunities</a:t>
                      </a:r>
                      <a:endParaRPr lang="en-GB" sz="1400" dirty="0">
                        <a:effectLst/>
                        <a:latin typeface="Poppins" panose="00000500000000000000" pitchFamily="2" charset="0"/>
                        <a:ea typeface="Poppins" panose="00000500000000000000" pitchFamily="2" charset="0"/>
                      </a:endParaRP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8C4"/>
                    </a:solidFill>
                  </a:tcPr>
                </a:tc>
                <a:extLst>
                  <a:ext uri="{0D108BD9-81ED-4DB2-BD59-A6C34878D82A}">
                    <a16:rowId xmlns:a16="http://schemas.microsoft.com/office/drawing/2014/main" val="1316280785"/>
                  </a:ext>
                </a:extLst>
              </a:tr>
              <a:tr h="939654">
                <a:tc>
                  <a:txBody>
                    <a:bodyPr/>
                    <a:lstStyle/>
                    <a:p>
                      <a:pPr algn="l">
                        <a:spcAft>
                          <a:spcPts val="600"/>
                        </a:spcAft>
                        <a:buNone/>
                      </a:pPr>
                      <a:r>
                        <a:rPr lang="en-GB" sz="1400" b="1">
                          <a:solidFill>
                            <a:srgbClr val="000000"/>
                          </a:solidFill>
                          <a:effectLst/>
                          <a:latin typeface="Poppins" panose="00000500000000000000" pitchFamily="2" charset="0"/>
                          <a:ea typeface="Poppins" panose="00000500000000000000" pitchFamily="2" charset="0"/>
                        </a:rPr>
                        <a:t>1.3) Consistent signposting information</a:t>
                      </a:r>
                      <a:endParaRPr lang="en-GB" sz="1400">
                        <a:effectLst/>
                        <a:latin typeface="Poppins" panose="00000500000000000000" pitchFamily="2" charset="0"/>
                        <a:ea typeface="Poppins" panose="00000500000000000000" pitchFamily="2" charset="0"/>
                      </a:endParaRPr>
                    </a:p>
                    <a:p>
                      <a:pPr algn="l">
                        <a:spcAft>
                          <a:spcPts val="600"/>
                        </a:spcAft>
                        <a:buNone/>
                      </a:pPr>
                      <a:r>
                        <a:rPr lang="en-GB" sz="1400">
                          <a:effectLst/>
                          <a:latin typeface="Poppins" panose="00000500000000000000" pitchFamily="2" charset="0"/>
                          <a:ea typeface="Poppins" panose="00000500000000000000" pitchFamily="2" charset="0"/>
                        </a:rPr>
                        <a:t> </a:t>
                      </a:r>
                    </a:p>
                  </a:txBody>
                  <a:tcPr marL="56015" marR="5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A83"/>
                    </a:solidFill>
                  </a:tcPr>
                </a:tc>
                <a:tc>
                  <a:txBody>
                    <a:bodyPr/>
                    <a:lstStyle/>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 1.3a)</a:t>
                      </a:r>
                      <a:r>
                        <a:rPr lang="en-GB" sz="1400" b="1" dirty="0">
                          <a:solidFill>
                            <a:srgbClr val="000000"/>
                          </a:solidFill>
                          <a:effectLst/>
                          <a:latin typeface="Poppins" panose="00000500000000000000" pitchFamily="2" charset="0"/>
                          <a:ea typeface="Poppins" panose="00000500000000000000" pitchFamily="2" charset="0"/>
                        </a:rPr>
                        <a:t> - Providing consistent information for the VCSEs on where to access and connect to further support, expertise, and training - for them and their staff.</a:t>
                      </a:r>
                      <a:endParaRPr lang="en-GB" sz="1400" dirty="0">
                        <a:effectLst/>
                        <a:latin typeface="Poppins" panose="00000500000000000000" pitchFamily="2" charset="0"/>
                        <a:ea typeface="Poppins" panose="00000500000000000000" pitchFamily="2" charset="0"/>
                      </a:endParaRPr>
                    </a:p>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 1.3b)</a:t>
                      </a:r>
                      <a:r>
                        <a:rPr lang="en-GB" sz="1400" b="1" dirty="0">
                          <a:solidFill>
                            <a:srgbClr val="000000"/>
                          </a:solidFill>
                          <a:effectLst/>
                          <a:latin typeface="Poppins" panose="00000500000000000000" pitchFamily="2" charset="0"/>
                          <a:ea typeface="Poppins" panose="00000500000000000000" pitchFamily="2" charset="0"/>
                        </a:rPr>
                        <a:t> - Providing consistent information for the VCSEs on where their beneficiaries can access further support.</a:t>
                      </a:r>
                      <a:endParaRPr lang="en-GB" sz="1400" dirty="0">
                        <a:effectLst/>
                        <a:latin typeface="Poppins" panose="00000500000000000000" pitchFamily="2" charset="0"/>
                        <a:ea typeface="Poppins" panose="00000500000000000000" pitchFamily="2" charset="0"/>
                      </a:endParaRP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8C4"/>
                    </a:solidFill>
                  </a:tcPr>
                </a:tc>
                <a:extLst>
                  <a:ext uri="{0D108BD9-81ED-4DB2-BD59-A6C34878D82A}">
                    <a16:rowId xmlns:a16="http://schemas.microsoft.com/office/drawing/2014/main" val="2528030044"/>
                  </a:ext>
                </a:extLst>
              </a:tr>
              <a:tr h="398641">
                <a:tc>
                  <a:txBody>
                    <a:bodyPr/>
                    <a:lstStyle/>
                    <a:p>
                      <a:pPr algn="l">
                        <a:spcAft>
                          <a:spcPts val="600"/>
                        </a:spcAft>
                        <a:buNone/>
                      </a:pPr>
                      <a:r>
                        <a:rPr lang="en-GB" sz="1400" b="1" dirty="0">
                          <a:solidFill>
                            <a:srgbClr val="000000"/>
                          </a:solidFill>
                          <a:effectLst/>
                          <a:latin typeface="Poppins" panose="00000500000000000000" pitchFamily="2" charset="0"/>
                          <a:ea typeface="Poppins" panose="00000500000000000000" pitchFamily="2" charset="0"/>
                        </a:rPr>
                        <a:t>1.4) Understanding longevity</a:t>
                      </a:r>
                      <a:endParaRPr lang="en-GB" sz="1400" dirty="0">
                        <a:effectLst/>
                        <a:latin typeface="Poppins" panose="00000500000000000000" pitchFamily="2" charset="0"/>
                        <a:ea typeface="Poppins" panose="00000500000000000000" pitchFamily="2" charset="0"/>
                      </a:endParaRPr>
                    </a:p>
                  </a:txBody>
                  <a:tcPr marL="56015" marR="5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A83"/>
                    </a:solidFill>
                  </a:tcPr>
                </a:tc>
                <a:tc>
                  <a:txBody>
                    <a:bodyPr/>
                    <a:lstStyle/>
                    <a:p>
                      <a:pPr>
                        <a:spcBef>
                          <a:spcPts val="1200"/>
                        </a:spcBef>
                        <a:spcAft>
                          <a:spcPts val="600"/>
                        </a:spcAft>
                        <a:buNone/>
                      </a:pPr>
                      <a:r>
                        <a:rPr lang="en-GB" sz="1400" b="1" dirty="0">
                          <a:solidFill>
                            <a:srgbClr val="000000"/>
                          </a:solidFill>
                          <a:effectLst/>
                          <a:latin typeface="Poppins" panose="00000500000000000000" pitchFamily="2" charset="0"/>
                          <a:ea typeface="Poppins" panose="00000500000000000000" pitchFamily="2" charset="0"/>
                        </a:rPr>
                        <a:t>The evaluation has built in a light-touch check-in with grantees after the grant.</a:t>
                      </a:r>
                      <a:endParaRPr lang="en-GB" sz="1400" dirty="0">
                        <a:effectLst/>
                        <a:latin typeface="Poppins" panose="00000500000000000000" pitchFamily="2" charset="0"/>
                        <a:ea typeface="Poppins" panose="00000500000000000000" pitchFamily="2" charset="0"/>
                      </a:endParaRP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8C4"/>
                    </a:solidFill>
                  </a:tcPr>
                </a:tc>
                <a:extLst>
                  <a:ext uri="{0D108BD9-81ED-4DB2-BD59-A6C34878D82A}">
                    <a16:rowId xmlns:a16="http://schemas.microsoft.com/office/drawing/2014/main" val="320834680"/>
                  </a:ext>
                </a:extLst>
              </a:tr>
              <a:tr h="2040109">
                <a:tc>
                  <a:txBody>
                    <a:bodyPr/>
                    <a:lstStyle/>
                    <a:p>
                      <a:pPr algn="l">
                        <a:spcAft>
                          <a:spcPts val="600"/>
                        </a:spcAft>
                        <a:buNone/>
                      </a:pPr>
                      <a:r>
                        <a:rPr lang="en-GB" sz="1400" b="1" dirty="0">
                          <a:solidFill>
                            <a:srgbClr val="000000"/>
                          </a:solidFill>
                          <a:effectLst/>
                          <a:latin typeface="Poppins" panose="00000500000000000000" pitchFamily="2" charset="0"/>
                          <a:ea typeface="Poppins" panose="00000500000000000000" pitchFamily="2" charset="0"/>
                        </a:rPr>
                        <a:t>1.6) Consider grantee-suggested areas of tailored support</a:t>
                      </a:r>
                      <a:endParaRPr lang="en-GB" sz="1400" dirty="0">
                        <a:effectLst/>
                        <a:latin typeface="Poppins" panose="00000500000000000000" pitchFamily="2" charset="0"/>
                        <a:ea typeface="Poppins" panose="00000500000000000000" pitchFamily="2" charset="0"/>
                      </a:endParaRPr>
                    </a:p>
                  </a:txBody>
                  <a:tcPr marL="56015" marR="560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A83"/>
                    </a:solidFill>
                  </a:tcPr>
                </a:tc>
                <a:tc>
                  <a:txBody>
                    <a:bodyPr/>
                    <a:lstStyle/>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 1.6a)</a:t>
                      </a:r>
                      <a:r>
                        <a:rPr lang="en-GB" sz="1400" b="1" dirty="0">
                          <a:solidFill>
                            <a:srgbClr val="000000"/>
                          </a:solidFill>
                          <a:effectLst/>
                          <a:latin typeface="Poppins" panose="00000500000000000000" pitchFamily="2" charset="0"/>
                          <a:ea typeface="Poppins" panose="00000500000000000000" pitchFamily="2" charset="0"/>
                        </a:rPr>
                        <a:t> - Greater clarity on continued access after funding finishes</a:t>
                      </a:r>
                      <a:endParaRPr lang="en-GB" sz="1400" dirty="0">
                        <a:effectLst/>
                        <a:latin typeface="Poppins" panose="00000500000000000000" pitchFamily="2" charset="0"/>
                        <a:ea typeface="Poppins" panose="00000500000000000000" pitchFamily="2" charset="0"/>
                      </a:endParaRPr>
                    </a:p>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 1.6b)</a:t>
                      </a:r>
                      <a:r>
                        <a:rPr lang="en-GB" sz="1400" b="1" dirty="0">
                          <a:solidFill>
                            <a:srgbClr val="000000"/>
                          </a:solidFill>
                          <a:effectLst/>
                          <a:latin typeface="Poppins" panose="00000500000000000000" pitchFamily="2" charset="0"/>
                          <a:ea typeface="Poppins" panose="00000500000000000000" pitchFamily="2" charset="0"/>
                        </a:rPr>
                        <a:t> - Consider timing between grant funding end and new applications</a:t>
                      </a:r>
                      <a:endParaRPr lang="en-GB" sz="1400" dirty="0">
                        <a:effectLst/>
                        <a:latin typeface="Poppins" panose="00000500000000000000" pitchFamily="2" charset="0"/>
                        <a:ea typeface="Poppins" panose="00000500000000000000" pitchFamily="2" charset="0"/>
                      </a:endParaRPr>
                    </a:p>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 1.6c)</a:t>
                      </a:r>
                      <a:r>
                        <a:rPr lang="en-GB" sz="1400" b="1" dirty="0">
                          <a:solidFill>
                            <a:srgbClr val="000000"/>
                          </a:solidFill>
                          <a:effectLst/>
                          <a:latin typeface="Poppins" panose="00000500000000000000" pitchFamily="2" charset="0"/>
                          <a:ea typeface="Poppins" panose="00000500000000000000" pitchFamily="2" charset="0"/>
                        </a:rPr>
                        <a:t> - Consistent detail in feedback for when applications are not successful</a:t>
                      </a:r>
                      <a:endParaRPr lang="en-GB" sz="1400" dirty="0">
                        <a:effectLst/>
                        <a:latin typeface="Poppins" panose="00000500000000000000" pitchFamily="2" charset="0"/>
                        <a:ea typeface="Poppins" panose="00000500000000000000" pitchFamily="2" charset="0"/>
                      </a:endParaRPr>
                    </a:p>
                    <a:p>
                      <a:pPr>
                        <a:spcBef>
                          <a:spcPts val="1200"/>
                        </a:spcBef>
                        <a:spcAft>
                          <a:spcPts val="600"/>
                        </a:spcAft>
                        <a:buNone/>
                      </a:pPr>
                      <a:r>
                        <a:rPr lang="en-GB" sz="1400" b="1" u="sng" dirty="0">
                          <a:solidFill>
                            <a:srgbClr val="000000"/>
                          </a:solidFill>
                          <a:effectLst/>
                          <a:latin typeface="Poppins" panose="00000500000000000000" pitchFamily="2" charset="0"/>
                          <a:ea typeface="Poppins" panose="00000500000000000000" pitchFamily="2" charset="0"/>
                        </a:rPr>
                        <a:t>REC 1.6d)</a:t>
                      </a:r>
                      <a:r>
                        <a:rPr lang="en-GB" sz="1400" b="1" dirty="0">
                          <a:solidFill>
                            <a:srgbClr val="000000"/>
                          </a:solidFill>
                          <a:effectLst/>
                          <a:latin typeface="Poppins" panose="00000500000000000000" pitchFamily="2" charset="0"/>
                          <a:ea typeface="Poppins" panose="00000500000000000000" pitchFamily="2" charset="0"/>
                        </a:rPr>
                        <a:t> - Sharing information on other funding routes, to support VCSEs’ readiness to access more funding and aid their sustainability</a:t>
                      </a:r>
                      <a:endParaRPr lang="en-GB" sz="1400" dirty="0">
                        <a:effectLst/>
                        <a:latin typeface="Poppins" panose="00000500000000000000" pitchFamily="2" charset="0"/>
                        <a:ea typeface="Poppins" panose="00000500000000000000" pitchFamily="2" charset="0"/>
                      </a:endParaRP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8C4"/>
                    </a:solidFill>
                  </a:tcPr>
                </a:tc>
                <a:extLst>
                  <a:ext uri="{0D108BD9-81ED-4DB2-BD59-A6C34878D82A}">
                    <a16:rowId xmlns:a16="http://schemas.microsoft.com/office/drawing/2014/main" val="3403309504"/>
                  </a:ext>
                </a:extLst>
              </a:tr>
            </a:tbl>
          </a:graphicData>
        </a:graphic>
      </p:graphicFrame>
      <p:sp>
        <p:nvSpPr>
          <p:cNvPr id="4" name="Title 1">
            <a:extLst>
              <a:ext uri="{FF2B5EF4-FFF2-40B4-BE49-F238E27FC236}">
                <a16:creationId xmlns:a16="http://schemas.microsoft.com/office/drawing/2014/main" id="{26C12AF4-CFFD-8CF0-26E0-B3044F8BC604}"/>
              </a:ext>
            </a:extLst>
          </p:cNvPr>
          <p:cNvSpPr txBox="1">
            <a:spLocks/>
          </p:cNvSpPr>
          <p:nvPr/>
        </p:nvSpPr>
        <p:spPr>
          <a:xfrm>
            <a:off x="228600" y="-86446"/>
            <a:ext cx="2784476" cy="8334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1000"/>
              </a:spcBef>
              <a:spcAft>
                <a:spcPts val="0"/>
              </a:spcAft>
              <a:buClr>
                <a:schemeClr val="dk1"/>
              </a:buClr>
              <a:buSzPts val="1800"/>
              <a:buFont typeface="Poppins"/>
              <a:buNone/>
              <a:defRPr sz="3400" b="1" i="0" u="none" strike="noStrike" cap="none">
                <a:solidFill>
                  <a:schemeClr val="dk1"/>
                </a:solidFill>
                <a:latin typeface="Poppins"/>
                <a:ea typeface="Poppins"/>
                <a:cs typeface="Poppins"/>
                <a:sym typeface="Poppins"/>
              </a:defRPr>
            </a:lvl1pPr>
            <a:lvl2pPr marR="0" lvl="1" algn="l" rtl="0">
              <a:lnSpc>
                <a:spcPct val="100000"/>
              </a:lnSpc>
              <a:spcBef>
                <a:spcPts val="200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1800" dirty="0"/>
              <a:t>Key lessons from Wave 1 still relevant and a priority here</a:t>
            </a:r>
          </a:p>
        </p:txBody>
      </p:sp>
    </p:spTree>
    <p:extLst>
      <p:ext uri="{BB962C8B-B14F-4D97-AF65-F5344CB8AC3E}">
        <p14:creationId xmlns:p14="http://schemas.microsoft.com/office/powerpoint/2010/main" val="33406286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7DA53-1771-379A-7E37-C04AC321F6CF}"/>
              </a:ext>
            </a:extLst>
          </p:cNvPr>
          <p:cNvSpPr>
            <a:spLocks noGrp="1"/>
          </p:cNvSpPr>
          <p:nvPr>
            <p:ph type="title"/>
          </p:nvPr>
        </p:nvSpPr>
        <p:spPr>
          <a:xfrm>
            <a:off x="371475" y="404813"/>
            <a:ext cx="9390591" cy="1381654"/>
          </a:xfrm>
        </p:spPr>
        <p:txBody>
          <a:bodyPr>
            <a:normAutofit/>
          </a:bodyPr>
          <a:lstStyle/>
          <a:p>
            <a:r>
              <a:rPr lang="en-GB" sz="3200" dirty="0"/>
              <a:t>For Greenwich Public Health and system stakeholders</a:t>
            </a:r>
          </a:p>
        </p:txBody>
      </p:sp>
      <p:pic>
        <p:nvPicPr>
          <p:cNvPr id="3" name="Google Shape;64;p6" descr="A black background with a black square&#10;&#10;Description automatically generated with medium confidence">
            <a:extLst>
              <a:ext uri="{FF2B5EF4-FFF2-40B4-BE49-F238E27FC236}">
                <a16:creationId xmlns:a16="http://schemas.microsoft.com/office/drawing/2014/main" id="{26C81AAD-D6A7-3174-7F6C-D9D2BB8076A3}"/>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graphicFrame>
        <p:nvGraphicFramePr>
          <p:cNvPr id="6" name="Table 5">
            <a:extLst>
              <a:ext uri="{FF2B5EF4-FFF2-40B4-BE49-F238E27FC236}">
                <a16:creationId xmlns:a16="http://schemas.microsoft.com/office/drawing/2014/main" id="{C4393B75-5AF4-F9F2-E440-3CF8C483F6F9}"/>
              </a:ext>
            </a:extLst>
          </p:cNvPr>
          <p:cNvGraphicFramePr>
            <a:graphicFrameLocks noGrp="1"/>
          </p:cNvGraphicFramePr>
          <p:nvPr>
            <p:extLst>
              <p:ext uri="{D42A27DB-BD31-4B8C-83A1-F6EECF244321}">
                <p14:modId xmlns:p14="http://schemas.microsoft.com/office/powerpoint/2010/main" val="3138598645"/>
              </p:ext>
            </p:extLst>
          </p:nvPr>
        </p:nvGraphicFramePr>
        <p:xfrm>
          <a:off x="446616" y="1786467"/>
          <a:ext cx="7987242" cy="2407920"/>
        </p:xfrm>
        <a:graphic>
          <a:graphicData uri="http://schemas.openxmlformats.org/drawingml/2006/table">
            <a:tbl>
              <a:tblPr firstRow="1" firstCol="1" bandRow="1"/>
              <a:tblGrid>
                <a:gridCol w="2700865">
                  <a:extLst>
                    <a:ext uri="{9D8B030D-6E8A-4147-A177-3AD203B41FA5}">
                      <a16:colId xmlns:a16="http://schemas.microsoft.com/office/drawing/2014/main" val="790089677"/>
                    </a:ext>
                  </a:extLst>
                </a:gridCol>
                <a:gridCol w="5286377">
                  <a:extLst>
                    <a:ext uri="{9D8B030D-6E8A-4147-A177-3AD203B41FA5}">
                      <a16:colId xmlns:a16="http://schemas.microsoft.com/office/drawing/2014/main" val="3290840622"/>
                    </a:ext>
                  </a:extLst>
                </a:gridCol>
              </a:tblGrid>
              <a:tr h="2386588">
                <a:tc>
                  <a:txBody>
                    <a:bodyPr/>
                    <a:lstStyle/>
                    <a:p>
                      <a:pPr>
                        <a:spcAft>
                          <a:spcPts val="600"/>
                        </a:spcAft>
                        <a:buNone/>
                      </a:pPr>
                      <a:r>
                        <a:rPr lang="en-GB" sz="1500" b="1">
                          <a:solidFill>
                            <a:srgbClr val="000000"/>
                          </a:solidFill>
                          <a:effectLst/>
                          <a:latin typeface="Poppins" panose="00000500000000000000" pitchFamily="2" charset="0"/>
                          <a:ea typeface="Poppins" panose="00000500000000000000" pitchFamily="2" charset="0"/>
                        </a:rPr>
                        <a:t>In addition, for the ‘Greenwich system’ of health and wellbeing – </a:t>
                      </a:r>
                      <a:r>
                        <a:rPr lang="en-GB" sz="1500">
                          <a:solidFill>
                            <a:srgbClr val="000000"/>
                          </a:solidFill>
                          <a:effectLst/>
                          <a:latin typeface="Poppins" panose="00000500000000000000" pitchFamily="2" charset="0"/>
                          <a:ea typeface="Poppins" panose="00000500000000000000" pitchFamily="2" charset="0"/>
                        </a:rPr>
                        <a:t>helping to connect different stakeholders and VCSEs who are addressing health inequalities</a:t>
                      </a:r>
                      <a:endParaRPr lang="en-GB" sz="1500">
                        <a:effectLst/>
                        <a:latin typeface="Poppins" panose="00000500000000000000" pitchFamily="2" charset="0"/>
                        <a:ea typeface="Poppins" panose="00000500000000000000" pitchFamily="2" charset="0"/>
                      </a:endParaRPr>
                    </a:p>
                    <a:p>
                      <a:pPr>
                        <a:spcAft>
                          <a:spcPts val="600"/>
                        </a:spcAft>
                        <a:buNone/>
                      </a:pPr>
                      <a:r>
                        <a:rPr lang="en-GB" sz="1500" b="1">
                          <a:effectLst/>
                          <a:latin typeface="Poppins" panose="00000500000000000000" pitchFamily="2" charset="0"/>
                          <a:ea typeface="Poppins" panose="00000500000000000000" pitchFamily="2" charset="0"/>
                        </a:rPr>
                        <a:t> </a:t>
                      </a:r>
                      <a:endParaRPr lang="en-GB" sz="1500">
                        <a:effectLst/>
                        <a:latin typeface="Poppins" panose="00000500000000000000" pitchFamily="2" charset="0"/>
                        <a:ea typeface="Poppins" panose="00000500000000000000" pitchFamily="2" charset="0"/>
                      </a:endParaRP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A83"/>
                    </a:solidFill>
                  </a:tcPr>
                </a:tc>
                <a:tc>
                  <a:txBody>
                    <a:bodyPr/>
                    <a:lstStyle/>
                    <a:p>
                      <a:pPr>
                        <a:spcAft>
                          <a:spcPts val="600"/>
                        </a:spcAft>
                        <a:buNone/>
                      </a:pPr>
                      <a:r>
                        <a:rPr lang="en-GB" sz="1500" b="1" u="sng" dirty="0">
                          <a:solidFill>
                            <a:srgbClr val="000000"/>
                          </a:solidFill>
                          <a:effectLst/>
                          <a:latin typeface="Poppins" panose="00000500000000000000" pitchFamily="2" charset="0"/>
                          <a:ea typeface="Poppins" panose="00000500000000000000" pitchFamily="2" charset="0"/>
                        </a:rPr>
                        <a:t>REC 3a: </a:t>
                      </a:r>
                      <a:r>
                        <a:rPr lang="en-GB" sz="1500" b="1" dirty="0">
                          <a:solidFill>
                            <a:srgbClr val="000000"/>
                          </a:solidFill>
                          <a:effectLst/>
                          <a:latin typeface="Poppins" panose="00000500000000000000" pitchFamily="2" charset="0"/>
                          <a:ea typeface="Poppins" panose="00000500000000000000" pitchFamily="2" charset="0"/>
                        </a:rPr>
                        <a:t>To improve the linkages from VCSEs into the wider Greenwich system for volunteering</a:t>
                      </a:r>
                      <a:endParaRPr lang="en-GB" sz="1500" dirty="0">
                        <a:effectLst/>
                        <a:latin typeface="Poppins" panose="00000500000000000000" pitchFamily="2" charset="0"/>
                        <a:ea typeface="Poppins" panose="00000500000000000000" pitchFamily="2" charset="0"/>
                      </a:endParaRPr>
                    </a:p>
                    <a:p>
                      <a:pPr>
                        <a:spcAft>
                          <a:spcPts val="600"/>
                        </a:spcAft>
                        <a:buNone/>
                      </a:pPr>
                      <a:r>
                        <a:rPr lang="en-GB" sz="1500" dirty="0">
                          <a:effectLst/>
                          <a:latin typeface="Poppins" panose="00000500000000000000" pitchFamily="2" charset="0"/>
                          <a:ea typeface="Poppins" panose="00000500000000000000" pitchFamily="2" charset="0"/>
                        </a:rPr>
                        <a:t> </a:t>
                      </a:r>
                    </a:p>
                    <a:p>
                      <a:pPr>
                        <a:spcAft>
                          <a:spcPts val="600"/>
                        </a:spcAft>
                        <a:buNone/>
                      </a:pPr>
                      <a:r>
                        <a:rPr lang="en-GB" sz="1500" b="1" u="sng" dirty="0">
                          <a:solidFill>
                            <a:srgbClr val="000000"/>
                          </a:solidFill>
                          <a:effectLst/>
                          <a:latin typeface="Poppins" panose="00000500000000000000" pitchFamily="2" charset="0"/>
                          <a:ea typeface="Poppins" panose="00000500000000000000" pitchFamily="2" charset="0"/>
                        </a:rPr>
                        <a:t>REC 3b: </a:t>
                      </a:r>
                      <a:r>
                        <a:rPr lang="en-GB" sz="1500" b="1" dirty="0">
                          <a:solidFill>
                            <a:srgbClr val="000000"/>
                          </a:solidFill>
                          <a:effectLst/>
                          <a:latin typeface="Poppins" panose="00000500000000000000" pitchFamily="2" charset="0"/>
                          <a:ea typeface="Poppins" panose="00000500000000000000" pitchFamily="2" charset="0"/>
                        </a:rPr>
                        <a:t>To embed the learning and sharing of the GHCF grantees into the Health Equity focused Public Health strategy and its platform</a:t>
                      </a:r>
                      <a:endParaRPr lang="en-GB" sz="1500" dirty="0">
                        <a:effectLst/>
                        <a:latin typeface="Poppins" panose="00000500000000000000" pitchFamily="2" charset="0"/>
                        <a:ea typeface="Poppins" panose="00000500000000000000" pitchFamily="2" charset="0"/>
                      </a:endParaRP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8C4"/>
                    </a:solidFill>
                  </a:tcPr>
                </a:tc>
                <a:extLst>
                  <a:ext uri="{0D108BD9-81ED-4DB2-BD59-A6C34878D82A}">
                    <a16:rowId xmlns:a16="http://schemas.microsoft.com/office/drawing/2014/main" val="3357947618"/>
                  </a:ext>
                </a:extLst>
              </a:tr>
            </a:tbl>
          </a:graphicData>
        </a:graphic>
      </p:graphicFrame>
      <p:pic>
        <p:nvPicPr>
          <p:cNvPr id="5" name="Google Shape;84;p13">
            <a:extLst>
              <a:ext uri="{FF2B5EF4-FFF2-40B4-BE49-F238E27FC236}">
                <a16:creationId xmlns:a16="http://schemas.microsoft.com/office/drawing/2014/main" id="{911EF2E3-A4E7-8E62-697C-E2C339D7F8B1}"/>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515100" y="2524125"/>
            <a:ext cx="5676900" cy="4333875"/>
          </a:xfrm>
          <a:prstGeom prst="rect">
            <a:avLst/>
          </a:prstGeom>
          <a:noFill/>
          <a:ln>
            <a:noFill/>
          </a:ln>
        </p:spPr>
      </p:pic>
    </p:spTree>
    <p:extLst>
      <p:ext uri="{BB962C8B-B14F-4D97-AF65-F5344CB8AC3E}">
        <p14:creationId xmlns:p14="http://schemas.microsoft.com/office/powerpoint/2010/main" val="39918264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FE5C4-FF62-6E59-89ED-2EB8E143C1E1}"/>
              </a:ext>
            </a:extLst>
          </p:cNvPr>
          <p:cNvSpPr>
            <a:spLocks noGrp="1"/>
          </p:cNvSpPr>
          <p:nvPr>
            <p:ph type="title"/>
          </p:nvPr>
        </p:nvSpPr>
        <p:spPr/>
        <p:txBody>
          <a:bodyPr/>
          <a:lstStyle/>
          <a:p>
            <a:r>
              <a:rPr lang="en-GB" dirty="0"/>
              <a:t>For GHCF grantees</a:t>
            </a:r>
          </a:p>
        </p:txBody>
      </p:sp>
      <p:graphicFrame>
        <p:nvGraphicFramePr>
          <p:cNvPr id="4" name="Table 3">
            <a:extLst>
              <a:ext uri="{FF2B5EF4-FFF2-40B4-BE49-F238E27FC236}">
                <a16:creationId xmlns:a16="http://schemas.microsoft.com/office/drawing/2014/main" id="{B5F6D885-D075-85E3-AB0F-0BCCA48BF704}"/>
              </a:ext>
            </a:extLst>
          </p:cNvPr>
          <p:cNvGraphicFramePr>
            <a:graphicFrameLocks noGrp="1"/>
          </p:cNvGraphicFramePr>
          <p:nvPr>
            <p:extLst>
              <p:ext uri="{D42A27DB-BD31-4B8C-83A1-F6EECF244321}">
                <p14:modId xmlns:p14="http://schemas.microsoft.com/office/powerpoint/2010/main" val="3901909402"/>
              </p:ext>
            </p:extLst>
          </p:nvPr>
        </p:nvGraphicFramePr>
        <p:xfrm>
          <a:off x="465666" y="1448813"/>
          <a:ext cx="11103482" cy="2359605"/>
        </p:xfrm>
        <a:graphic>
          <a:graphicData uri="http://schemas.openxmlformats.org/drawingml/2006/table">
            <a:tbl>
              <a:tblPr firstRow="1" firstCol="1" bandRow="1"/>
              <a:tblGrid>
                <a:gridCol w="3754613">
                  <a:extLst>
                    <a:ext uri="{9D8B030D-6E8A-4147-A177-3AD203B41FA5}">
                      <a16:colId xmlns:a16="http://schemas.microsoft.com/office/drawing/2014/main" val="790089677"/>
                    </a:ext>
                  </a:extLst>
                </a:gridCol>
                <a:gridCol w="7348869">
                  <a:extLst>
                    <a:ext uri="{9D8B030D-6E8A-4147-A177-3AD203B41FA5}">
                      <a16:colId xmlns:a16="http://schemas.microsoft.com/office/drawing/2014/main" val="3290840622"/>
                    </a:ext>
                  </a:extLst>
                </a:gridCol>
              </a:tblGrid>
              <a:tr h="745795">
                <a:tc>
                  <a:txBody>
                    <a:bodyPr/>
                    <a:lstStyle/>
                    <a:p>
                      <a:pPr>
                        <a:spcAft>
                          <a:spcPts val="600"/>
                        </a:spcAft>
                        <a:buNone/>
                      </a:pPr>
                      <a:r>
                        <a:rPr lang="en-GB" sz="1500" b="1" dirty="0">
                          <a:effectLst/>
                          <a:latin typeface="Poppins" panose="00000500000000000000" pitchFamily="2" charset="0"/>
                          <a:ea typeface="Poppins" panose="00000500000000000000" pitchFamily="2" charset="0"/>
                        </a:rPr>
                        <a:t>1.5) Share learning, practices and lessons between grantees</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A83"/>
                    </a:solidFill>
                  </a:tcPr>
                </a:tc>
                <a:tc>
                  <a:txBody>
                    <a:bodyPr/>
                    <a:lstStyle/>
                    <a:p>
                      <a:pPr>
                        <a:spcAft>
                          <a:spcPts val="600"/>
                        </a:spcAft>
                        <a:buNone/>
                      </a:pPr>
                      <a:r>
                        <a:rPr lang="en-GB" sz="1500" b="0" i="0" u="none" dirty="0">
                          <a:effectLst/>
                          <a:latin typeface="Poppins" panose="00000500000000000000" pitchFamily="2" charset="0"/>
                          <a:ea typeface="Poppins" panose="00000500000000000000" pitchFamily="2" charset="0"/>
                        </a:rPr>
                        <a:t>For the Funder, GWL, Public Health, and DG Cities to consider how to effectively facilitate and share what works, good examples and areas for attention for grantees to access when it is useful to.</a:t>
                      </a:r>
                    </a:p>
                    <a:p>
                      <a:pPr>
                        <a:spcAft>
                          <a:spcPts val="600"/>
                        </a:spcAft>
                        <a:buNone/>
                      </a:pPr>
                      <a:r>
                        <a:rPr lang="en-GB" sz="1500" dirty="0">
                          <a:effectLst/>
                          <a:latin typeface="Poppins" panose="00000500000000000000" pitchFamily="2" charset="0"/>
                          <a:ea typeface="Poppins" panose="00000500000000000000" pitchFamily="2" charset="0"/>
                        </a:rPr>
                        <a:t>For grantees – to participate in these conversations if they’re interested and able and to put forward examples of learning and top tips. </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8C4"/>
                    </a:solidFill>
                  </a:tcPr>
                </a:tc>
                <a:extLst>
                  <a:ext uri="{0D108BD9-81ED-4DB2-BD59-A6C34878D82A}">
                    <a16:rowId xmlns:a16="http://schemas.microsoft.com/office/drawing/2014/main" val="3357947618"/>
                  </a:ext>
                </a:extLst>
              </a:tr>
              <a:tr h="866085">
                <a:tc>
                  <a:txBody>
                    <a:bodyPr/>
                    <a:lstStyle/>
                    <a:p>
                      <a:pPr>
                        <a:spcAft>
                          <a:spcPts val="600"/>
                        </a:spcAft>
                        <a:buNone/>
                      </a:pPr>
                      <a:r>
                        <a:rPr lang="en-GB" sz="1500" b="1" dirty="0">
                          <a:effectLst/>
                          <a:latin typeface="Poppins" panose="00000500000000000000" pitchFamily="2" charset="0"/>
                          <a:ea typeface="Poppins" panose="00000500000000000000" pitchFamily="2" charset="0"/>
                        </a:rPr>
                        <a:t>1.2) Other ways to demonstrate and share impact</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A83"/>
                    </a:solidFill>
                  </a:tcPr>
                </a:tc>
                <a:tc>
                  <a:txBody>
                    <a:bodyPr/>
                    <a:lstStyle/>
                    <a:p>
                      <a:pPr>
                        <a:spcAft>
                          <a:spcPts val="600"/>
                        </a:spcAft>
                        <a:buNone/>
                      </a:pPr>
                      <a:r>
                        <a:rPr lang="en-GB" sz="1500" dirty="0">
                          <a:effectLst/>
                          <a:latin typeface="Poppins" panose="00000500000000000000" pitchFamily="2" charset="0"/>
                          <a:ea typeface="Poppins" panose="00000500000000000000" pitchFamily="2" charset="0"/>
                        </a:rPr>
                        <a:t>Examples and wider lessons on what works for data capture should be shared with grantees as part of the suggested learning resources. </a:t>
                      </a:r>
                    </a:p>
                  </a:txBody>
                  <a:tcPr marL="137160" marR="137160" marT="137160" marB="13716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8C4"/>
                    </a:solidFill>
                  </a:tcPr>
                </a:tc>
                <a:extLst>
                  <a:ext uri="{0D108BD9-81ED-4DB2-BD59-A6C34878D82A}">
                    <a16:rowId xmlns:a16="http://schemas.microsoft.com/office/drawing/2014/main" val="1965552897"/>
                  </a:ext>
                </a:extLst>
              </a:tr>
            </a:tbl>
          </a:graphicData>
        </a:graphic>
      </p:graphicFrame>
      <p:sp>
        <p:nvSpPr>
          <p:cNvPr id="5" name="Oval 4">
            <a:extLst>
              <a:ext uri="{FF2B5EF4-FFF2-40B4-BE49-F238E27FC236}">
                <a16:creationId xmlns:a16="http://schemas.microsoft.com/office/drawing/2014/main" id="{61481102-D545-5EF9-8655-E396AC6DF5DF}"/>
              </a:ext>
            </a:extLst>
          </p:cNvPr>
          <p:cNvSpPr/>
          <p:nvPr/>
        </p:nvSpPr>
        <p:spPr>
          <a:xfrm>
            <a:off x="9593179" y="4144967"/>
            <a:ext cx="2341311" cy="177809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Poppins" panose="00000500000000000000" pitchFamily="2" charset="0"/>
                <a:cs typeface="Poppins" panose="00000500000000000000" pitchFamily="2" charset="0"/>
              </a:rPr>
              <a:t>These are covered in the </a:t>
            </a:r>
            <a:r>
              <a:rPr lang="en-GB" b="1" dirty="0">
                <a:latin typeface="Poppins" panose="00000500000000000000" pitchFamily="2" charset="0"/>
                <a:cs typeface="Poppins" panose="00000500000000000000" pitchFamily="2" charset="0"/>
              </a:rPr>
              <a:t>Evaluation Learning </a:t>
            </a:r>
            <a:r>
              <a:rPr lang="en-GB" dirty="0">
                <a:latin typeface="Poppins" panose="00000500000000000000" pitchFamily="2" charset="0"/>
                <a:cs typeface="Poppins" panose="00000500000000000000" pitchFamily="2" charset="0"/>
              </a:rPr>
              <a:t>sessions by DG Cities</a:t>
            </a:r>
          </a:p>
        </p:txBody>
      </p:sp>
      <p:sp>
        <p:nvSpPr>
          <p:cNvPr id="6" name="Google Shape;159;p27">
            <a:extLst>
              <a:ext uri="{FF2B5EF4-FFF2-40B4-BE49-F238E27FC236}">
                <a16:creationId xmlns:a16="http://schemas.microsoft.com/office/drawing/2014/main" id="{A9415AB4-20A6-43E4-1CC1-E42BF4E36604}"/>
              </a:ext>
            </a:extLst>
          </p:cNvPr>
          <p:cNvSpPr txBox="1"/>
          <p:nvPr/>
        </p:nvSpPr>
        <p:spPr>
          <a:xfrm>
            <a:off x="2598821" y="4649180"/>
            <a:ext cx="7353701" cy="193895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GB" sz="2000" b="0" i="0" u="none" strike="noStrike" cap="none" dirty="0">
                <a:solidFill>
                  <a:schemeClr val="accent1"/>
                </a:solidFill>
                <a:latin typeface="Poppins"/>
                <a:ea typeface="Poppins"/>
                <a:cs typeface="Poppins"/>
                <a:sym typeface="Poppins"/>
              </a:rPr>
              <a:t>Access our webpage here: </a:t>
            </a:r>
            <a:endParaRPr dirty="0"/>
          </a:p>
          <a:p>
            <a:pPr marL="0" marR="0" lvl="0" indent="0" algn="ctr" rtl="0">
              <a:lnSpc>
                <a:spcPct val="100000"/>
              </a:lnSpc>
              <a:spcBef>
                <a:spcPts val="0"/>
              </a:spcBef>
              <a:spcAft>
                <a:spcPts val="0"/>
              </a:spcAft>
              <a:buNone/>
            </a:pPr>
            <a:r>
              <a:rPr lang="en-GB" sz="2000" b="0" i="0" u="sng" strike="noStrike" cap="none" dirty="0">
                <a:solidFill>
                  <a:schemeClr val="accent1"/>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https://www.dgcities.com/ghc</a:t>
            </a:r>
            <a:endParaRPr sz="2000" b="0" i="0" u="sng" strike="noStrike" cap="none" dirty="0">
              <a:solidFill>
                <a:schemeClr val="accent1"/>
              </a:solidFill>
              <a:latin typeface="Poppins"/>
              <a:ea typeface="Poppins"/>
              <a:cs typeface="Poppins"/>
              <a:sym typeface="Poppins"/>
            </a:endParaRPr>
          </a:p>
          <a:p>
            <a:pPr marL="0" marR="0" lvl="0" indent="0" algn="ctr" rtl="0">
              <a:lnSpc>
                <a:spcPct val="100000"/>
              </a:lnSpc>
              <a:spcBef>
                <a:spcPts val="0"/>
              </a:spcBef>
              <a:spcAft>
                <a:spcPts val="0"/>
              </a:spcAft>
              <a:buNone/>
            </a:pPr>
            <a:endParaRPr sz="2000" b="0" i="0" u="sng" strike="noStrike" cap="none" dirty="0">
              <a:solidFill>
                <a:schemeClr val="accent1"/>
              </a:solidFill>
              <a:latin typeface="Poppins"/>
              <a:ea typeface="Poppins"/>
              <a:cs typeface="Poppins"/>
              <a:sym typeface="Poppins"/>
            </a:endParaRPr>
          </a:p>
          <a:p>
            <a:pPr marL="0" marR="0" lvl="0" indent="0" algn="ctr" rtl="0">
              <a:lnSpc>
                <a:spcPct val="100000"/>
              </a:lnSpc>
              <a:spcBef>
                <a:spcPts val="0"/>
              </a:spcBef>
              <a:spcAft>
                <a:spcPts val="0"/>
              </a:spcAft>
              <a:buNone/>
            </a:pPr>
            <a:r>
              <a:rPr lang="en-GB" sz="2000" b="0" i="0" strike="noStrike" cap="none" dirty="0">
                <a:solidFill>
                  <a:schemeClr val="accent1"/>
                </a:solidFill>
                <a:latin typeface="Poppins"/>
                <a:ea typeface="Poppins"/>
                <a:cs typeface="Poppins"/>
                <a:sym typeface="Poppins"/>
              </a:rPr>
              <a:t>To find evaluation learning, support materials and Q&amp;A.</a:t>
            </a:r>
            <a:endParaRPr sz="2000" b="0" i="0" strike="noStrike" cap="none" dirty="0">
              <a:solidFill>
                <a:schemeClr val="accent1"/>
              </a:solidFill>
              <a:latin typeface="Poppins"/>
              <a:ea typeface="Poppins"/>
              <a:cs typeface="Poppins"/>
              <a:sym typeface="Poppins"/>
            </a:endParaRPr>
          </a:p>
          <a:p>
            <a:pPr marL="0" marR="0" lvl="0" indent="0" algn="ctr" rtl="0">
              <a:lnSpc>
                <a:spcPct val="100000"/>
              </a:lnSpc>
              <a:spcBef>
                <a:spcPts val="0"/>
              </a:spcBef>
              <a:spcAft>
                <a:spcPts val="0"/>
              </a:spcAft>
              <a:buNone/>
            </a:pPr>
            <a:endParaRPr sz="2000" b="0" i="0" strike="noStrike" cap="none" dirty="0">
              <a:solidFill>
                <a:schemeClr val="accent1"/>
              </a:solidFill>
              <a:latin typeface="Poppins"/>
              <a:ea typeface="Poppins"/>
              <a:cs typeface="Poppins"/>
              <a:sym typeface="Poppins"/>
            </a:endParaRPr>
          </a:p>
          <a:p>
            <a:pPr marL="0" marR="0" lvl="0" indent="0" algn="ctr" rtl="0">
              <a:lnSpc>
                <a:spcPct val="100000"/>
              </a:lnSpc>
              <a:spcBef>
                <a:spcPts val="0"/>
              </a:spcBef>
              <a:spcAft>
                <a:spcPts val="0"/>
              </a:spcAft>
              <a:buNone/>
            </a:pPr>
            <a:r>
              <a:rPr lang="en-GB" sz="2000" b="0" i="0" u="none" strike="noStrike" cap="none" dirty="0">
                <a:solidFill>
                  <a:schemeClr val="accent1"/>
                </a:solidFill>
                <a:latin typeface="Poppins"/>
                <a:ea typeface="Poppins"/>
                <a:cs typeface="Poppins"/>
                <a:sym typeface="Poppins"/>
              </a:rPr>
              <a:t>During and after your grant – open to you</a:t>
            </a:r>
            <a:endParaRPr dirty="0"/>
          </a:p>
        </p:txBody>
      </p:sp>
      <p:cxnSp>
        <p:nvCxnSpPr>
          <p:cNvPr id="8" name="Straight Arrow Connector 7">
            <a:extLst>
              <a:ext uri="{FF2B5EF4-FFF2-40B4-BE49-F238E27FC236}">
                <a16:creationId xmlns:a16="http://schemas.microsoft.com/office/drawing/2014/main" id="{0D38212E-441D-73FE-3874-467125817D61}"/>
              </a:ext>
            </a:extLst>
          </p:cNvPr>
          <p:cNvCxnSpPr>
            <a:cxnSpLocks/>
          </p:cNvCxnSpPr>
          <p:nvPr/>
        </p:nvCxnSpPr>
        <p:spPr>
          <a:xfrm flipH="1">
            <a:off x="8585735" y="5034013"/>
            <a:ext cx="100744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0" name="Google Shape;162;p27">
            <a:extLst>
              <a:ext uri="{FF2B5EF4-FFF2-40B4-BE49-F238E27FC236}">
                <a16:creationId xmlns:a16="http://schemas.microsoft.com/office/drawing/2014/main" id="{F1F72A40-6D51-4BAF-BC84-70AD7E3B32B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4108361"/>
            <a:ext cx="2704699" cy="2601652"/>
          </a:xfrm>
          <a:prstGeom prst="rect">
            <a:avLst/>
          </a:prstGeom>
          <a:noFill/>
          <a:ln>
            <a:noFill/>
          </a:ln>
        </p:spPr>
      </p:pic>
    </p:spTree>
    <p:extLst>
      <p:ext uri="{BB962C8B-B14F-4D97-AF65-F5344CB8AC3E}">
        <p14:creationId xmlns:p14="http://schemas.microsoft.com/office/powerpoint/2010/main" val="3736866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EC5BE-A734-A074-886D-5AD97CF84BE1}"/>
              </a:ext>
            </a:extLst>
          </p:cNvPr>
          <p:cNvSpPr>
            <a:spLocks noGrp="1"/>
          </p:cNvSpPr>
          <p:nvPr>
            <p:ph type="title"/>
          </p:nvPr>
        </p:nvSpPr>
        <p:spPr>
          <a:xfrm>
            <a:off x="371475" y="404813"/>
            <a:ext cx="8682877" cy="1044000"/>
          </a:xfrm>
        </p:spPr>
        <p:txBody>
          <a:bodyPr>
            <a:normAutofit/>
          </a:bodyPr>
          <a:lstStyle/>
          <a:p>
            <a:r>
              <a:rPr lang="en-GB" dirty="0"/>
              <a:t>For the evaluation going forward</a:t>
            </a:r>
          </a:p>
        </p:txBody>
      </p:sp>
      <p:sp>
        <p:nvSpPr>
          <p:cNvPr id="3" name="Text Placeholder 2">
            <a:extLst>
              <a:ext uri="{FF2B5EF4-FFF2-40B4-BE49-F238E27FC236}">
                <a16:creationId xmlns:a16="http://schemas.microsoft.com/office/drawing/2014/main" id="{54889BB8-C99D-488F-66FC-776D2758F26C}"/>
              </a:ext>
            </a:extLst>
          </p:cNvPr>
          <p:cNvSpPr>
            <a:spLocks noGrp="1"/>
          </p:cNvSpPr>
          <p:nvPr>
            <p:ph type="body" idx="1"/>
          </p:nvPr>
        </p:nvSpPr>
        <p:spPr>
          <a:xfrm>
            <a:off x="371475" y="1507230"/>
            <a:ext cx="5313364" cy="2741612"/>
          </a:xfrm>
        </p:spPr>
        <p:txBody>
          <a:bodyPr>
            <a:normAutofit fontScale="92500" lnSpcReduction="10000"/>
          </a:bodyPr>
          <a:lstStyle/>
          <a:p>
            <a:pPr marL="0" indent="0">
              <a:lnSpc>
                <a:spcPct val="110000"/>
              </a:lnSpc>
            </a:pPr>
            <a:r>
              <a:rPr lang="en-GB" sz="1700" b="0" dirty="0"/>
              <a:t>A set of suggestions have been raised for how the evaluation could continue to be (more) accessible or valuable to GHCF, grantees, and the wider system and community in Greenwich. </a:t>
            </a:r>
          </a:p>
          <a:p>
            <a:pPr marL="0" indent="0">
              <a:lnSpc>
                <a:spcPct val="110000"/>
              </a:lnSpc>
            </a:pPr>
            <a:endParaRPr lang="en-GB" sz="1700" b="0" dirty="0"/>
          </a:p>
          <a:p>
            <a:pPr marL="0" indent="0">
              <a:lnSpc>
                <a:spcPct val="110000"/>
              </a:lnSpc>
            </a:pPr>
            <a:r>
              <a:rPr lang="en-GB" sz="1700" b="0" dirty="0"/>
              <a:t>These will continue to used to design and adapt the Wave 3 evaluation; develop the ongoing monitoring and evaluation learning and support, including from the workshops delivered this summer.</a:t>
            </a:r>
          </a:p>
        </p:txBody>
      </p:sp>
      <p:sp>
        <p:nvSpPr>
          <p:cNvPr id="4" name="TextBox 3">
            <a:extLst>
              <a:ext uri="{FF2B5EF4-FFF2-40B4-BE49-F238E27FC236}">
                <a16:creationId xmlns:a16="http://schemas.microsoft.com/office/drawing/2014/main" id="{6E58F506-3E66-6EA1-7757-5F9BA266452E}"/>
              </a:ext>
            </a:extLst>
          </p:cNvPr>
          <p:cNvSpPr txBox="1"/>
          <p:nvPr/>
        </p:nvSpPr>
        <p:spPr>
          <a:xfrm>
            <a:off x="487361" y="4181684"/>
            <a:ext cx="5313365" cy="2277547"/>
          </a:xfrm>
          <a:prstGeom prst="rect">
            <a:avLst/>
          </a:prstGeom>
          <a:noFill/>
        </p:spPr>
        <p:txBody>
          <a:bodyPr wrap="square" rtlCol="0">
            <a:spAutoFit/>
          </a:bodyPr>
          <a:lstStyle/>
          <a:p>
            <a:pPr>
              <a:spcAft>
                <a:spcPts val="600"/>
              </a:spcAft>
            </a:pPr>
            <a:r>
              <a:rPr lang="en-GB" sz="1600" dirty="0">
                <a:latin typeface="Poppins" panose="00000500000000000000" pitchFamily="2" charset="0"/>
                <a:cs typeface="Poppins" panose="00000500000000000000" pitchFamily="2" charset="0"/>
              </a:rPr>
              <a:t>The </a:t>
            </a:r>
            <a:r>
              <a:rPr lang="en-GB" sz="1600" u="sng" dirty="0">
                <a:latin typeface="Poppins" panose="00000500000000000000" pitchFamily="2" charset="0"/>
                <a:cs typeface="Poppins" panose="00000500000000000000" pitchFamily="2" charset="0"/>
              </a:rPr>
              <a:t>next steps for the evaluation </a:t>
            </a:r>
            <a:r>
              <a:rPr lang="en-GB" sz="1600" dirty="0">
                <a:latin typeface="Poppins" panose="00000500000000000000" pitchFamily="2" charset="0"/>
                <a:cs typeface="Poppins" panose="00000500000000000000" pitchFamily="2" charset="0"/>
              </a:rPr>
              <a:t>are to:</a:t>
            </a:r>
          </a:p>
          <a:p>
            <a:pPr marL="285750" lvl="0" indent="-285750">
              <a:spcBef>
                <a:spcPts val="600"/>
              </a:spcBef>
              <a:spcAft>
                <a:spcPts val="600"/>
              </a:spcAft>
              <a:buFont typeface="Arial" panose="020B0604020202020204" pitchFamily="34" charset="0"/>
              <a:buChar char="•"/>
            </a:pPr>
            <a:r>
              <a:rPr lang="en-GB" sz="1600" b="1" dirty="0">
                <a:latin typeface="Poppins" panose="00000500000000000000" pitchFamily="2" charset="0"/>
                <a:cs typeface="Poppins" panose="00000500000000000000" pitchFamily="2" charset="0"/>
              </a:rPr>
              <a:t>Share all evaluation learning to grantees</a:t>
            </a:r>
          </a:p>
          <a:p>
            <a:pPr marL="285750" lvl="0" indent="-285750">
              <a:spcBef>
                <a:spcPts val="600"/>
              </a:spcBef>
              <a:spcAft>
                <a:spcPts val="600"/>
              </a:spcAft>
              <a:buFont typeface="Arial" panose="020B0604020202020204" pitchFamily="34" charset="0"/>
              <a:buChar char="•"/>
            </a:pPr>
            <a:r>
              <a:rPr lang="en-GB" sz="1600" b="1" dirty="0">
                <a:latin typeface="Poppins" panose="00000500000000000000" pitchFamily="2" charset="0"/>
                <a:cs typeface="Poppins" panose="00000500000000000000" pitchFamily="2" charset="0"/>
              </a:rPr>
              <a:t>Share a document outlining the actions taken </a:t>
            </a:r>
            <a:r>
              <a:rPr lang="en-GB" sz="1600" dirty="0">
                <a:latin typeface="Poppins" panose="00000500000000000000" pitchFamily="2" charset="0"/>
                <a:cs typeface="Poppins" panose="00000500000000000000" pitchFamily="2" charset="0"/>
              </a:rPr>
              <a:t>by DG Cities and GHCF following grantee feedback.</a:t>
            </a:r>
          </a:p>
          <a:p>
            <a:pPr marL="285750" lvl="0" indent="-285750">
              <a:spcBef>
                <a:spcPts val="600"/>
              </a:spcBef>
              <a:spcAft>
                <a:spcPts val="600"/>
              </a:spcAft>
              <a:buFont typeface="Arial" panose="020B0604020202020204" pitchFamily="34" charset="0"/>
              <a:buChar char="•"/>
            </a:pPr>
            <a:r>
              <a:rPr lang="en-GB" sz="1600" b="1" dirty="0">
                <a:latin typeface="Poppins" panose="00000500000000000000" pitchFamily="2" charset="0"/>
                <a:cs typeface="Poppins" panose="00000500000000000000" pitchFamily="2" charset="0"/>
              </a:rPr>
              <a:t>Launch Wave 3 </a:t>
            </a:r>
            <a:r>
              <a:rPr lang="en-GB" sz="1600" dirty="0">
                <a:latin typeface="Poppins" panose="00000500000000000000" pitchFamily="2" charset="0"/>
                <a:cs typeface="Poppins" panose="00000500000000000000" pitchFamily="2" charset="0"/>
              </a:rPr>
              <a:t>by contacting grantees about their participation, with supporting materials.</a:t>
            </a:r>
          </a:p>
        </p:txBody>
      </p:sp>
      <p:sp>
        <p:nvSpPr>
          <p:cNvPr id="5" name="Google Shape;73;p1">
            <a:extLst>
              <a:ext uri="{FF2B5EF4-FFF2-40B4-BE49-F238E27FC236}">
                <a16:creationId xmlns:a16="http://schemas.microsoft.com/office/drawing/2014/main" id="{D9BBC449-2695-F5AA-9AD8-1A74186BE085}"/>
              </a:ext>
            </a:extLst>
          </p:cNvPr>
          <p:cNvSpPr/>
          <p:nvPr/>
        </p:nvSpPr>
        <p:spPr>
          <a:xfrm>
            <a:off x="5916614" y="1773238"/>
            <a:ext cx="6166013" cy="4072779"/>
          </a:xfrm>
          <a:custGeom>
            <a:avLst/>
            <a:gdLst/>
            <a:ahLst/>
            <a:cxnLst/>
            <a:rect l="l" t="t" r="r" b="b"/>
            <a:pathLst>
              <a:path w="2899379" h="1915100" extrusionOk="0">
                <a:moveTo>
                  <a:pt x="0" y="49521"/>
                </a:moveTo>
                <a:cubicBezTo>
                  <a:pt x="0" y="20243"/>
                  <a:pt x="18369" y="-2863"/>
                  <a:pt x="68126" y="288"/>
                </a:cubicBezTo>
                <a:lnTo>
                  <a:pt x="2846367" y="220202"/>
                </a:lnTo>
                <a:cubicBezTo>
                  <a:pt x="2875645" y="220202"/>
                  <a:pt x="2896204" y="247111"/>
                  <a:pt x="2896204" y="276389"/>
                </a:cubicBezTo>
                <a:cubicBezTo>
                  <a:pt x="2897262" y="738280"/>
                  <a:pt x="2898321" y="1200172"/>
                  <a:pt x="2899379" y="1662063"/>
                </a:cubicBezTo>
                <a:cubicBezTo>
                  <a:pt x="2899379" y="1691341"/>
                  <a:pt x="2875645" y="1715075"/>
                  <a:pt x="2846367" y="1715075"/>
                </a:cubicBezTo>
                <a:lnTo>
                  <a:pt x="50441" y="1915100"/>
                </a:lnTo>
                <a:cubicBezTo>
                  <a:pt x="21163" y="1915100"/>
                  <a:pt x="604" y="1900891"/>
                  <a:pt x="604" y="1871613"/>
                </a:cubicBezTo>
                <a:cubicBezTo>
                  <a:pt x="-656" y="1334099"/>
                  <a:pt x="1260" y="587035"/>
                  <a:pt x="0" y="49521"/>
                </a:cubicBezTo>
                <a:close/>
              </a:path>
            </a:pathLst>
          </a:custGeom>
          <a:solidFill>
            <a:schemeClr val="dk2"/>
          </a:solidFill>
          <a:ln>
            <a:noFill/>
          </a:ln>
        </p:spPr>
        <p:txBody>
          <a:bodyPr spcFirstLastPara="1" wrap="square" lIns="91433" tIns="45700" rIns="91433" bIns="45700" anchor="ctr" anchorCtr="0">
            <a:noAutofit/>
          </a:bodyPr>
          <a:lstStyle/>
          <a:p>
            <a:pPr algn="ctr">
              <a:buSzPts val="1400"/>
            </a:pPr>
            <a:endParaRPr sz="1867">
              <a:solidFill>
                <a:schemeClr val="lt1"/>
              </a:solidFill>
            </a:endParaRPr>
          </a:p>
        </p:txBody>
      </p:sp>
      <p:pic>
        <p:nvPicPr>
          <p:cNvPr id="8" name="Google Shape;64;p6" descr="A black background with a black square&#10;&#10;Description automatically generated with medium confidence">
            <a:extLst>
              <a:ext uri="{FF2B5EF4-FFF2-40B4-BE49-F238E27FC236}">
                <a16:creationId xmlns:a16="http://schemas.microsoft.com/office/drawing/2014/main" id="{B392E42C-621F-CD8D-020F-CC997F421BD7}"/>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80525" y="404813"/>
            <a:ext cx="1440000" cy="342179"/>
          </a:xfrm>
          <a:prstGeom prst="rect">
            <a:avLst/>
          </a:prstGeom>
          <a:noFill/>
          <a:ln>
            <a:noFill/>
          </a:ln>
        </p:spPr>
      </p:pic>
      <p:pic>
        <p:nvPicPr>
          <p:cNvPr id="7" name="Google Shape;76;p1">
            <a:extLst>
              <a:ext uri="{FF2B5EF4-FFF2-40B4-BE49-F238E27FC236}">
                <a16:creationId xmlns:a16="http://schemas.microsoft.com/office/drawing/2014/main" id="{6B4E7040-FE83-8A74-84C5-28674C7A176F}"/>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475825" y="2281577"/>
            <a:ext cx="4624700" cy="3056100"/>
          </a:xfrm>
          <a:prstGeom prst="rect">
            <a:avLst/>
          </a:prstGeom>
          <a:noFill/>
          <a:ln>
            <a:noFill/>
          </a:ln>
        </p:spPr>
      </p:pic>
    </p:spTree>
    <p:extLst>
      <p:ext uri="{BB962C8B-B14F-4D97-AF65-F5344CB8AC3E}">
        <p14:creationId xmlns:p14="http://schemas.microsoft.com/office/powerpoint/2010/main" val="2982257417"/>
      </p:ext>
    </p:extLst>
  </p:cSld>
  <p:clrMapOvr>
    <a:masterClrMapping/>
  </p:clrMapOvr>
</p:sld>
</file>

<file path=ppt/theme/theme1.xml><?xml version="1.0" encoding="utf-8"?>
<a:theme xmlns:a="http://schemas.openxmlformats.org/drawingml/2006/main" name="Office Theme">
  <a:themeElements>
    <a:clrScheme name="DG Cities">
      <a:dk1>
        <a:srgbClr val="000000"/>
      </a:dk1>
      <a:lt1>
        <a:srgbClr val="FFFFFF"/>
      </a:lt1>
      <a:dk2>
        <a:srgbClr val="CFEF6C"/>
      </a:dk2>
      <a:lt2>
        <a:srgbClr val="F3F0F0"/>
      </a:lt2>
      <a:accent1>
        <a:srgbClr val="035341"/>
      </a:accent1>
      <a:accent2>
        <a:srgbClr val="5F5FFF"/>
      </a:accent2>
      <a:accent3>
        <a:srgbClr val="CCABFF"/>
      </a:accent3>
      <a:accent4>
        <a:srgbClr val="FFEA83"/>
      </a:accent4>
      <a:accent5>
        <a:srgbClr val="A3E551"/>
      </a:accent5>
      <a:accent6>
        <a:srgbClr val="00CCB3"/>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g cities">
    <a:dk1>
      <a:sysClr val="windowText" lastClr="000000"/>
    </a:dk1>
    <a:lt1>
      <a:sysClr val="window" lastClr="FFFFFF"/>
    </a:lt1>
    <a:dk2>
      <a:srgbClr val="035341"/>
    </a:dk2>
    <a:lt2>
      <a:srgbClr val="F3F0F0"/>
    </a:lt2>
    <a:accent1>
      <a:srgbClr val="CFEF6C"/>
    </a:accent1>
    <a:accent2>
      <a:srgbClr val="CCABFF"/>
    </a:accent2>
    <a:accent3>
      <a:srgbClr val="8CF4AE"/>
    </a:accent3>
    <a:accent4>
      <a:srgbClr val="FFB3A9"/>
    </a:accent4>
    <a:accent5>
      <a:srgbClr val="FFEA83"/>
    </a:accent5>
    <a:accent6>
      <a:srgbClr val="5F5FFF"/>
    </a:accent6>
    <a:hlink>
      <a:srgbClr val="00CCB4"/>
    </a:hlink>
    <a:folHlink>
      <a:srgbClr val="A4E551"/>
    </a:folHlink>
  </a:clrScheme>
  <a:fontScheme name="Custom 1">
    <a:majorFont>
      <a:latin typeface="Poppins"/>
      <a:ea typeface=""/>
      <a:cs typeface=""/>
    </a:majorFont>
    <a:minorFont>
      <a:latin typeface="Poppins"/>
      <a:ea typeface=""/>
      <a:cs typeface=""/>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Dg cities">
    <a:dk1>
      <a:sysClr val="windowText" lastClr="000000"/>
    </a:dk1>
    <a:lt1>
      <a:sysClr val="window" lastClr="FFFFFF"/>
    </a:lt1>
    <a:dk2>
      <a:srgbClr val="035341"/>
    </a:dk2>
    <a:lt2>
      <a:srgbClr val="F3F0F0"/>
    </a:lt2>
    <a:accent1>
      <a:srgbClr val="CFEF6C"/>
    </a:accent1>
    <a:accent2>
      <a:srgbClr val="CCABFF"/>
    </a:accent2>
    <a:accent3>
      <a:srgbClr val="8CF4AE"/>
    </a:accent3>
    <a:accent4>
      <a:srgbClr val="FFB3A9"/>
    </a:accent4>
    <a:accent5>
      <a:srgbClr val="FFEA83"/>
    </a:accent5>
    <a:accent6>
      <a:srgbClr val="5F5FFF"/>
    </a:accent6>
    <a:hlink>
      <a:srgbClr val="00CCB4"/>
    </a:hlink>
    <a:folHlink>
      <a:srgbClr val="A4E551"/>
    </a:folHlink>
  </a:clrScheme>
  <a:fontScheme name="Custom 1">
    <a:majorFont>
      <a:latin typeface="Poppins"/>
      <a:ea typeface=""/>
      <a:cs typeface=""/>
    </a:majorFont>
    <a:minorFont>
      <a:latin typeface="Poppins"/>
      <a:ea typeface=""/>
      <a:cs typeface=""/>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Dg cities">
    <a:dk1>
      <a:sysClr val="windowText" lastClr="000000"/>
    </a:dk1>
    <a:lt1>
      <a:sysClr val="window" lastClr="FFFFFF"/>
    </a:lt1>
    <a:dk2>
      <a:srgbClr val="035341"/>
    </a:dk2>
    <a:lt2>
      <a:srgbClr val="F3F0F0"/>
    </a:lt2>
    <a:accent1>
      <a:srgbClr val="CFEF6C"/>
    </a:accent1>
    <a:accent2>
      <a:srgbClr val="CCABFF"/>
    </a:accent2>
    <a:accent3>
      <a:srgbClr val="8CF4AE"/>
    </a:accent3>
    <a:accent4>
      <a:srgbClr val="FFB3A9"/>
    </a:accent4>
    <a:accent5>
      <a:srgbClr val="FFEA83"/>
    </a:accent5>
    <a:accent6>
      <a:srgbClr val="5F5FFF"/>
    </a:accent6>
    <a:hlink>
      <a:srgbClr val="00CCB4"/>
    </a:hlink>
    <a:folHlink>
      <a:srgbClr val="A4E551"/>
    </a:folHlink>
  </a:clrScheme>
  <a:fontScheme name="Custom 1">
    <a:majorFont>
      <a:latin typeface="Poppins"/>
      <a:ea typeface=""/>
      <a:cs typeface=""/>
    </a:majorFont>
    <a:minorFont>
      <a:latin typeface="Poppins"/>
      <a:ea typeface=""/>
      <a:cs typeface=""/>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9630</TotalTime>
  <Words>9562</Words>
  <Application>Microsoft Office PowerPoint</Application>
  <PresentationFormat>Widescreen</PresentationFormat>
  <Paragraphs>874</Paragraphs>
  <Slides>60</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60</vt:i4>
      </vt:variant>
    </vt:vector>
  </HeadingPairs>
  <TitlesOfParts>
    <vt:vector size="65" baseType="lpstr">
      <vt:lpstr>Poppins</vt:lpstr>
      <vt:lpstr>Arial</vt:lpstr>
      <vt:lpstr>Play</vt:lpstr>
      <vt:lpstr>Wingdings</vt:lpstr>
      <vt:lpstr>Office Theme</vt:lpstr>
      <vt:lpstr>PowerPoint Presentation</vt:lpstr>
      <vt:lpstr>PowerPoint Presentation</vt:lpstr>
      <vt:lpstr>Document guidance</vt:lpstr>
      <vt:lpstr>PowerPoint Presentation</vt:lpstr>
      <vt:lpstr>PowerPoint Presentation</vt:lpstr>
      <vt:lpstr>Key findings 1-4</vt:lpstr>
      <vt:lpstr>Key findings 5-8</vt:lpstr>
      <vt:lpstr>Good practices and examples from grantees</vt:lpstr>
      <vt:lpstr>Learning from grantees – collaborate and connect effectively </vt:lpstr>
      <vt:lpstr>Learning from grantees – appropriate evaluation</vt:lpstr>
      <vt:lpstr>Learning from grantees – Published Case Studies</vt:lpstr>
      <vt:lpstr>PowerPoint Presentation</vt:lpstr>
      <vt:lpstr>Wave 2 - Progress Evaluation Report</vt:lpstr>
      <vt:lpstr>PowerPoint Presentation</vt:lpstr>
      <vt:lpstr>PowerPoint Presentation</vt:lpstr>
      <vt:lpstr>PowerPoint Presentation</vt:lpstr>
      <vt:lpstr>PowerPoint Presentation</vt:lpstr>
      <vt:lpstr>PowerPoint Presentation</vt:lpstr>
      <vt:lpstr>Inputs</vt:lpstr>
      <vt:lpstr>Outputs</vt:lpstr>
      <vt:lpstr>Outputs</vt:lpstr>
      <vt:lpstr>PowerPoint Presentation</vt:lpstr>
      <vt:lpstr>Key Question: How well have the application, assessment, and project monitoring processes worked?</vt:lpstr>
      <vt:lpstr>PowerPoint Presentation</vt:lpstr>
      <vt:lpstr>PowerPoint Presentation</vt:lpstr>
      <vt:lpstr>PowerPoint Presentation</vt:lpstr>
      <vt:lpstr>Networking opportunities </vt:lpstr>
      <vt:lpstr>Challenges through the fund processes - </vt:lpstr>
      <vt:lpstr>Challenges during delivery -</vt:lpstr>
      <vt:lpstr>Challenges with staff or volunteers -</vt:lpstr>
      <vt:lpstr>Experiences with collaboration</vt:lpstr>
      <vt:lpstr>PowerPoint Presentation</vt:lpstr>
      <vt:lpstr>PowerPoint Presentation</vt:lpstr>
      <vt:lpstr>Overall…</vt:lpstr>
      <vt:lpstr>Increased reach and better support</vt:lpstr>
      <vt:lpstr>Being better connected</vt:lpstr>
      <vt:lpstr>PowerPoint Presentation</vt:lpstr>
      <vt:lpstr>Increased capacity</vt:lpstr>
      <vt:lpstr>Better addressing health inequalities</vt:lpstr>
      <vt:lpstr>PowerPoint Presentation</vt:lpstr>
      <vt:lpstr>PowerPoint Presentation</vt:lpstr>
      <vt:lpstr>Uncertainties or challenges</vt:lpstr>
      <vt:lpstr>PowerPoint Presentation</vt:lpstr>
      <vt:lpstr>PowerPoint Presentation</vt:lpstr>
      <vt:lpstr>Outcomes and impacts – for Greenwich communities</vt:lpstr>
      <vt:lpstr>Focus 1: Increasing people’s access to mental health support and capability to support their own mental health</vt:lpstr>
      <vt:lpstr>Projects recognised underlying needs and factors for stress and low mood</vt:lpstr>
      <vt:lpstr>Focus 2: Active Healthy Living</vt:lpstr>
      <vt:lpstr>PowerPoint Presentation</vt:lpstr>
      <vt:lpstr>Key Question: What has been the legacy of the fund so far, for longer-term outcomes and changes in the system and neighbourhood delivery?</vt:lpstr>
      <vt:lpstr>Health Inequalities – Key themes</vt:lpstr>
      <vt:lpstr>Health system collaboration – a mix of practices and strengths/ quality</vt:lpstr>
      <vt:lpstr>Realising system-level collaboration</vt:lpstr>
      <vt:lpstr>Emerging areas of change</vt:lpstr>
      <vt:lpstr>Emerging areas of change</vt:lpstr>
      <vt:lpstr>PowerPoint Presentation</vt:lpstr>
      <vt:lpstr>Additional Wave 2 recommendations</vt:lpstr>
      <vt:lpstr>For Greenwich Public Health and system stakeholders</vt:lpstr>
      <vt:lpstr>For GHCF grantees</vt:lpstr>
      <vt:lpstr>For the evaluation going forward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Ana Bea Studio Ltd</dc:creator>
  <cp:lastModifiedBy>Cymar</cp:lastModifiedBy>
  <cp:revision>205</cp:revision>
  <dcterms:created xsi:type="dcterms:W3CDTF">2025-01-07T09:39:55Z</dcterms:created>
  <dcterms:modified xsi:type="dcterms:W3CDTF">2026-07-16T16:50:03Z</dcterms:modified>
</cp:coreProperties>
</file>